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342" r:id="rId5"/>
    <p:sldId id="262" r:id="rId6"/>
    <p:sldId id="263" r:id="rId7"/>
    <p:sldId id="258" r:id="rId8"/>
    <p:sldId id="260" r:id="rId9"/>
    <p:sldId id="264" r:id="rId10"/>
    <p:sldId id="265" r:id="rId11"/>
    <p:sldId id="266" r:id="rId12"/>
    <p:sldId id="343" r:id="rId13"/>
    <p:sldId id="34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200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50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6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2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5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4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3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8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4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1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57477-3975-4821-84EC-D2778E7CE9AD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016C6-F057-433F-8E20-AA5F3258A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Putting Duct Tape on North America’s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/>
              <a:t>Last Energy-Only Market: ERCOT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52800"/>
            <a:ext cx="6858000" cy="28194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</a:pPr>
            <a:r>
              <a:rPr lang="en-GB" b="1" dirty="0">
                <a:solidFill>
                  <a:srgbClr val="0070C0"/>
                </a:solidFill>
                <a:effectLst/>
                <a:ea typeface="Times New Roman"/>
              </a:rPr>
              <a:t>Jay Zarnikau </a:t>
            </a:r>
            <a:endParaRPr lang="en-US" sz="2800" b="1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70C0"/>
                </a:solidFill>
                <a:effectLst/>
                <a:ea typeface="Times New Roman"/>
                <a:cs typeface="Times-Roman"/>
              </a:rPr>
              <a:t>Department of Economics, University of Texas at Austin</a:t>
            </a: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70C0"/>
                </a:solidFill>
                <a:effectLst/>
                <a:ea typeface="Times New Roman"/>
              </a:rPr>
              <a:t> </a:t>
            </a:r>
            <a:endParaRPr lang="en-US" sz="2800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b="1" dirty="0">
                <a:solidFill>
                  <a:srgbClr val="0070C0"/>
                </a:solidFill>
                <a:effectLst/>
                <a:ea typeface="Times New Roman"/>
              </a:rPr>
              <a:t>Chi-Keung Woo</a:t>
            </a:r>
            <a:r>
              <a:rPr lang="en-GB" b="1" dirty="0">
                <a:solidFill>
                  <a:srgbClr val="0070C0"/>
                </a:solidFill>
                <a:effectLst/>
                <a:ea typeface="Times New Roman"/>
                <a:cs typeface="Times-Roman"/>
              </a:rPr>
              <a:t> </a:t>
            </a:r>
            <a:endParaRPr lang="en-US" sz="2800" b="1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70C0"/>
                </a:solidFill>
                <a:effectLst/>
                <a:ea typeface="Times New Roman"/>
                <a:cs typeface="Times-Roman"/>
              </a:rPr>
              <a:t>Education University of Hong Kong</a:t>
            </a:r>
            <a:r>
              <a:rPr lang="en-GB" dirty="0">
                <a:solidFill>
                  <a:srgbClr val="0070C0"/>
                </a:solidFill>
                <a:effectLst/>
                <a:ea typeface="Times New Roman"/>
              </a:rPr>
              <a:t> 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b="1" dirty="0">
                <a:solidFill>
                  <a:srgbClr val="0070C0"/>
                </a:solidFill>
                <a:effectLst/>
                <a:ea typeface="Times New Roman"/>
              </a:rPr>
              <a:t>Shuangshuang Zhu</a:t>
            </a:r>
            <a:endParaRPr lang="en-US" sz="2800" b="1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70C0"/>
                </a:solidFill>
                <a:effectLst/>
                <a:ea typeface="Times New Roman"/>
                <a:cs typeface="Times-Roman"/>
              </a:rPr>
              <a:t>Frontier Energy, Austin, TX</a:t>
            </a:r>
          </a:p>
          <a:p>
            <a:pPr>
              <a:spcBef>
                <a:spcPts val="0"/>
              </a:spcBef>
            </a:pPr>
            <a:endParaRPr lang="en-US" sz="2800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fr-FR" b="1" dirty="0">
                <a:solidFill>
                  <a:srgbClr val="0070C0"/>
                </a:solidFill>
                <a:effectLst/>
                <a:ea typeface="Times New Roman"/>
              </a:rPr>
              <a:t>Chen-Hao Tsai</a:t>
            </a:r>
            <a:endParaRPr lang="en-US" sz="2800" b="1" dirty="0">
              <a:solidFill>
                <a:srgbClr val="0070C0"/>
              </a:solidFill>
              <a:effectLst/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GB" dirty="0">
                <a:solidFill>
                  <a:srgbClr val="0070C0"/>
                </a:solidFill>
                <a:effectLst/>
                <a:ea typeface="Times New Roman"/>
              </a:rPr>
              <a:t>MISO, Eagan, MN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102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 Cast Results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77518A0-A8BB-4335-AC21-31F4DD01D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226" y="1371600"/>
            <a:ext cx="6683773" cy="5201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761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 Cast Results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D2249149-F9E8-416A-A076-D3A8C4EA7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359486"/>
            <a:ext cx="6553200" cy="547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04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7C6265-AD92-405F-8A5A-A516341DF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This Prove Sufficient?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6B6E3F-5A13-45B3-B7F2-06B3F23B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back cast of ORDC price adders indicates that shifting the ORDC would have greatly increased ORDC collections in 2018: A 9.5% increase in total electricity cost for 2018.</a:t>
            </a:r>
          </a:p>
          <a:p>
            <a:r>
              <a:rPr lang="en-US" dirty="0"/>
              <a:t>However, the ORDC shifts’ impact in the other three years would have been far smaller.</a:t>
            </a:r>
          </a:p>
          <a:p>
            <a:r>
              <a:rPr lang="en-GB" dirty="0"/>
              <a:t>Had the redesigned curves been in effect in 2018, it might have indeed been effective in delaying some coal plant closures and attracting additional investment in generating capacity.  </a:t>
            </a:r>
          </a:p>
          <a:p>
            <a:r>
              <a:rPr lang="en-GB" dirty="0"/>
              <a:t>The same cannot be said about the other three years </a:t>
            </a:r>
            <a:r>
              <a:rPr lang="en-GB" dirty="0" err="1"/>
              <a:t>analyzed</a:t>
            </a:r>
            <a:r>
              <a:rPr lang="en-GB" dirty="0"/>
              <a:t>. </a:t>
            </a:r>
          </a:p>
          <a:p>
            <a:r>
              <a:rPr lang="en-GB" dirty="0"/>
              <a:t>Such highly volatile ORDC impacts will continue to make generation investments in the ERCOT market quite a gamble.</a:t>
            </a:r>
          </a:p>
          <a:p>
            <a:r>
              <a:rPr lang="en-GB" dirty="0"/>
              <a:t>Over the next couple of years of slim planning reserves, the ORDC’s impacts could be even greater than those back-casted for 2018.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87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2484C9-B49C-4CC0-A931-1AE320B9A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This might prove to be a good short term fix.</a:t>
            </a:r>
            <a:br>
              <a:rPr lang="en-US" sz="3600" dirty="0"/>
            </a:br>
            <a:r>
              <a:rPr lang="en-US" sz="3600" dirty="0"/>
              <a:t>But</a:t>
            </a:r>
            <a:r>
              <a:rPr lang="en-US" sz="3600" dirty="0"/>
              <a:t>, in the Longer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86E8A6-7223-434F-92D1-911731D72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/>
              <a:t>Low natural gas prices are expected to persist.  </a:t>
            </a:r>
          </a:p>
          <a:p>
            <a:r>
              <a:rPr lang="en-GB" sz="2200" dirty="0"/>
              <a:t>A review of planned resource additions for the ERCOT market suggests that Texas’s wind and solar generation is likely to increase, thus suppressing ERCOT’s wholesale market prices. Hence, duct-taping ERCOT’s energy-only market structure by modifying the ORDC may prove effective in mitigating ERCOT’s capacity scarcity in the near term. </a:t>
            </a:r>
          </a:p>
          <a:p>
            <a:r>
              <a:rPr lang="en-GB" sz="2200" dirty="0"/>
              <a:t>But only time can tell whether this strategy will work in the long run.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0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>
                <a:solidFill>
                  <a:schemeClr val="accent6">
                    <a:lumMod val="75000"/>
                  </a:schemeClr>
                </a:solidFill>
                <a:effectLst/>
                <a:ea typeface="Calibri"/>
              </a:rPr>
              <a:t>In a very capital intensive industry with high fixed costs, will the use of short-run marginal costs to set prices provide sufficient revenues to provide a reasonable return to existing suppliers and provide sufficient incentive to attract new investment.</a:t>
            </a:r>
            <a:r>
              <a:rPr lang="en-US" sz="2400" i="1" dirty="0">
                <a:effectLst/>
                <a:ea typeface="Calibri"/>
              </a:rPr>
              <a:t>  </a:t>
            </a:r>
          </a:p>
          <a:p>
            <a:pPr marL="0" indent="0">
              <a:buNone/>
            </a:pPr>
            <a:endParaRPr lang="en-US" sz="2400" i="1" dirty="0">
              <a:ea typeface="Calibri"/>
            </a:endParaRPr>
          </a:p>
          <a:p>
            <a:pPr marL="0" indent="0">
              <a:buNone/>
            </a:pPr>
            <a:endParaRPr lang="en-US" sz="2400" i="1" dirty="0">
              <a:effectLst/>
              <a:ea typeface="Calibri"/>
            </a:endParaRPr>
          </a:p>
          <a:p>
            <a:r>
              <a:rPr lang="en-US" sz="2400" dirty="0" err="1">
                <a:effectLst/>
                <a:ea typeface="Calibri"/>
              </a:rPr>
              <a:t>DuPuis</a:t>
            </a:r>
            <a:r>
              <a:rPr lang="en-US" sz="2400" dirty="0">
                <a:effectLst/>
                <a:ea typeface="Calibri"/>
              </a:rPr>
              <a:t> (1844) and </a:t>
            </a:r>
            <a:r>
              <a:rPr lang="en-US" sz="2400" dirty="0" err="1">
                <a:effectLst/>
                <a:ea typeface="Calibri"/>
              </a:rPr>
              <a:t>Hotelling</a:t>
            </a:r>
            <a:r>
              <a:rPr lang="en-US" sz="2400" dirty="0">
                <a:effectLst/>
                <a:ea typeface="Calibri"/>
              </a:rPr>
              <a:t> (1938): </a:t>
            </a:r>
            <a:r>
              <a:rPr lang="en-US" sz="2400" dirty="0">
                <a:solidFill>
                  <a:srgbClr val="0070C0"/>
                </a:solidFill>
                <a:effectLst/>
                <a:ea typeface="Calibri"/>
              </a:rPr>
              <a:t>Nope.</a:t>
            </a:r>
          </a:p>
          <a:p>
            <a:r>
              <a:rPr lang="en-US" sz="2400" dirty="0" err="1">
                <a:ea typeface="Calibri"/>
              </a:rPr>
              <a:t>Joskow</a:t>
            </a:r>
            <a:r>
              <a:rPr lang="en-US" sz="2400" dirty="0">
                <a:ea typeface="Calibri"/>
              </a:rPr>
              <a:t> (2013):  </a:t>
            </a:r>
            <a:r>
              <a:rPr lang="en-US" sz="2400" dirty="0">
                <a:solidFill>
                  <a:srgbClr val="0070C0"/>
                </a:solidFill>
                <a:ea typeface="Calibri"/>
              </a:rPr>
              <a:t>No, there is “missing money.”</a:t>
            </a:r>
          </a:p>
          <a:p>
            <a:r>
              <a:rPr lang="en-US" sz="2400" dirty="0" err="1"/>
              <a:t>Kielsing</a:t>
            </a:r>
            <a:r>
              <a:rPr lang="en-US" sz="2400" dirty="0"/>
              <a:t> and </a:t>
            </a:r>
            <a:r>
              <a:rPr lang="en-US" sz="2400" dirty="0" err="1"/>
              <a:t>Kleit</a:t>
            </a:r>
            <a:r>
              <a:rPr lang="en-US" sz="2400" dirty="0"/>
              <a:t> (2009), </a:t>
            </a:r>
            <a:r>
              <a:rPr lang="en-US" sz="2400" dirty="0" err="1"/>
              <a:t>Biggar</a:t>
            </a:r>
            <a:r>
              <a:rPr lang="en-US" sz="2400" dirty="0"/>
              <a:t> and </a:t>
            </a:r>
            <a:r>
              <a:rPr lang="en-US" sz="2400" dirty="0" err="1"/>
              <a:t>Hesamzaden</a:t>
            </a:r>
            <a:r>
              <a:rPr lang="en-US" sz="2400" dirty="0"/>
              <a:t> (2014):  </a:t>
            </a:r>
            <a:r>
              <a:rPr lang="en-US" sz="2400" dirty="0">
                <a:solidFill>
                  <a:srgbClr val="0070C0"/>
                </a:solidFill>
              </a:rPr>
              <a:t>Yes.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big question. . . .</a:t>
            </a:r>
          </a:p>
        </p:txBody>
      </p:sp>
    </p:spTree>
    <p:extLst>
      <p:ext uri="{BB962C8B-B14F-4D97-AF65-F5344CB8AC3E}">
        <p14:creationId xmlns:p14="http://schemas.microsoft.com/office/powerpoint/2010/main" val="170791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Electric Reliability Council of Texas (ERCOT)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a typeface="Calibri"/>
              </a:rPr>
              <a:t>ERCOT s</a:t>
            </a:r>
            <a:r>
              <a:rPr lang="en-US" sz="2000" dirty="0">
                <a:effectLst/>
                <a:ea typeface="Calibri"/>
              </a:rPr>
              <a:t>erves 85% of the electrical needs of the largest electricity-consuming state in the U.S. </a:t>
            </a:r>
          </a:p>
          <a:p>
            <a:r>
              <a:rPr lang="en-US" sz="2000" dirty="0">
                <a:ea typeface="Calibri"/>
              </a:rPr>
              <a:t>Over 77 GW of generating capacity.</a:t>
            </a:r>
          </a:p>
          <a:p>
            <a:r>
              <a:rPr lang="en-US" sz="2000" dirty="0">
                <a:effectLst/>
                <a:ea typeface="Calibri"/>
              </a:rPr>
              <a:t>Continued </a:t>
            </a:r>
            <a:r>
              <a:rPr lang="en-US" sz="2000" dirty="0">
                <a:ea typeface="Calibri"/>
              </a:rPr>
              <a:t>load growth.</a:t>
            </a:r>
            <a:endParaRPr lang="en-US" sz="2000" dirty="0">
              <a:effectLst/>
              <a:ea typeface="Calibri"/>
            </a:endParaRPr>
          </a:p>
          <a:p>
            <a:endParaRPr lang="en-US" dirty="0">
              <a:latin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D18B4CB-7D41-4D6B-96C5-5FA1C8B8F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3047999"/>
            <a:ext cx="4695825" cy="365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575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Unique Status of the Texas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1" y="1447800"/>
            <a:ext cx="3542288" cy="39624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ERCOT is not connected to the rest of North America (at least not with A.C. ties).  </a:t>
            </a:r>
          </a:p>
          <a:p>
            <a:r>
              <a:rPr lang="en-US" dirty="0"/>
              <a:t>Thus ERCOT is not involved in interstate commerce, and federal jurisdiction within the Texas electricity market is very limited.</a:t>
            </a:r>
          </a:p>
          <a:p>
            <a:r>
              <a:rPr lang="en-US" dirty="0"/>
              <a:t>An implication of this is that there is more </a:t>
            </a:r>
            <a:r>
              <a:rPr lang="en-US" i="1" dirty="0"/>
              <a:t>state-level</a:t>
            </a:r>
            <a:r>
              <a:rPr lang="en-US" dirty="0"/>
              <a:t> regulation over the wholesale market in Texas than in nearly any other state.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627" y="1454092"/>
            <a:ext cx="4147822" cy="3422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057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ERCOT’s Reserve Margin Target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/>
          </a:bodyPr>
          <a:lstStyle/>
          <a:p>
            <a:r>
              <a:rPr lang="en-US" sz="1900" dirty="0"/>
              <a:t>The PUCT and ERCOT have adopted a target planning reserve margin of 13.75%.</a:t>
            </a:r>
          </a:p>
          <a:p>
            <a:r>
              <a:rPr lang="en-US" sz="1900" dirty="0"/>
              <a:t>Meeting the traditional </a:t>
            </a:r>
            <a:r>
              <a:rPr lang="en-US" sz="1900" dirty="0">
                <a:solidFill>
                  <a:prstClr val="black"/>
                </a:solidFill>
              </a:rPr>
              <a:t>1-in-10 years Loss-of-Load Expectation stand</a:t>
            </a:r>
            <a:r>
              <a:rPr lang="en-US" sz="1900" dirty="0"/>
              <a:t>ard might require a reserve margin around 16.75% (</a:t>
            </a:r>
            <a:r>
              <a:rPr lang="en-US" sz="1900" dirty="0" err="1"/>
              <a:t>Astrapé</a:t>
            </a:r>
            <a:r>
              <a:rPr lang="en-US" sz="1900" dirty="0"/>
              <a:t>, 2015) or 17.6% Northbridge, 2017). </a:t>
            </a:r>
          </a:p>
          <a:p>
            <a:r>
              <a:rPr lang="en-US" sz="1900" dirty="0"/>
              <a:t>Market forces alone are projected to yield an “economically-optimal” reserve margin of 9% and a market equilibrium reserve margin (additionally reflecting the original ORDC’s impact) of 10.25%  (Brattle, 2018). </a:t>
            </a:r>
          </a:p>
          <a:p>
            <a:endParaRPr lang="en-US" sz="2200" dirty="0"/>
          </a:p>
          <a:p>
            <a:endParaRPr lang="en-US" dirty="0">
              <a:latin typeface="Times New Roman"/>
            </a:endParaRPr>
          </a:p>
          <a:p>
            <a:endParaRPr lang="en-US" dirty="0">
              <a:latin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5839EDA-6A1D-4DA0-AD46-859A83C81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191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3508"/>
            <a:ext cx="4800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743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ERCOT’s Planning Reserve Margin 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276599"/>
          </a:xfrm>
        </p:spPr>
        <p:txBody>
          <a:bodyPr>
            <a:normAutofit fontScale="92500"/>
          </a:bodyPr>
          <a:lstStyle/>
          <a:p>
            <a:r>
              <a:rPr lang="en-US" sz="1900" dirty="0"/>
              <a:t>The problem:  Recent closures of aging coal plants.  </a:t>
            </a:r>
          </a:p>
          <a:p>
            <a:r>
              <a:rPr lang="en-US" sz="1900" dirty="0"/>
              <a:t>Large coal plants retired in early 2018: the 1,865-MW Monticello plant; the 1,200-MW Sandow plant; and the 1,208-MW Big Brown plant.  </a:t>
            </a:r>
          </a:p>
          <a:p>
            <a:r>
              <a:rPr lang="en-US" sz="1900" dirty="0"/>
              <a:t>The Gibbons Creek coal plant may be closed before the summer of 2019, while the 700 MW </a:t>
            </a:r>
            <a:r>
              <a:rPr lang="en-US" sz="1900" dirty="0" err="1"/>
              <a:t>Okalunion</a:t>
            </a:r>
            <a:r>
              <a:rPr lang="en-US" sz="1900" dirty="0"/>
              <a:t> coal plant is scheduled for closure in 2020.  </a:t>
            </a:r>
          </a:p>
          <a:p>
            <a:endParaRPr lang="en-US" dirty="0">
              <a:latin typeface="Times New Roman"/>
            </a:endParaRPr>
          </a:p>
          <a:p>
            <a:endParaRPr lang="en-US" dirty="0">
              <a:latin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7307222-4A42-4A88-BEF9-25820AE3DC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24400" y="1676400"/>
            <a:ext cx="4038600" cy="2819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A5E1567-2836-4BFE-8E9A-27D59133FBD3}"/>
              </a:ext>
            </a:extLst>
          </p:cNvPr>
          <p:cNvSpPr txBox="1"/>
          <p:nvPr/>
        </p:nvSpPr>
        <p:spPr>
          <a:xfrm>
            <a:off x="800100" y="4846040"/>
            <a:ext cx="7848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Low natural gas prices have rendered the continued operation of many coal plants uneconomical.  </a:t>
            </a:r>
          </a:p>
          <a:p>
            <a:r>
              <a:rPr lang="en-US" dirty="0"/>
              <a:t>The state’s renewable energy development has lowered wholesale market prices via the merit order effect. </a:t>
            </a:r>
          </a:p>
        </p:txBody>
      </p:sp>
    </p:spTree>
    <p:extLst>
      <p:ext uri="{BB962C8B-B14F-4D97-AF65-F5344CB8AC3E}">
        <p14:creationId xmlns:p14="http://schemas.microsoft.com/office/powerpoint/2010/main" val="175323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Solutions to the Resource Adequacy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/>
              <a:t>Capacity markets (PJM, New York, New England)</a:t>
            </a:r>
          </a:p>
          <a:p>
            <a:pPr lvl="1"/>
            <a:r>
              <a:rPr lang="en-US" sz="2000" dirty="0"/>
              <a:t>Resource adequacy requirements (MISO, SPP, California)</a:t>
            </a:r>
          </a:p>
          <a:p>
            <a:pPr lvl="1"/>
            <a:r>
              <a:rPr lang="en-US" sz="2000" dirty="0"/>
              <a:t>Let the forces of supply and demand work (ERCOT, Australia, Alberta)</a:t>
            </a:r>
          </a:p>
        </p:txBody>
      </p:sp>
    </p:spTree>
    <p:extLst>
      <p:ext uri="{BB962C8B-B14F-4D97-AF65-F5344CB8AC3E}">
        <p14:creationId xmlns:p14="http://schemas.microsoft.com/office/powerpoint/2010/main" val="373708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Operating Reserve Demand Curve (ORDC)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effectLst/>
                <a:ea typeface="Calibri"/>
              </a:rPr>
              <a:t>ERCOT’s ORDC scarcity pricing mechanism results in a price adder to the LMP prices calculated by ERCOT’s SCED when operating reserves fall below a preset level. 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CE32515-5A5B-4155-8C26-8B092ADC4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" y="2743200"/>
            <a:ext cx="72866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93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Shifting the ORDC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1800" dirty="0">
                <a:effectLst/>
                <a:ea typeface="Times New Roman"/>
              </a:rPr>
              <a:t>In January 2019, the PUCT approved a change in the ORDC curve based on a shift of 0.25 SD </a:t>
            </a:r>
            <a:r>
              <a:rPr lang="en-US" sz="1800" dirty="0" smtClean="0">
                <a:effectLst/>
                <a:ea typeface="Times New Roman"/>
              </a:rPr>
              <a:t>(standard deviations) for </a:t>
            </a:r>
            <a:r>
              <a:rPr lang="en-US" sz="1800" dirty="0">
                <a:effectLst/>
                <a:ea typeface="Times New Roman"/>
              </a:rPr>
              <a:t>the summer of 2019.  </a:t>
            </a:r>
          </a:p>
          <a:p>
            <a:pPr>
              <a:spcBef>
                <a:spcPts val="0"/>
              </a:spcBef>
            </a:pPr>
            <a:r>
              <a:rPr lang="en-US" sz="1800" dirty="0">
                <a:effectLst/>
                <a:ea typeface="Times New Roman"/>
              </a:rPr>
              <a:t>An additional shift of 0.25 </a:t>
            </a:r>
            <a:r>
              <a:rPr lang="en-US" sz="1800" dirty="0">
                <a:ea typeface="Times New Roman"/>
              </a:rPr>
              <a:t>SD </a:t>
            </a:r>
            <a:r>
              <a:rPr lang="en-US" sz="1800" dirty="0">
                <a:effectLst/>
                <a:ea typeface="Times New Roman"/>
              </a:rPr>
              <a:t>(for a total shift of 0.5 </a:t>
            </a:r>
            <a:r>
              <a:rPr lang="en-US" sz="1800" dirty="0">
                <a:ea typeface="Times New Roman"/>
              </a:rPr>
              <a:t>SD) </a:t>
            </a:r>
            <a:r>
              <a:rPr lang="en-US" sz="1800" dirty="0">
                <a:effectLst/>
                <a:ea typeface="Times New Roman"/>
              </a:rPr>
              <a:t>is scheduled for 2020.</a:t>
            </a:r>
          </a:p>
          <a:p>
            <a:pPr>
              <a:spcBef>
                <a:spcPts val="0"/>
              </a:spcBef>
            </a:pPr>
            <a:r>
              <a:rPr lang="en-US" sz="1800" dirty="0">
                <a:ea typeface="Times New Roman"/>
              </a:rPr>
              <a:t>One SD is the </a:t>
            </a:r>
            <a:r>
              <a:rPr lang="en-US" sz="1800" dirty="0"/>
              <a:t>standard deviation of the hour-ahead operating reserve forecast error’s distribution.</a:t>
            </a:r>
            <a:endParaRPr lang="en-US" sz="1800" dirty="0">
              <a:effectLst/>
              <a:ea typeface="Times New Roman"/>
            </a:endParaRPr>
          </a:p>
          <a:p>
            <a:endParaRPr lang="en-US" sz="24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429000"/>
            <a:ext cx="5943600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882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739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Putting Duct Tape on North America’s Last Energy-Only Market: ERCOT </vt:lpstr>
      <vt:lpstr>The big question. . . .</vt:lpstr>
      <vt:lpstr>The Electric Reliability Council of Texas (ERCOT) Market</vt:lpstr>
      <vt:lpstr>The Unique Status of the Texas Market</vt:lpstr>
      <vt:lpstr>ERCOT’s Reserve Margin Target</vt:lpstr>
      <vt:lpstr>ERCOT’s Planning Reserve Margin Situation</vt:lpstr>
      <vt:lpstr>Solutions to the Resource Adequacy problem</vt:lpstr>
      <vt:lpstr>The Operating Reserve Demand Curve (ORDC)</vt:lpstr>
      <vt:lpstr>Shifting the ORDC</vt:lpstr>
      <vt:lpstr>Back Cast Results</vt:lpstr>
      <vt:lpstr>Back Cast Results</vt:lpstr>
      <vt:lpstr>Will This Prove Sufficient?</vt:lpstr>
      <vt:lpstr>This might prove to be a good short term fix. But, in the Longer Run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Duct Tape on North America’s Last Energy-Only Market: ERCOT</dc:title>
  <dc:creator>Jay Zarnikau</dc:creator>
  <cp:lastModifiedBy>Jay Zarnikau</cp:lastModifiedBy>
  <cp:revision>23</cp:revision>
  <dcterms:created xsi:type="dcterms:W3CDTF">2019-05-02T19:48:06Z</dcterms:created>
  <dcterms:modified xsi:type="dcterms:W3CDTF">2019-05-21T12:58:34Z</dcterms:modified>
</cp:coreProperties>
</file>