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63" r:id="rId2"/>
    <p:sldId id="508" r:id="rId3"/>
    <p:sldId id="314" r:id="rId4"/>
    <p:sldId id="286" r:id="rId5"/>
    <p:sldId id="489" r:id="rId6"/>
    <p:sldId id="515" r:id="rId7"/>
    <p:sldId id="520" r:id="rId8"/>
    <p:sldId id="521" r:id="rId9"/>
    <p:sldId id="522" r:id="rId10"/>
    <p:sldId id="524" r:id="rId11"/>
    <p:sldId id="523" r:id="rId12"/>
    <p:sldId id="525" r:id="rId13"/>
    <p:sldId id="519" r:id="rId14"/>
    <p:sldId id="514" r:id="rId15"/>
    <p:sldId id="518" r:id="rId16"/>
    <p:sldId id="517" r:id="rId17"/>
    <p:sldId id="512" r:id="rId18"/>
    <p:sldId id="493" r:id="rId19"/>
    <p:sldId id="494" r:id="rId20"/>
    <p:sldId id="509" r:id="rId21"/>
    <p:sldId id="510" r:id="rId22"/>
    <p:sldId id="511" r:id="rId23"/>
    <p:sldId id="505" r:id="rId24"/>
    <p:sldId id="516" r:id="rId25"/>
    <p:sldId id="513" r:id="rId26"/>
    <p:sldId id="49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838"/>
    <a:srgbClr val="98C93D"/>
    <a:srgbClr val="93C33B"/>
    <a:srgbClr val="79A32D"/>
    <a:srgbClr val="000000"/>
    <a:srgbClr val="648825"/>
    <a:srgbClr val="6487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73" autoAdjust="0"/>
    <p:restoredTop sz="87485" autoAdjust="0"/>
  </p:normalViewPr>
  <p:slideViewPr>
    <p:cSldViewPr snapToGrid="0">
      <p:cViewPr varScale="1">
        <p:scale>
          <a:sx n="114" d="100"/>
          <a:sy n="114" d="100"/>
        </p:scale>
        <p:origin x="720" y="108"/>
      </p:cViewPr>
      <p:guideLst>
        <p:guide orient="horz" pos="2160"/>
        <p:guide pos="3840"/>
      </p:guideLst>
    </p:cSldViewPr>
  </p:slideViewPr>
  <p:notesTextViewPr>
    <p:cViewPr>
      <p:scale>
        <a:sx n="3" d="2"/>
        <a:sy n="3" d="2"/>
      </p:scale>
      <p:origin x="0" y="0"/>
    </p:cViewPr>
  </p:notesTextViewPr>
  <p:sorterViewPr>
    <p:cViewPr>
      <p:scale>
        <a:sx n="90" d="100"/>
        <a:sy n="90" d="100"/>
      </p:scale>
      <p:origin x="0" y="0"/>
    </p:cViewPr>
  </p:sorterViewPr>
  <p:notesViewPr>
    <p:cSldViewPr snapToGrid="0">
      <p:cViewPr varScale="1">
        <p:scale>
          <a:sx n="86" d="100"/>
          <a:sy n="86" d="100"/>
        </p:scale>
        <p:origin x="-3090"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PROD75-FS6\Home\Victorn\Nadejda%20Victor\EMF34\New%20Results%202019\oil%20production%20EOR%20paper.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PROD75-FS6\Home\Victorn\Nadejda%20Victor\EMF34\New%20Results%202019\oil%20production%20EOR%20paper.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PROD75-FS6\Home\Victorn\Nadejda%20Victor\EMF34\New%20Results%202019\oil%20production%20EOR%20pape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a:t>ReferenceEOR</a:t>
            </a:r>
          </a:p>
        </c:rich>
      </c:tx>
      <c:layout>
        <c:manualLayout>
          <c:xMode val="edge"/>
          <c:yMode val="edge"/>
          <c:x val="0.43664156215568367"/>
          <c:y val="0"/>
        </c:manualLayout>
      </c:layout>
      <c:overlay val="0"/>
      <c:spPr>
        <a:noFill/>
        <a:ln>
          <a:noFill/>
        </a:ln>
        <a:effectLst/>
      </c:spPr>
    </c:title>
    <c:autoTitleDeleted val="0"/>
    <c:plotArea>
      <c:layout>
        <c:manualLayout>
          <c:layoutTarget val="inner"/>
          <c:xMode val="edge"/>
          <c:yMode val="edge"/>
          <c:x val="0.12631435216565381"/>
          <c:y val="5.7513915686900514E-2"/>
          <c:w val="0.87026258679924251"/>
          <c:h val="0.74511162624986693"/>
        </c:manualLayout>
      </c:layout>
      <c:barChart>
        <c:barDir val="col"/>
        <c:grouping val="percentStacked"/>
        <c:varyColors val="0"/>
        <c:ser>
          <c:idx val="0"/>
          <c:order val="0"/>
          <c:tx>
            <c:strRef>
              <c:f>data1!$B$3</c:f>
              <c:strCache>
                <c:ptCount val="1"/>
                <c:pt idx="0">
                  <c:v>Non CO2-EOR</c:v>
                </c:pt>
              </c:strCache>
            </c:strRef>
          </c:tx>
          <c:spPr>
            <a:solidFill>
              <a:schemeClr val="tx1"/>
            </a:solidFill>
            <a:ln>
              <a:noFill/>
            </a:ln>
            <a:effectLst/>
          </c:spPr>
          <c:invertIfNegative val="0"/>
          <c:cat>
            <c:multiLvlStrRef>
              <c:f>data1!$C$1:$M$2</c:f>
              <c:multiLvlStrCache>
                <c:ptCount val="11"/>
                <c:lvl>
                  <c:pt idx="0">
                    <c:v>2020</c:v>
                  </c:pt>
                  <c:pt idx="1">
                    <c:v>2035</c:v>
                  </c:pt>
                  <c:pt idx="2">
                    <c:v>2050</c:v>
                  </c:pt>
                  <c:pt idx="4">
                    <c:v>2020</c:v>
                  </c:pt>
                  <c:pt idx="5">
                    <c:v>2035</c:v>
                  </c:pt>
                  <c:pt idx="6">
                    <c:v>2050</c:v>
                  </c:pt>
                  <c:pt idx="8">
                    <c:v>2020</c:v>
                  </c:pt>
                  <c:pt idx="9">
                    <c:v>2035</c:v>
                  </c:pt>
                  <c:pt idx="10">
                    <c:v>2050</c:v>
                  </c:pt>
                </c:lvl>
                <c:lvl>
                  <c:pt idx="0">
                    <c:v>US</c:v>
                  </c:pt>
                  <c:pt idx="4">
                    <c:v>Canada</c:v>
                  </c:pt>
                  <c:pt idx="8">
                    <c:v>Mexico</c:v>
                  </c:pt>
                </c:lvl>
              </c:multiLvlStrCache>
            </c:multiLvlStrRef>
          </c:cat>
          <c:val>
            <c:numRef>
              <c:f>data1!$C$3:$M$3</c:f>
              <c:numCache>
                <c:formatCode>0.0</c:formatCode>
                <c:ptCount val="11"/>
                <c:pt idx="0">
                  <c:v>9.042529315068494</c:v>
                </c:pt>
                <c:pt idx="1">
                  <c:v>7.7887912328767142</c:v>
                </c:pt>
                <c:pt idx="2">
                  <c:v>6.7088701369863033</c:v>
                </c:pt>
                <c:pt idx="4">
                  <c:v>3.8818673972602746</c:v>
                </c:pt>
                <c:pt idx="5">
                  <c:v>3.3436449315068493</c:v>
                </c:pt>
                <c:pt idx="6">
                  <c:v>2.8800438356164388</c:v>
                </c:pt>
                <c:pt idx="8">
                  <c:v>1.8131550684931508</c:v>
                </c:pt>
                <c:pt idx="9">
                  <c:v>2.2492142465753426</c:v>
                </c:pt>
                <c:pt idx="10">
                  <c:v>3.5042016438356165</c:v>
                </c:pt>
              </c:numCache>
            </c:numRef>
          </c:val>
          <c:extLst>
            <c:ext xmlns:c16="http://schemas.microsoft.com/office/drawing/2014/chart" uri="{C3380CC4-5D6E-409C-BE32-E72D297353CC}">
              <c16:uniqueId val="{00000000-ACF8-4821-9EE1-75225421400D}"/>
            </c:ext>
          </c:extLst>
        </c:ser>
        <c:ser>
          <c:idx val="1"/>
          <c:order val="1"/>
          <c:tx>
            <c:strRef>
              <c:f>data1!$B$4</c:f>
              <c:strCache>
                <c:ptCount val="1"/>
                <c:pt idx="0">
                  <c:v>CO2-EOR</c:v>
                </c:pt>
              </c:strCache>
            </c:strRef>
          </c:tx>
          <c:spPr>
            <a:solidFill>
              <a:srgbClr val="FF0000"/>
            </a:solidFill>
            <a:ln>
              <a:noFill/>
            </a:ln>
            <a:effectLst/>
          </c:spPr>
          <c:invertIfNegative val="0"/>
          <c:cat>
            <c:multiLvlStrRef>
              <c:f>data1!$C$1:$M$2</c:f>
              <c:multiLvlStrCache>
                <c:ptCount val="11"/>
                <c:lvl>
                  <c:pt idx="0">
                    <c:v>2020</c:v>
                  </c:pt>
                  <c:pt idx="1">
                    <c:v>2035</c:v>
                  </c:pt>
                  <c:pt idx="2">
                    <c:v>2050</c:v>
                  </c:pt>
                  <c:pt idx="4">
                    <c:v>2020</c:v>
                  </c:pt>
                  <c:pt idx="5">
                    <c:v>2035</c:v>
                  </c:pt>
                  <c:pt idx="6">
                    <c:v>2050</c:v>
                  </c:pt>
                  <c:pt idx="8">
                    <c:v>2020</c:v>
                  </c:pt>
                  <c:pt idx="9">
                    <c:v>2035</c:v>
                  </c:pt>
                  <c:pt idx="10">
                    <c:v>2050</c:v>
                  </c:pt>
                </c:lvl>
                <c:lvl>
                  <c:pt idx="0">
                    <c:v>US</c:v>
                  </c:pt>
                  <c:pt idx="4">
                    <c:v>Canada</c:v>
                  </c:pt>
                  <c:pt idx="8">
                    <c:v>Mexico</c:v>
                  </c:pt>
                </c:lvl>
              </c:multiLvlStrCache>
            </c:multiLvlStrRef>
          </c:cat>
          <c:val>
            <c:numRef>
              <c:f>data1!$C$4:$M$4</c:f>
              <c:numCache>
                <c:formatCode>0.0</c:formatCode>
                <c:ptCount val="11"/>
                <c:pt idx="0">
                  <c:v>0.34199671232876711</c:v>
                </c:pt>
                <c:pt idx="1">
                  <c:v>0.2669808219178082</c:v>
                </c:pt>
                <c:pt idx="2">
                  <c:v>0.29739835616438359</c:v>
                </c:pt>
                <c:pt idx="4">
                  <c:v>0.3616920547945206</c:v>
                </c:pt>
                <c:pt idx="5">
                  <c:v>0.17397917808219179</c:v>
                </c:pt>
                <c:pt idx="6">
                  <c:v>0.38545095890410952</c:v>
                </c:pt>
                <c:pt idx="8">
                  <c:v>2.7918904109589041E-2</c:v>
                </c:pt>
                <c:pt idx="9">
                  <c:v>1.3431232876712329E-2</c:v>
                </c:pt>
                <c:pt idx="10">
                  <c:v>0.32695232876712332</c:v>
                </c:pt>
              </c:numCache>
            </c:numRef>
          </c:val>
          <c:extLst>
            <c:ext xmlns:c16="http://schemas.microsoft.com/office/drawing/2014/chart" uri="{C3380CC4-5D6E-409C-BE32-E72D297353CC}">
              <c16:uniqueId val="{00000001-ACF8-4821-9EE1-75225421400D}"/>
            </c:ext>
          </c:extLst>
        </c:ser>
        <c:dLbls>
          <c:showLegendKey val="0"/>
          <c:showVal val="0"/>
          <c:showCatName val="0"/>
          <c:showSerName val="0"/>
          <c:showPercent val="0"/>
          <c:showBubbleSize val="0"/>
        </c:dLbls>
        <c:gapWidth val="95"/>
        <c:overlap val="100"/>
        <c:axId val="237233304"/>
        <c:axId val="237232648"/>
      </c:barChart>
      <c:catAx>
        <c:axId val="237233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37232648"/>
        <c:crosses val="autoZero"/>
        <c:auto val="1"/>
        <c:lblAlgn val="ctr"/>
        <c:lblOffset val="100"/>
        <c:noMultiLvlLbl val="0"/>
      </c:catAx>
      <c:valAx>
        <c:axId val="237232648"/>
        <c:scaling>
          <c:orientation val="minMax"/>
          <c:min val="0.8"/>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37233304"/>
        <c:crosses val="autoZero"/>
        <c:crossBetween val="between"/>
        <c:majorUnit val="5.000000000000001E-2"/>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Table>
    </c:plotArea>
    <c:plotVisOnly val="1"/>
    <c:dispBlanksAs val="gap"/>
    <c:showDLblsOverMax val="0"/>
    <c:extLst/>
  </c:chart>
  <c:txPr>
    <a:bodyPr/>
    <a:lstStyle/>
    <a:p>
      <a:pPr>
        <a:defRPr sz="1100">
          <a:solidFill>
            <a:schemeClr val="tx1"/>
          </a:solidFill>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a:t>LowGasPriceEOR</a:t>
            </a:r>
          </a:p>
        </c:rich>
      </c:tx>
      <c:layout>
        <c:manualLayout>
          <c:xMode val="edge"/>
          <c:yMode val="edge"/>
          <c:x val="0.37742344706911629"/>
          <c:y val="0"/>
        </c:manualLayout>
      </c:layout>
      <c:overlay val="0"/>
      <c:spPr>
        <a:noFill/>
        <a:ln>
          <a:noFill/>
        </a:ln>
        <a:effectLst/>
      </c:spPr>
    </c:title>
    <c:autoTitleDeleted val="0"/>
    <c:plotArea>
      <c:layout>
        <c:manualLayout>
          <c:layoutTarget val="inner"/>
          <c:xMode val="edge"/>
          <c:yMode val="edge"/>
          <c:x val="0.11006677630803802"/>
          <c:y val="6.3971087960609685E-2"/>
          <c:w val="0.88651015427599122"/>
          <c:h val="0.77364911744042886"/>
        </c:manualLayout>
      </c:layout>
      <c:barChart>
        <c:barDir val="col"/>
        <c:grouping val="percentStacked"/>
        <c:varyColors val="0"/>
        <c:ser>
          <c:idx val="0"/>
          <c:order val="0"/>
          <c:tx>
            <c:strRef>
              <c:f>data1!$B$7</c:f>
              <c:strCache>
                <c:ptCount val="1"/>
                <c:pt idx="0">
                  <c:v>Non CO2-EOR</c:v>
                </c:pt>
              </c:strCache>
            </c:strRef>
          </c:tx>
          <c:spPr>
            <a:solidFill>
              <a:schemeClr val="tx1"/>
            </a:solidFill>
            <a:ln>
              <a:noFill/>
            </a:ln>
            <a:effectLst/>
          </c:spPr>
          <c:invertIfNegative val="0"/>
          <c:cat>
            <c:multiLvlStrRef>
              <c:f>data1!$C$5:$M$6</c:f>
              <c:multiLvlStrCache>
                <c:ptCount val="11"/>
                <c:lvl>
                  <c:pt idx="0">
                    <c:v>2020</c:v>
                  </c:pt>
                  <c:pt idx="1">
                    <c:v>2035</c:v>
                  </c:pt>
                  <c:pt idx="2">
                    <c:v>2050</c:v>
                  </c:pt>
                  <c:pt idx="4">
                    <c:v>2020</c:v>
                  </c:pt>
                  <c:pt idx="5">
                    <c:v>2035</c:v>
                  </c:pt>
                  <c:pt idx="6">
                    <c:v>2050</c:v>
                  </c:pt>
                  <c:pt idx="8">
                    <c:v>2020</c:v>
                  </c:pt>
                  <c:pt idx="9">
                    <c:v>2035</c:v>
                  </c:pt>
                  <c:pt idx="10">
                    <c:v>2050</c:v>
                  </c:pt>
                </c:lvl>
                <c:lvl>
                  <c:pt idx="0">
                    <c:v>US</c:v>
                  </c:pt>
                  <c:pt idx="4">
                    <c:v>Canada</c:v>
                  </c:pt>
                  <c:pt idx="8">
                    <c:v>Mexico</c:v>
                  </c:pt>
                </c:lvl>
              </c:multiLvlStrCache>
            </c:multiLvlStrRef>
          </c:cat>
          <c:val>
            <c:numRef>
              <c:f>data1!$C$7:$M$7</c:f>
              <c:numCache>
                <c:formatCode>0.0</c:formatCode>
                <c:ptCount val="11"/>
                <c:pt idx="0">
                  <c:v>9.042529315068494</c:v>
                </c:pt>
                <c:pt idx="1">
                  <c:v>7.7887912328767142</c:v>
                </c:pt>
                <c:pt idx="2">
                  <c:v>6.7088701369863033</c:v>
                </c:pt>
                <c:pt idx="4">
                  <c:v>3.8818673972602746</c:v>
                </c:pt>
                <c:pt idx="5">
                  <c:v>3.3436449315068493</c:v>
                </c:pt>
                <c:pt idx="6">
                  <c:v>2.8800438356164388</c:v>
                </c:pt>
                <c:pt idx="8">
                  <c:v>1.7432767123287674</c:v>
                </c:pt>
                <c:pt idx="9">
                  <c:v>2.1103298630136984</c:v>
                </c:pt>
                <c:pt idx="10">
                  <c:v>3.2878202739726028</c:v>
                </c:pt>
              </c:numCache>
            </c:numRef>
          </c:val>
          <c:extLst>
            <c:ext xmlns:c16="http://schemas.microsoft.com/office/drawing/2014/chart" uri="{C3380CC4-5D6E-409C-BE32-E72D297353CC}">
              <c16:uniqueId val="{00000000-974E-4FB6-9B81-52E2D285B3B8}"/>
            </c:ext>
          </c:extLst>
        </c:ser>
        <c:ser>
          <c:idx val="1"/>
          <c:order val="1"/>
          <c:tx>
            <c:strRef>
              <c:f>data1!$B$8</c:f>
              <c:strCache>
                <c:ptCount val="1"/>
                <c:pt idx="0">
                  <c:v>CO2-EOR</c:v>
                </c:pt>
              </c:strCache>
            </c:strRef>
          </c:tx>
          <c:spPr>
            <a:solidFill>
              <a:srgbClr val="FF0000"/>
            </a:solidFill>
            <a:ln>
              <a:noFill/>
            </a:ln>
            <a:effectLst/>
          </c:spPr>
          <c:invertIfNegative val="0"/>
          <c:cat>
            <c:multiLvlStrRef>
              <c:f>data1!$C$5:$M$6</c:f>
              <c:multiLvlStrCache>
                <c:ptCount val="11"/>
                <c:lvl>
                  <c:pt idx="0">
                    <c:v>2020</c:v>
                  </c:pt>
                  <c:pt idx="1">
                    <c:v>2035</c:v>
                  </c:pt>
                  <c:pt idx="2">
                    <c:v>2050</c:v>
                  </c:pt>
                  <c:pt idx="4">
                    <c:v>2020</c:v>
                  </c:pt>
                  <c:pt idx="5">
                    <c:v>2035</c:v>
                  </c:pt>
                  <c:pt idx="6">
                    <c:v>2050</c:v>
                  </c:pt>
                  <c:pt idx="8">
                    <c:v>2020</c:v>
                  </c:pt>
                  <c:pt idx="9">
                    <c:v>2035</c:v>
                  </c:pt>
                  <c:pt idx="10">
                    <c:v>2050</c:v>
                  </c:pt>
                </c:lvl>
                <c:lvl>
                  <c:pt idx="0">
                    <c:v>US</c:v>
                  </c:pt>
                  <c:pt idx="4">
                    <c:v>Canada</c:v>
                  </c:pt>
                  <c:pt idx="8">
                    <c:v>Mexico</c:v>
                  </c:pt>
                </c:lvl>
              </c:multiLvlStrCache>
            </c:multiLvlStrRef>
          </c:cat>
          <c:val>
            <c:numRef>
              <c:f>data1!$C$8:$M$8</c:f>
              <c:numCache>
                <c:formatCode>0.0</c:formatCode>
                <c:ptCount val="11"/>
                <c:pt idx="0">
                  <c:v>0.34199671232876711</c:v>
                </c:pt>
                <c:pt idx="1">
                  <c:v>0.2669808219178082</c:v>
                </c:pt>
                <c:pt idx="2">
                  <c:v>0.28480000000000005</c:v>
                </c:pt>
                <c:pt idx="4">
                  <c:v>0.3616920547945206</c:v>
                </c:pt>
                <c:pt idx="5">
                  <c:v>0.17397917808219179</c:v>
                </c:pt>
                <c:pt idx="6">
                  <c:v>0.31903999999999999</c:v>
                </c:pt>
                <c:pt idx="8">
                  <c:v>9.7797260273972592E-2</c:v>
                </c:pt>
                <c:pt idx="9">
                  <c:v>4.7039999999999998E-2</c:v>
                </c:pt>
                <c:pt idx="10">
                  <c:v>0.37689863013698627</c:v>
                </c:pt>
              </c:numCache>
            </c:numRef>
          </c:val>
          <c:extLst>
            <c:ext xmlns:c16="http://schemas.microsoft.com/office/drawing/2014/chart" uri="{C3380CC4-5D6E-409C-BE32-E72D297353CC}">
              <c16:uniqueId val="{00000001-974E-4FB6-9B81-52E2D285B3B8}"/>
            </c:ext>
          </c:extLst>
        </c:ser>
        <c:dLbls>
          <c:showLegendKey val="0"/>
          <c:showVal val="0"/>
          <c:showCatName val="0"/>
          <c:showSerName val="0"/>
          <c:showPercent val="0"/>
          <c:showBubbleSize val="0"/>
        </c:dLbls>
        <c:gapWidth val="95"/>
        <c:overlap val="100"/>
        <c:axId val="237233304"/>
        <c:axId val="237232648"/>
      </c:barChart>
      <c:catAx>
        <c:axId val="237233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37232648"/>
        <c:crosses val="autoZero"/>
        <c:auto val="1"/>
        <c:lblAlgn val="ctr"/>
        <c:lblOffset val="100"/>
        <c:noMultiLvlLbl val="0"/>
      </c:catAx>
      <c:valAx>
        <c:axId val="237232648"/>
        <c:scaling>
          <c:orientation val="minMax"/>
          <c:min val="0.8"/>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37233304"/>
        <c:crosses val="autoZero"/>
        <c:crossBetween val="between"/>
        <c:majorUnit val="5.000000000000001E-2"/>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Table>
    </c:plotArea>
    <c:plotVisOnly val="1"/>
    <c:dispBlanksAs val="gap"/>
    <c:showDLblsOverMax val="0"/>
    <c:extLst/>
  </c:chart>
  <c:txPr>
    <a:bodyPr/>
    <a:lstStyle/>
    <a:p>
      <a:pPr>
        <a:defRPr sz="1100">
          <a:solidFill>
            <a:schemeClr val="tx1"/>
          </a:solidFill>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a:t>CO2TaxEOR</a:t>
            </a:r>
          </a:p>
        </c:rich>
      </c:tx>
      <c:layout>
        <c:manualLayout>
          <c:xMode val="edge"/>
          <c:yMode val="edge"/>
          <c:x val="0.47811373065858542"/>
          <c:y val="0"/>
        </c:manualLayout>
      </c:layout>
      <c:overlay val="0"/>
      <c:spPr>
        <a:noFill/>
        <a:ln>
          <a:noFill/>
        </a:ln>
        <a:effectLst/>
      </c:spPr>
    </c:title>
    <c:autoTitleDeleted val="0"/>
    <c:plotArea>
      <c:layout>
        <c:manualLayout>
          <c:layoutTarget val="inner"/>
          <c:xMode val="edge"/>
          <c:yMode val="edge"/>
          <c:x val="0.13304251602249811"/>
          <c:y val="5.9608976867370302E-2"/>
          <c:w val="0.86353443139244779"/>
          <c:h val="0.79377285928431851"/>
        </c:manualLayout>
      </c:layout>
      <c:barChart>
        <c:barDir val="col"/>
        <c:grouping val="percentStacked"/>
        <c:varyColors val="0"/>
        <c:ser>
          <c:idx val="0"/>
          <c:order val="0"/>
          <c:tx>
            <c:strRef>
              <c:f>data1!$B$11</c:f>
              <c:strCache>
                <c:ptCount val="1"/>
                <c:pt idx="0">
                  <c:v>Non CO2-EOR</c:v>
                </c:pt>
              </c:strCache>
            </c:strRef>
          </c:tx>
          <c:spPr>
            <a:solidFill>
              <a:schemeClr val="tx1"/>
            </a:solidFill>
            <a:ln>
              <a:noFill/>
            </a:ln>
            <a:effectLst/>
          </c:spPr>
          <c:invertIfNegative val="0"/>
          <c:cat>
            <c:multiLvlStrRef>
              <c:f>data1!$C$9:$M$10</c:f>
              <c:multiLvlStrCache>
                <c:ptCount val="11"/>
                <c:lvl>
                  <c:pt idx="0">
                    <c:v>2020</c:v>
                  </c:pt>
                  <c:pt idx="1">
                    <c:v>2035</c:v>
                  </c:pt>
                  <c:pt idx="2">
                    <c:v>2050</c:v>
                  </c:pt>
                  <c:pt idx="4">
                    <c:v>2020</c:v>
                  </c:pt>
                  <c:pt idx="5">
                    <c:v>2035</c:v>
                  </c:pt>
                  <c:pt idx="6">
                    <c:v>2050</c:v>
                  </c:pt>
                  <c:pt idx="8">
                    <c:v>2020</c:v>
                  </c:pt>
                  <c:pt idx="9">
                    <c:v>2035</c:v>
                  </c:pt>
                  <c:pt idx="10">
                    <c:v>2050</c:v>
                  </c:pt>
                </c:lvl>
                <c:lvl>
                  <c:pt idx="0">
                    <c:v>US</c:v>
                  </c:pt>
                  <c:pt idx="4">
                    <c:v>Canada</c:v>
                  </c:pt>
                  <c:pt idx="8">
                    <c:v>Mexico</c:v>
                  </c:pt>
                </c:lvl>
              </c:multiLvlStrCache>
            </c:multiLvlStrRef>
          </c:cat>
          <c:val>
            <c:numRef>
              <c:f>data1!$C$11:$M$11</c:f>
              <c:numCache>
                <c:formatCode>0.0</c:formatCode>
                <c:ptCount val="11"/>
                <c:pt idx="0">
                  <c:v>9.042529315068494</c:v>
                </c:pt>
                <c:pt idx="1">
                  <c:v>7.7887912328767142</c:v>
                </c:pt>
                <c:pt idx="2">
                  <c:v>6.7088701369863033</c:v>
                </c:pt>
                <c:pt idx="4">
                  <c:v>3.8818673972602746</c:v>
                </c:pt>
                <c:pt idx="5">
                  <c:v>3.3436449315068493</c:v>
                </c:pt>
                <c:pt idx="6">
                  <c:v>2.8802279452054798</c:v>
                </c:pt>
                <c:pt idx="8">
                  <c:v>1.7173172602739728</c:v>
                </c:pt>
                <c:pt idx="9">
                  <c:v>1.9801731506849318</c:v>
                </c:pt>
                <c:pt idx="10">
                  <c:v>3.0850498630136989</c:v>
                </c:pt>
              </c:numCache>
            </c:numRef>
          </c:val>
          <c:extLst>
            <c:ext xmlns:c16="http://schemas.microsoft.com/office/drawing/2014/chart" uri="{C3380CC4-5D6E-409C-BE32-E72D297353CC}">
              <c16:uniqueId val="{00000000-97D7-478A-8C06-1E78B942F31F}"/>
            </c:ext>
          </c:extLst>
        </c:ser>
        <c:ser>
          <c:idx val="1"/>
          <c:order val="1"/>
          <c:tx>
            <c:strRef>
              <c:f>data1!$B$12</c:f>
              <c:strCache>
                <c:ptCount val="1"/>
                <c:pt idx="0">
                  <c:v>CO2-EOR</c:v>
                </c:pt>
              </c:strCache>
            </c:strRef>
          </c:tx>
          <c:spPr>
            <a:solidFill>
              <a:srgbClr val="FF0000"/>
            </a:solidFill>
            <a:ln>
              <a:noFill/>
            </a:ln>
            <a:effectLst/>
          </c:spPr>
          <c:invertIfNegative val="0"/>
          <c:cat>
            <c:multiLvlStrRef>
              <c:f>data1!$C$9:$M$10</c:f>
              <c:multiLvlStrCache>
                <c:ptCount val="11"/>
                <c:lvl>
                  <c:pt idx="0">
                    <c:v>2020</c:v>
                  </c:pt>
                  <c:pt idx="1">
                    <c:v>2035</c:v>
                  </c:pt>
                  <c:pt idx="2">
                    <c:v>2050</c:v>
                  </c:pt>
                  <c:pt idx="4">
                    <c:v>2020</c:v>
                  </c:pt>
                  <c:pt idx="5">
                    <c:v>2035</c:v>
                  </c:pt>
                  <c:pt idx="6">
                    <c:v>2050</c:v>
                  </c:pt>
                  <c:pt idx="8">
                    <c:v>2020</c:v>
                  </c:pt>
                  <c:pt idx="9">
                    <c:v>2035</c:v>
                  </c:pt>
                  <c:pt idx="10">
                    <c:v>2050</c:v>
                  </c:pt>
                </c:lvl>
                <c:lvl>
                  <c:pt idx="0">
                    <c:v>US</c:v>
                  </c:pt>
                  <c:pt idx="4">
                    <c:v>Canada</c:v>
                  </c:pt>
                  <c:pt idx="8">
                    <c:v>Mexico</c:v>
                  </c:pt>
                </c:lvl>
              </c:multiLvlStrCache>
            </c:multiLvlStrRef>
          </c:cat>
          <c:val>
            <c:numRef>
              <c:f>data1!$C$12:$M$12</c:f>
              <c:numCache>
                <c:formatCode>0.0</c:formatCode>
                <c:ptCount val="11"/>
                <c:pt idx="0">
                  <c:v>0.34199671232876711</c:v>
                </c:pt>
                <c:pt idx="1">
                  <c:v>0.26528000000000007</c:v>
                </c:pt>
                <c:pt idx="2">
                  <c:v>0.48382246575342469</c:v>
                </c:pt>
                <c:pt idx="4">
                  <c:v>0.3616920547945206</c:v>
                </c:pt>
                <c:pt idx="5">
                  <c:v>0.17397917808219179</c:v>
                </c:pt>
                <c:pt idx="6">
                  <c:v>0.45926136986301375</c:v>
                </c:pt>
                <c:pt idx="8">
                  <c:v>0.17508821917808221</c:v>
                </c:pt>
                <c:pt idx="9">
                  <c:v>0.26078246575342462</c:v>
                </c:pt>
                <c:pt idx="10">
                  <c:v>0.69450958904109583</c:v>
                </c:pt>
              </c:numCache>
            </c:numRef>
          </c:val>
          <c:extLst>
            <c:ext xmlns:c16="http://schemas.microsoft.com/office/drawing/2014/chart" uri="{C3380CC4-5D6E-409C-BE32-E72D297353CC}">
              <c16:uniqueId val="{00000001-97D7-478A-8C06-1E78B942F31F}"/>
            </c:ext>
          </c:extLst>
        </c:ser>
        <c:dLbls>
          <c:showLegendKey val="0"/>
          <c:showVal val="0"/>
          <c:showCatName val="0"/>
          <c:showSerName val="0"/>
          <c:showPercent val="0"/>
          <c:showBubbleSize val="0"/>
        </c:dLbls>
        <c:gapWidth val="95"/>
        <c:overlap val="100"/>
        <c:axId val="237233304"/>
        <c:axId val="237232648"/>
      </c:barChart>
      <c:catAx>
        <c:axId val="237233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37232648"/>
        <c:crosses val="autoZero"/>
        <c:auto val="1"/>
        <c:lblAlgn val="ctr"/>
        <c:lblOffset val="100"/>
        <c:noMultiLvlLbl val="0"/>
      </c:catAx>
      <c:valAx>
        <c:axId val="237232648"/>
        <c:scaling>
          <c:orientation val="minMax"/>
          <c:min val="0.8"/>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37233304"/>
        <c:crosses val="autoZero"/>
        <c:crossBetween val="between"/>
        <c:majorUnit val="5.000000000000001E-2"/>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Table>
    </c:plotArea>
    <c:plotVisOnly val="1"/>
    <c:dispBlanksAs val="gap"/>
    <c:showDLblsOverMax val="0"/>
    <c:extLst/>
  </c:chart>
  <c:txPr>
    <a:bodyPr/>
    <a:lstStyle/>
    <a:p>
      <a:pPr>
        <a:defRPr sz="1100">
          <a:solidFill>
            <a:schemeClr val="tx1"/>
          </a:solidFill>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54CA9B8-74BC-42CC-8AD2-E73F5E847AA6}" type="datetimeFigureOut">
              <a:rPr lang="en-US" smtClean="0"/>
              <a:pPr/>
              <a:t>5/22/2019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533F5EF-7B2D-436D-B831-F48ECB832F1E}" type="slidenum">
              <a:rPr lang="en-US" smtClean="0"/>
              <a:pPr/>
              <a:t>‹#›</a:t>
            </a:fld>
            <a:endParaRPr lang="en-US" dirty="0"/>
          </a:p>
        </p:txBody>
      </p:sp>
    </p:spTree>
    <p:extLst>
      <p:ext uri="{BB962C8B-B14F-4D97-AF65-F5344CB8AC3E}">
        <p14:creationId xmlns:p14="http://schemas.microsoft.com/office/powerpoint/2010/main" val="4313443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5DF352-561D-4803-9D2C-6F82A2B7B8C7}" type="datetimeFigureOut">
              <a:rPr lang="en-US" smtClean="0"/>
              <a:t>5/22/2019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681CCE-E904-47B0-99F7-1835C0194751}" type="slidenum">
              <a:rPr lang="en-US" smtClean="0"/>
              <a:t>‹#›</a:t>
            </a:fld>
            <a:endParaRPr lang="en-US" dirty="0"/>
          </a:p>
        </p:txBody>
      </p:sp>
    </p:spTree>
    <p:extLst>
      <p:ext uri="{BB962C8B-B14F-4D97-AF65-F5344CB8AC3E}">
        <p14:creationId xmlns:p14="http://schemas.microsoft.com/office/powerpoint/2010/main" val="1494244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681CCE-E904-47B0-99F7-1835C0194751}" type="slidenum">
              <a:rPr lang="en-US" smtClean="0"/>
              <a:t>7</a:t>
            </a:fld>
            <a:endParaRPr lang="en-US"/>
          </a:p>
        </p:txBody>
      </p:sp>
    </p:spTree>
    <p:extLst>
      <p:ext uri="{BB962C8B-B14F-4D97-AF65-F5344CB8AC3E}">
        <p14:creationId xmlns:p14="http://schemas.microsoft.com/office/powerpoint/2010/main" val="2006690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 CO2-EOR projects, all of the injected CO2 either remains sequestered underground or is produced and re-injected. </a:t>
            </a:r>
            <a:endParaRPr lang="en-US" dirty="0"/>
          </a:p>
        </p:txBody>
      </p:sp>
      <p:sp>
        <p:nvSpPr>
          <p:cNvPr id="4" name="Slide Number Placeholder 3"/>
          <p:cNvSpPr>
            <a:spLocks noGrp="1"/>
          </p:cNvSpPr>
          <p:nvPr>
            <p:ph type="sldNum" sz="quarter" idx="5"/>
          </p:nvPr>
        </p:nvSpPr>
        <p:spPr/>
        <p:txBody>
          <a:bodyPr/>
          <a:lstStyle/>
          <a:p>
            <a:fld id="{5B681CCE-E904-47B0-99F7-1835C0194751}" type="slidenum">
              <a:rPr lang="en-US" smtClean="0"/>
              <a:t>18</a:t>
            </a:fld>
            <a:endParaRPr lang="en-US"/>
          </a:p>
        </p:txBody>
      </p:sp>
    </p:spTree>
    <p:extLst>
      <p:ext uri="{BB962C8B-B14F-4D97-AF65-F5344CB8AC3E}">
        <p14:creationId xmlns:p14="http://schemas.microsoft.com/office/powerpoint/2010/main" val="3742341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681CCE-E904-47B0-99F7-1835C0194751}" type="slidenum">
              <a:rPr lang="en-US" smtClean="0"/>
              <a:t>24</a:t>
            </a:fld>
            <a:endParaRPr lang="en-US" dirty="0"/>
          </a:p>
        </p:txBody>
      </p:sp>
    </p:spTree>
    <p:extLst>
      <p:ext uri="{BB962C8B-B14F-4D97-AF65-F5344CB8AC3E}">
        <p14:creationId xmlns:p14="http://schemas.microsoft.com/office/powerpoint/2010/main" val="3509366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681CCE-E904-47B0-99F7-1835C0194751}" type="slidenum">
              <a:rPr lang="en-US" smtClean="0"/>
              <a:t>8</a:t>
            </a:fld>
            <a:endParaRPr lang="en-US"/>
          </a:p>
        </p:txBody>
      </p:sp>
    </p:spTree>
    <p:extLst>
      <p:ext uri="{BB962C8B-B14F-4D97-AF65-F5344CB8AC3E}">
        <p14:creationId xmlns:p14="http://schemas.microsoft.com/office/powerpoint/2010/main" val="157332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681CCE-E904-47B0-99F7-1835C0194751}" type="slidenum">
              <a:rPr lang="en-US" smtClean="0"/>
              <a:t>9</a:t>
            </a:fld>
            <a:endParaRPr lang="en-US"/>
          </a:p>
        </p:txBody>
      </p:sp>
    </p:spTree>
    <p:extLst>
      <p:ext uri="{BB962C8B-B14F-4D97-AF65-F5344CB8AC3E}">
        <p14:creationId xmlns:p14="http://schemas.microsoft.com/office/powerpoint/2010/main" val="2684285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681CCE-E904-47B0-99F7-1835C0194751}" type="slidenum">
              <a:rPr lang="en-US" smtClean="0"/>
              <a:t>10</a:t>
            </a:fld>
            <a:endParaRPr lang="en-US"/>
          </a:p>
        </p:txBody>
      </p:sp>
    </p:spTree>
    <p:extLst>
      <p:ext uri="{BB962C8B-B14F-4D97-AF65-F5344CB8AC3E}">
        <p14:creationId xmlns:p14="http://schemas.microsoft.com/office/powerpoint/2010/main" val="565980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681CCE-E904-47B0-99F7-1835C0194751}" type="slidenum">
              <a:rPr lang="en-US" smtClean="0"/>
              <a:t>11</a:t>
            </a:fld>
            <a:endParaRPr lang="en-US"/>
          </a:p>
        </p:txBody>
      </p:sp>
    </p:spTree>
    <p:extLst>
      <p:ext uri="{BB962C8B-B14F-4D97-AF65-F5344CB8AC3E}">
        <p14:creationId xmlns:p14="http://schemas.microsoft.com/office/powerpoint/2010/main" val="1377837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681CCE-E904-47B0-99F7-1835C0194751}" type="slidenum">
              <a:rPr lang="en-US" smtClean="0"/>
              <a:t>12</a:t>
            </a:fld>
            <a:endParaRPr lang="en-US"/>
          </a:p>
        </p:txBody>
      </p:sp>
    </p:spTree>
    <p:extLst>
      <p:ext uri="{BB962C8B-B14F-4D97-AF65-F5344CB8AC3E}">
        <p14:creationId xmlns:p14="http://schemas.microsoft.com/office/powerpoint/2010/main" val="2804396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681CCE-E904-47B0-99F7-1835C0194751}" type="slidenum">
              <a:rPr lang="en-US" smtClean="0"/>
              <a:t>13</a:t>
            </a:fld>
            <a:endParaRPr lang="en-US"/>
          </a:p>
        </p:txBody>
      </p:sp>
    </p:spTree>
    <p:extLst>
      <p:ext uri="{BB962C8B-B14F-4D97-AF65-F5344CB8AC3E}">
        <p14:creationId xmlns:p14="http://schemas.microsoft.com/office/powerpoint/2010/main" val="3226369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681CCE-E904-47B0-99F7-1835C0194751}" type="slidenum">
              <a:rPr lang="en-US" smtClean="0"/>
              <a:t>14</a:t>
            </a:fld>
            <a:endParaRPr lang="en-US"/>
          </a:p>
        </p:txBody>
      </p:sp>
    </p:spTree>
    <p:extLst>
      <p:ext uri="{BB962C8B-B14F-4D97-AF65-F5344CB8AC3E}">
        <p14:creationId xmlns:p14="http://schemas.microsoft.com/office/powerpoint/2010/main" val="2331180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681CCE-E904-47B0-99F7-1835C0194751}" type="slidenum">
              <a:rPr lang="en-US" smtClean="0"/>
              <a:t>15</a:t>
            </a:fld>
            <a:endParaRPr lang="en-US"/>
          </a:p>
        </p:txBody>
      </p:sp>
    </p:spTree>
    <p:extLst>
      <p:ext uri="{BB962C8B-B14F-4D97-AF65-F5344CB8AC3E}">
        <p14:creationId xmlns:p14="http://schemas.microsoft.com/office/powerpoint/2010/main" val="38982404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bg1">
            <a:alpha val="82000"/>
          </a:schemeClr>
        </a:solidFill>
        <a:effectLst/>
      </p:bgPr>
    </p:bg>
    <p:spTree>
      <p:nvGrpSpPr>
        <p:cNvPr id="1" name=""/>
        <p:cNvGrpSpPr/>
        <p:nvPr/>
      </p:nvGrpSpPr>
      <p:grpSpPr>
        <a:xfrm>
          <a:off x="0" y="0"/>
          <a:ext cx="0" cy="0"/>
          <a:chOff x="0" y="0"/>
          <a:chExt cx="0" cy="0"/>
        </a:xfrm>
      </p:grpSpPr>
      <p:pic>
        <p:nvPicPr>
          <p:cNvPr id="2050" name="Picture 2" descr="http://africabriefing.org/wp-content/uploads/2015/06/powerlin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7703" r="36" b="18098"/>
          <a:stretch/>
        </p:blipFill>
        <p:spPr bwMode="auto">
          <a:xfrm>
            <a:off x="0" y="-1"/>
            <a:ext cx="12192000" cy="6958633"/>
          </a:xfrm>
          <a:prstGeom prst="rect">
            <a:avLst/>
          </a:prstGeom>
          <a:noFill/>
          <a:effectLst>
            <a:innerShdw blurRad="1270000">
              <a:prstClr val="black">
                <a:alpha val="50000"/>
              </a:prstClr>
            </a:innerShdw>
          </a:effectLst>
          <a:extLst>
            <a:ext uri="{909E8E84-426E-40DD-AFC4-6F175D3DCCD1}">
              <a14:hiddenFill xmlns:a14="http://schemas.microsoft.com/office/drawing/2010/main">
                <a:solidFill>
                  <a:srgbClr val="FFFFFF"/>
                </a:solidFill>
              </a14:hiddenFill>
            </a:ext>
          </a:extLst>
        </p:spPr>
      </p:pic>
      <p:sp>
        <p:nvSpPr>
          <p:cNvPr id="15" name="Round Single Corner Rectangle 14"/>
          <p:cNvSpPr/>
          <p:nvPr userDrawn="1"/>
        </p:nvSpPr>
        <p:spPr>
          <a:xfrm>
            <a:off x="127251" y="595084"/>
            <a:ext cx="8606971" cy="3759200"/>
          </a:xfrm>
          <a:prstGeom prst="round1Rect">
            <a:avLst/>
          </a:prstGeom>
          <a:solidFill>
            <a:schemeClr val="bg1">
              <a:alpha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itle 1"/>
          <p:cNvSpPr>
            <a:spLocks noGrp="1"/>
          </p:cNvSpPr>
          <p:nvPr>
            <p:ph type="ctrTitle" hasCustomPrompt="1"/>
          </p:nvPr>
        </p:nvSpPr>
        <p:spPr>
          <a:xfrm>
            <a:off x="647060" y="946589"/>
            <a:ext cx="7567352" cy="1697057"/>
          </a:xfrm>
        </p:spPr>
        <p:txBody>
          <a:bodyPr anchor="b"/>
          <a:lstStyle>
            <a:lvl1pPr algn="ctr">
              <a:defRPr sz="6000" b="1">
                <a:solidFill>
                  <a:srgbClr val="373838"/>
                </a:solidFill>
              </a:defRPr>
            </a:lvl1pPr>
          </a:lstStyle>
          <a:p>
            <a:r>
              <a:rPr lang="en-US" dirty="0"/>
              <a:t>Master Cover Longer Title</a:t>
            </a:r>
          </a:p>
        </p:txBody>
      </p:sp>
      <p:sp>
        <p:nvSpPr>
          <p:cNvPr id="25" name="Subtitle 2"/>
          <p:cNvSpPr>
            <a:spLocks noGrp="1"/>
          </p:cNvSpPr>
          <p:nvPr>
            <p:ph type="subTitle" idx="1" hasCustomPrompt="1"/>
          </p:nvPr>
        </p:nvSpPr>
        <p:spPr>
          <a:xfrm>
            <a:off x="647060" y="2745244"/>
            <a:ext cx="7567352" cy="954616"/>
          </a:xfrm>
        </p:spPr>
        <p:txBody>
          <a:bodyPr>
            <a:noAutofit/>
          </a:bodyPr>
          <a:lstStyle>
            <a:lvl1pPr marL="0" indent="0" algn="ctr">
              <a:buNone/>
              <a:defRPr sz="3200" b="0" baseline="0">
                <a:solidFill>
                  <a:srgbClr val="37383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Master Cover Super-Long Subtitle with Names, Places, and Technologies</a:t>
            </a:r>
          </a:p>
        </p:txBody>
      </p:sp>
      <p:pic>
        <p:nvPicPr>
          <p:cNvPr id="34" name="Picture 3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2660" y="6329778"/>
            <a:ext cx="1861362" cy="453095"/>
          </a:xfrm>
          <a:prstGeom prst="rect">
            <a:avLst/>
          </a:prstGeom>
          <a:effectLst>
            <a:outerShdw blurRad="63500" sx="102000" sy="102000" algn="ctr" rotWithShape="0">
              <a:prstClr val="black">
                <a:alpha val="40000"/>
              </a:prstClr>
            </a:outerShdw>
          </a:effectLst>
        </p:spPr>
      </p:pic>
      <p:sp>
        <p:nvSpPr>
          <p:cNvPr id="8" name="Round Single Corner Rectangle 7"/>
          <p:cNvSpPr/>
          <p:nvPr userDrawn="1"/>
        </p:nvSpPr>
        <p:spPr>
          <a:xfrm flipH="1">
            <a:off x="8672076" y="4804229"/>
            <a:ext cx="3389706" cy="1525550"/>
          </a:xfrm>
          <a:prstGeom prst="round1Rect">
            <a:avLst/>
          </a:prstGeom>
          <a:solidFill>
            <a:schemeClr val="bg1">
              <a:alpha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871912" y="5004515"/>
            <a:ext cx="2865598" cy="1140114"/>
          </a:xfrm>
          <a:prstGeom prst="rect">
            <a:avLst/>
          </a:prstGeom>
        </p:spPr>
      </p:pic>
      <p:sp>
        <p:nvSpPr>
          <p:cNvPr id="14" name="Rectangle 13"/>
          <p:cNvSpPr/>
          <p:nvPr userDrawn="1"/>
        </p:nvSpPr>
        <p:spPr>
          <a:xfrm flipH="1">
            <a:off x="12126896" y="4804228"/>
            <a:ext cx="65101" cy="1525550"/>
          </a:xfrm>
          <a:prstGeom prst="rect">
            <a:avLst/>
          </a:prstGeom>
          <a:gradFill flip="none" rotWithShape="1">
            <a:gsLst>
              <a:gs pos="0">
                <a:srgbClr val="98C93D"/>
              </a:gs>
              <a:gs pos="100000">
                <a:srgbClr val="98C93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flipH="1">
            <a:off x="-1" y="595084"/>
            <a:ext cx="65106" cy="3759200"/>
          </a:xfrm>
          <a:prstGeom prst="rect">
            <a:avLst/>
          </a:prstGeom>
          <a:gradFill flip="none" rotWithShape="1">
            <a:gsLst>
              <a:gs pos="0">
                <a:srgbClr val="98C93D"/>
              </a:gs>
              <a:gs pos="100000">
                <a:srgbClr val="98C93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1041651" y="2729605"/>
            <a:ext cx="6778171" cy="15639"/>
          </a:xfrm>
          <a:prstGeom prst="line">
            <a:avLst/>
          </a:prstGeom>
          <a:ln w="22225">
            <a:solidFill>
              <a:srgbClr val="98C93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472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cxnSp>
        <p:nvCxnSpPr>
          <p:cNvPr id="43" name="Straight Connector 42"/>
          <p:cNvCxnSpPr/>
          <p:nvPr userDrawn="1"/>
        </p:nvCxnSpPr>
        <p:spPr>
          <a:xfrm>
            <a:off x="0" y="753618"/>
            <a:ext cx="9858375" cy="0"/>
          </a:xfrm>
          <a:prstGeom prst="line">
            <a:avLst/>
          </a:prstGeom>
          <a:ln w="22225">
            <a:solidFill>
              <a:srgbClr val="98C93D"/>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270627" y="1544980"/>
            <a:ext cx="11580921" cy="4010336"/>
          </a:xfrm>
        </p:spPr>
        <p:txBody>
          <a:bodyPr/>
          <a:lstStyle>
            <a:lvl1pPr>
              <a:defRPr b="1">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ctrTitle" hasCustomPrompt="1"/>
          </p:nvPr>
        </p:nvSpPr>
        <p:spPr>
          <a:xfrm>
            <a:off x="270628" y="260268"/>
            <a:ext cx="11580921" cy="600980"/>
          </a:xfrm>
        </p:spPr>
        <p:txBody>
          <a:bodyPr anchor="b">
            <a:normAutofit/>
          </a:bodyPr>
          <a:lstStyle>
            <a:lvl1pPr algn="l">
              <a:defRPr sz="4000" b="1">
                <a:solidFill>
                  <a:srgbClr val="373838"/>
                </a:solidFill>
              </a:defRPr>
            </a:lvl1pPr>
          </a:lstStyle>
          <a:p>
            <a:r>
              <a:rPr lang="en-US" dirty="0"/>
              <a:t>Master Page Title 1</a:t>
            </a:r>
          </a:p>
        </p:txBody>
      </p:sp>
      <p:sp>
        <p:nvSpPr>
          <p:cNvPr id="9" name="Subtitle 2"/>
          <p:cNvSpPr>
            <a:spLocks noGrp="1"/>
          </p:cNvSpPr>
          <p:nvPr>
            <p:ph type="subTitle" idx="13" hasCustomPrompt="1"/>
          </p:nvPr>
        </p:nvSpPr>
        <p:spPr>
          <a:xfrm>
            <a:off x="270628" y="778081"/>
            <a:ext cx="11580921" cy="373510"/>
          </a:xfrm>
        </p:spPr>
        <p:txBody>
          <a:bodyPr>
            <a:noAutofit/>
          </a:bodyPr>
          <a:lstStyle>
            <a:lvl1pPr marL="0" indent="0" algn="l">
              <a:buNone/>
              <a:defRPr sz="1800" b="0">
                <a:solidFill>
                  <a:srgbClr val="373838"/>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Master Page Subtitle</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34113" y="260267"/>
            <a:ext cx="1917435" cy="762875"/>
          </a:xfrm>
          <a:prstGeom prst="rect">
            <a:avLst/>
          </a:prstGeom>
        </p:spPr>
      </p:pic>
      <p:sp>
        <p:nvSpPr>
          <p:cNvPr id="51" name="Rectangle 50"/>
          <p:cNvSpPr/>
          <p:nvPr userDrawn="1"/>
        </p:nvSpPr>
        <p:spPr>
          <a:xfrm>
            <a:off x="0" y="6258757"/>
            <a:ext cx="12192000" cy="517000"/>
          </a:xfrm>
          <a:prstGeom prst="rect">
            <a:avLst/>
          </a:prstGeom>
          <a:gradFill flip="none" rotWithShape="1">
            <a:gsLst>
              <a:gs pos="44000">
                <a:srgbClr val="98C93D"/>
              </a:gs>
              <a:gs pos="100000">
                <a:srgbClr val="64872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p:cNvSpPr/>
          <p:nvPr userDrawn="1"/>
        </p:nvSpPr>
        <p:spPr>
          <a:xfrm rot="5400000" flipH="1">
            <a:off x="6073142" y="748018"/>
            <a:ext cx="45719" cy="12192000"/>
          </a:xfrm>
          <a:prstGeom prst="rect">
            <a:avLst/>
          </a:prstGeom>
          <a:gradFill flip="none" rotWithShape="1">
            <a:gsLst>
              <a:gs pos="100000">
                <a:srgbClr val="648725"/>
              </a:gs>
              <a:gs pos="37000">
                <a:srgbClr val="98C93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p:cNvSpPr/>
          <p:nvPr userDrawn="1"/>
        </p:nvSpPr>
        <p:spPr>
          <a:xfrm>
            <a:off x="11448581" y="6350000"/>
            <a:ext cx="434734" cy="369332"/>
          </a:xfrm>
          <a:prstGeom prst="rect">
            <a:avLst/>
          </a:prstGeom>
          <a:effectLst>
            <a:outerShdw blurRad="63500" sx="102000" sy="102000" algn="ctr" rotWithShape="0">
              <a:prstClr val="black">
                <a:alpha val="40000"/>
              </a:prstClr>
            </a:outerShdw>
          </a:effectLst>
        </p:spPr>
        <p:txBody>
          <a:bodyPr wrap="none">
            <a:spAutoFit/>
          </a:bodyPr>
          <a:lstStyle/>
          <a:p>
            <a:fld id="{BD1BBCF7-C2B2-490C-A676-4763179728A4}" type="slidenum">
              <a:rPr lang="en-US" b="1" smtClean="0">
                <a:solidFill>
                  <a:schemeClr val="bg1"/>
                </a:solidFill>
                <a:latin typeface="Century Gothic" panose="020B0502020202020204" pitchFamily="34" charset="0"/>
              </a:rPr>
              <a:pPr/>
              <a:t>‹#›</a:t>
            </a:fld>
            <a:endParaRPr lang="en-US" dirty="0">
              <a:solidFill>
                <a:schemeClr val="bg1"/>
              </a:solidFill>
            </a:endParaRPr>
          </a:p>
        </p:txBody>
      </p:sp>
      <p:pic>
        <p:nvPicPr>
          <p:cNvPr id="54" name="Picture 53"/>
          <p:cNvPicPr>
            <a:picLocks noChangeAspect="1"/>
          </p:cNvPicPr>
          <p:nvPr userDrawn="1"/>
        </p:nvPicPr>
        <p:blipFill rotWithShape="1">
          <a:blip r:embed="rId3" cstate="print">
            <a:extLst>
              <a:ext uri="{28A0092B-C50C-407E-A947-70E740481C1C}">
                <a14:useLocalDpi xmlns:a14="http://schemas.microsoft.com/office/drawing/2010/main" val="0"/>
              </a:ext>
            </a:extLst>
          </a:blip>
          <a:srcRect r="54783" b="-5834"/>
          <a:stretch/>
        </p:blipFill>
        <p:spPr>
          <a:xfrm>
            <a:off x="270627" y="6323378"/>
            <a:ext cx="1703316" cy="425765"/>
          </a:xfrm>
          <a:prstGeom prst="rect">
            <a:avLst/>
          </a:prstGeom>
          <a:effectLst>
            <a:outerShdw blurRad="63500" sx="102000" sy="102000" algn="ctr" rotWithShape="0">
              <a:prstClr val="black">
                <a:alpha val="28000"/>
              </a:prstClr>
            </a:outerShdw>
          </a:effectLst>
        </p:spPr>
      </p:pic>
    </p:spTree>
    <p:extLst>
      <p:ext uri="{BB962C8B-B14F-4D97-AF65-F5344CB8AC3E}">
        <p14:creationId xmlns:p14="http://schemas.microsoft.com/office/powerpoint/2010/main" val="193636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cxnSp>
        <p:nvCxnSpPr>
          <p:cNvPr id="43" name="Straight Connector 42"/>
          <p:cNvCxnSpPr/>
          <p:nvPr userDrawn="1"/>
        </p:nvCxnSpPr>
        <p:spPr>
          <a:xfrm>
            <a:off x="0" y="1176950"/>
            <a:ext cx="12192000" cy="0"/>
          </a:xfrm>
          <a:prstGeom prst="line">
            <a:avLst/>
          </a:prstGeom>
          <a:ln w="22225">
            <a:solidFill>
              <a:srgbClr val="98C93D"/>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270627" y="1544980"/>
            <a:ext cx="11580921" cy="4010336"/>
          </a:xfrm>
        </p:spPr>
        <p:txBody>
          <a:bodyPr/>
          <a:lstStyle>
            <a:lvl1pPr>
              <a:defRPr b="1">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34113" y="260267"/>
            <a:ext cx="1917435" cy="762875"/>
          </a:xfrm>
          <a:prstGeom prst="rect">
            <a:avLst/>
          </a:prstGeom>
        </p:spPr>
      </p:pic>
      <p:sp>
        <p:nvSpPr>
          <p:cNvPr id="51" name="Rectangle 50"/>
          <p:cNvSpPr/>
          <p:nvPr userDrawn="1"/>
        </p:nvSpPr>
        <p:spPr>
          <a:xfrm>
            <a:off x="0" y="6258757"/>
            <a:ext cx="12192000" cy="517000"/>
          </a:xfrm>
          <a:prstGeom prst="rect">
            <a:avLst/>
          </a:prstGeom>
          <a:gradFill flip="none" rotWithShape="1">
            <a:gsLst>
              <a:gs pos="44000">
                <a:srgbClr val="98C93D"/>
              </a:gs>
              <a:gs pos="100000">
                <a:srgbClr val="64872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p:cNvSpPr/>
          <p:nvPr userDrawn="1"/>
        </p:nvSpPr>
        <p:spPr>
          <a:xfrm rot="5400000" flipH="1">
            <a:off x="6073142" y="748018"/>
            <a:ext cx="45719" cy="12192000"/>
          </a:xfrm>
          <a:prstGeom prst="rect">
            <a:avLst/>
          </a:prstGeom>
          <a:gradFill flip="none" rotWithShape="1">
            <a:gsLst>
              <a:gs pos="100000">
                <a:srgbClr val="648725"/>
              </a:gs>
              <a:gs pos="37000">
                <a:srgbClr val="98C93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p:cNvSpPr/>
          <p:nvPr userDrawn="1"/>
        </p:nvSpPr>
        <p:spPr>
          <a:xfrm>
            <a:off x="11448581" y="6350000"/>
            <a:ext cx="434734" cy="369332"/>
          </a:xfrm>
          <a:prstGeom prst="rect">
            <a:avLst/>
          </a:prstGeom>
          <a:effectLst>
            <a:outerShdw blurRad="63500" sx="102000" sy="102000" algn="ctr" rotWithShape="0">
              <a:prstClr val="black">
                <a:alpha val="40000"/>
              </a:prstClr>
            </a:outerShdw>
          </a:effectLst>
        </p:spPr>
        <p:txBody>
          <a:bodyPr wrap="none">
            <a:spAutoFit/>
          </a:bodyPr>
          <a:lstStyle/>
          <a:p>
            <a:fld id="{BD1BBCF7-C2B2-490C-A676-4763179728A4}" type="slidenum">
              <a:rPr lang="en-US" b="1" smtClean="0">
                <a:solidFill>
                  <a:schemeClr val="bg1"/>
                </a:solidFill>
                <a:latin typeface="Century Gothic" panose="020B0502020202020204" pitchFamily="34" charset="0"/>
              </a:rPr>
              <a:pPr/>
              <a:t>‹#›</a:t>
            </a:fld>
            <a:endParaRPr lang="en-US" dirty="0">
              <a:solidFill>
                <a:schemeClr val="bg1"/>
              </a:solidFill>
            </a:endParaRPr>
          </a:p>
        </p:txBody>
      </p:sp>
      <p:pic>
        <p:nvPicPr>
          <p:cNvPr id="54" name="Picture 53"/>
          <p:cNvPicPr>
            <a:picLocks noChangeAspect="1"/>
          </p:cNvPicPr>
          <p:nvPr userDrawn="1"/>
        </p:nvPicPr>
        <p:blipFill rotWithShape="1">
          <a:blip r:embed="rId3" cstate="print">
            <a:extLst>
              <a:ext uri="{28A0092B-C50C-407E-A947-70E740481C1C}">
                <a14:useLocalDpi xmlns:a14="http://schemas.microsoft.com/office/drawing/2010/main" val="0"/>
              </a:ext>
            </a:extLst>
          </a:blip>
          <a:srcRect r="54783" b="-5834"/>
          <a:stretch/>
        </p:blipFill>
        <p:spPr>
          <a:xfrm>
            <a:off x="270627" y="6323378"/>
            <a:ext cx="1703316" cy="425765"/>
          </a:xfrm>
          <a:prstGeom prst="rect">
            <a:avLst/>
          </a:prstGeom>
          <a:effectLst>
            <a:outerShdw blurRad="63500" sx="102000" sy="102000" algn="ctr" rotWithShape="0">
              <a:prstClr val="black">
                <a:alpha val="28000"/>
              </a:prstClr>
            </a:outerShdw>
          </a:effectLst>
        </p:spPr>
      </p:pic>
      <p:sp>
        <p:nvSpPr>
          <p:cNvPr id="11" name="Title 1"/>
          <p:cNvSpPr>
            <a:spLocks noGrp="1"/>
          </p:cNvSpPr>
          <p:nvPr>
            <p:ph type="ctrTitle" hasCustomPrompt="1"/>
          </p:nvPr>
        </p:nvSpPr>
        <p:spPr>
          <a:xfrm>
            <a:off x="270628" y="146034"/>
            <a:ext cx="8810273" cy="1134678"/>
          </a:xfrm>
        </p:spPr>
        <p:txBody>
          <a:bodyPr anchor="b">
            <a:normAutofit/>
          </a:bodyPr>
          <a:lstStyle>
            <a:lvl1pPr algn="l">
              <a:defRPr sz="3600" b="1">
                <a:solidFill>
                  <a:srgbClr val="373838"/>
                </a:solidFill>
              </a:defRPr>
            </a:lvl1pPr>
          </a:lstStyle>
          <a:p>
            <a:r>
              <a:rPr lang="en-US" dirty="0"/>
              <a:t>Master Page Title 1</a:t>
            </a:r>
            <a:br>
              <a:rPr lang="en-US" dirty="0"/>
            </a:br>
            <a:r>
              <a:rPr lang="en-US" dirty="0"/>
              <a:t>Two Lines</a:t>
            </a:r>
          </a:p>
        </p:txBody>
      </p:sp>
    </p:spTree>
    <p:extLst>
      <p:ext uri="{BB962C8B-B14F-4D97-AF65-F5344CB8AC3E}">
        <p14:creationId xmlns:p14="http://schemas.microsoft.com/office/powerpoint/2010/main" val="19781128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882809-195B-4C71-AF45-AF8015062DE4}" type="datetimeFigureOut">
              <a:rPr lang="en-US" smtClean="0"/>
              <a:pPr/>
              <a:t>5/22/2019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1BBCF7-C2B2-490C-A676-4763179728A4}" type="slidenum">
              <a:rPr lang="en-US" smtClean="0"/>
              <a:pPr/>
              <a:t>‹#›</a:t>
            </a:fld>
            <a:endParaRPr lang="en-US" dirty="0"/>
          </a:p>
        </p:txBody>
      </p:sp>
    </p:spTree>
    <p:extLst>
      <p:ext uri="{BB962C8B-B14F-4D97-AF65-F5344CB8AC3E}">
        <p14:creationId xmlns:p14="http://schemas.microsoft.com/office/powerpoint/2010/main" val="1906583012"/>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70" r:id="rId3"/>
  </p:sldLayoutIdLst>
  <p:txStyles>
    <p:titleStyle>
      <a:lvl1pPr algn="l" defTabSz="914400" rtl="0" eaLnBrk="1" latinLnBrk="0" hangingPunct="1">
        <a:lnSpc>
          <a:spcPct val="90000"/>
        </a:lnSpc>
        <a:spcBef>
          <a:spcPct val="0"/>
        </a:spcBef>
        <a:buNone/>
        <a:defRPr sz="4400" b="0" kern="1200">
          <a:solidFill>
            <a:srgbClr val="373838"/>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rgbClr val="373838"/>
          </a:solidFill>
          <a:latin typeface="Garamond" panose="020204040303010108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73838"/>
          </a:solidFill>
          <a:latin typeface="Garamond" panose="020204040303010108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73838"/>
          </a:solidFill>
          <a:latin typeface="Garamond" panose="020204040303010108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73838"/>
          </a:solidFill>
          <a:latin typeface="Garamond" panose="020204040303010108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73838"/>
          </a:solidFill>
          <a:latin typeface="Garamond" panose="020204040303010108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000" dirty="0"/>
              <a:t>THE ROLE OF CCUS IN NORTH AMERICA ENERGY SYSTEM DECARBONIZATION</a:t>
            </a:r>
          </a:p>
        </p:txBody>
      </p:sp>
      <p:sp>
        <p:nvSpPr>
          <p:cNvPr id="6" name="Subtitle 5"/>
          <p:cNvSpPr>
            <a:spLocks noGrp="1"/>
          </p:cNvSpPr>
          <p:nvPr>
            <p:ph type="subTitle" idx="1"/>
          </p:nvPr>
        </p:nvSpPr>
        <p:spPr>
          <a:xfrm>
            <a:off x="570451" y="2745244"/>
            <a:ext cx="7643961" cy="1284584"/>
          </a:xfrm>
        </p:spPr>
        <p:txBody>
          <a:bodyPr/>
          <a:lstStyle/>
          <a:p>
            <a:r>
              <a:rPr lang="en-US" sz="2400" dirty="0"/>
              <a:t>Energy Markets Analysis Team</a:t>
            </a:r>
          </a:p>
          <a:p>
            <a:r>
              <a:rPr lang="en-US" sz="2400" dirty="0"/>
              <a:t>Systems Engineering and Analysis</a:t>
            </a:r>
          </a:p>
          <a:p>
            <a:r>
              <a:rPr lang="en-US" sz="2400" dirty="0"/>
              <a:t>IAEE 2019 International Conference, Montreal</a:t>
            </a:r>
          </a:p>
        </p:txBody>
      </p:sp>
    </p:spTree>
    <p:extLst>
      <p:ext uri="{BB962C8B-B14F-4D97-AF65-F5344CB8AC3E}">
        <p14:creationId xmlns:p14="http://schemas.microsoft.com/office/powerpoint/2010/main" val="2594141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650833-0F3C-42AE-B821-E2DF08EB7FEC}"/>
              </a:ext>
            </a:extLst>
          </p:cNvPr>
          <p:cNvSpPr>
            <a:spLocks noGrp="1"/>
          </p:cNvSpPr>
          <p:nvPr>
            <p:ph type="ctrTitle"/>
          </p:nvPr>
        </p:nvSpPr>
        <p:spPr>
          <a:xfrm>
            <a:off x="0" y="178381"/>
            <a:ext cx="11580921" cy="600980"/>
          </a:xfrm>
        </p:spPr>
        <p:txBody>
          <a:bodyPr>
            <a:normAutofit fontScale="90000"/>
          </a:bodyPr>
          <a:lstStyle/>
          <a:p>
            <a:r>
              <a:rPr lang="en-US" dirty="0"/>
              <a:t>Electricity Generation Mix: Canada</a:t>
            </a:r>
          </a:p>
        </p:txBody>
      </p:sp>
      <p:pic>
        <p:nvPicPr>
          <p:cNvPr id="4" name="Picture 3">
            <a:extLst>
              <a:ext uri="{FF2B5EF4-FFF2-40B4-BE49-F238E27FC236}">
                <a16:creationId xmlns:a16="http://schemas.microsoft.com/office/drawing/2014/main" id="{17A7C293-3147-4C2F-8CD6-7AE260D1BE48}"/>
              </a:ext>
            </a:extLst>
          </p:cNvPr>
          <p:cNvPicPr>
            <a:picLocks noChangeAspect="1"/>
          </p:cNvPicPr>
          <p:nvPr/>
        </p:nvPicPr>
        <p:blipFill>
          <a:blip r:embed="rId3"/>
          <a:stretch>
            <a:fillRect/>
          </a:stretch>
        </p:blipFill>
        <p:spPr>
          <a:xfrm>
            <a:off x="0" y="779361"/>
            <a:ext cx="12192000" cy="5377218"/>
          </a:xfrm>
          <a:prstGeom prst="rect">
            <a:avLst/>
          </a:prstGeom>
        </p:spPr>
      </p:pic>
    </p:spTree>
    <p:extLst>
      <p:ext uri="{BB962C8B-B14F-4D97-AF65-F5344CB8AC3E}">
        <p14:creationId xmlns:p14="http://schemas.microsoft.com/office/powerpoint/2010/main" val="323229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650833-0F3C-42AE-B821-E2DF08EB7FEC}"/>
              </a:ext>
            </a:extLst>
          </p:cNvPr>
          <p:cNvSpPr>
            <a:spLocks noGrp="1"/>
          </p:cNvSpPr>
          <p:nvPr>
            <p:ph type="ctrTitle"/>
          </p:nvPr>
        </p:nvSpPr>
        <p:spPr>
          <a:xfrm>
            <a:off x="0" y="178381"/>
            <a:ext cx="11580921" cy="600980"/>
          </a:xfrm>
        </p:spPr>
        <p:txBody>
          <a:bodyPr>
            <a:normAutofit fontScale="90000"/>
          </a:bodyPr>
          <a:lstStyle/>
          <a:p>
            <a:r>
              <a:rPr lang="en-US" dirty="0"/>
              <a:t>Electricity Generation Mix: Mexico</a:t>
            </a:r>
          </a:p>
        </p:txBody>
      </p:sp>
      <p:pic>
        <p:nvPicPr>
          <p:cNvPr id="2" name="Picture 1">
            <a:extLst>
              <a:ext uri="{FF2B5EF4-FFF2-40B4-BE49-F238E27FC236}">
                <a16:creationId xmlns:a16="http://schemas.microsoft.com/office/drawing/2014/main" id="{FC9684CC-DBF3-4AA9-8C95-94F86DCB81B1}"/>
              </a:ext>
            </a:extLst>
          </p:cNvPr>
          <p:cNvPicPr>
            <a:picLocks noChangeAspect="1"/>
          </p:cNvPicPr>
          <p:nvPr/>
        </p:nvPicPr>
        <p:blipFill>
          <a:blip r:embed="rId3"/>
          <a:stretch>
            <a:fillRect/>
          </a:stretch>
        </p:blipFill>
        <p:spPr>
          <a:xfrm>
            <a:off x="0" y="779361"/>
            <a:ext cx="12192000" cy="5471313"/>
          </a:xfrm>
          <a:prstGeom prst="rect">
            <a:avLst/>
          </a:prstGeom>
        </p:spPr>
      </p:pic>
    </p:spTree>
    <p:extLst>
      <p:ext uri="{BB962C8B-B14F-4D97-AF65-F5344CB8AC3E}">
        <p14:creationId xmlns:p14="http://schemas.microsoft.com/office/powerpoint/2010/main" val="2738344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650833-0F3C-42AE-B821-E2DF08EB7FEC}"/>
              </a:ext>
            </a:extLst>
          </p:cNvPr>
          <p:cNvSpPr>
            <a:spLocks noGrp="1"/>
          </p:cNvSpPr>
          <p:nvPr>
            <p:ph type="ctrTitle"/>
          </p:nvPr>
        </p:nvSpPr>
        <p:spPr>
          <a:xfrm>
            <a:off x="0" y="178381"/>
            <a:ext cx="11580921" cy="600980"/>
          </a:xfrm>
        </p:spPr>
        <p:txBody>
          <a:bodyPr>
            <a:normAutofit fontScale="90000"/>
          </a:bodyPr>
          <a:lstStyle/>
          <a:p>
            <a:r>
              <a:rPr lang="en-US" dirty="0"/>
              <a:t>Electricity Generation Mix: US</a:t>
            </a:r>
          </a:p>
        </p:txBody>
      </p:sp>
      <p:pic>
        <p:nvPicPr>
          <p:cNvPr id="4" name="Picture 3">
            <a:extLst>
              <a:ext uri="{FF2B5EF4-FFF2-40B4-BE49-F238E27FC236}">
                <a16:creationId xmlns:a16="http://schemas.microsoft.com/office/drawing/2014/main" id="{1CEFE4FF-CFDD-4EDE-8A7A-B763A355FFA9}"/>
              </a:ext>
            </a:extLst>
          </p:cNvPr>
          <p:cNvPicPr>
            <a:picLocks noChangeAspect="1"/>
          </p:cNvPicPr>
          <p:nvPr/>
        </p:nvPicPr>
        <p:blipFill>
          <a:blip r:embed="rId3"/>
          <a:stretch>
            <a:fillRect/>
          </a:stretch>
        </p:blipFill>
        <p:spPr>
          <a:xfrm>
            <a:off x="0" y="779361"/>
            <a:ext cx="12192000" cy="5471313"/>
          </a:xfrm>
          <a:prstGeom prst="rect">
            <a:avLst/>
          </a:prstGeom>
        </p:spPr>
      </p:pic>
    </p:spTree>
    <p:extLst>
      <p:ext uri="{BB962C8B-B14F-4D97-AF65-F5344CB8AC3E}">
        <p14:creationId xmlns:p14="http://schemas.microsoft.com/office/powerpoint/2010/main" val="388881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650833-0F3C-42AE-B821-E2DF08EB7FEC}"/>
              </a:ext>
            </a:extLst>
          </p:cNvPr>
          <p:cNvSpPr>
            <a:spLocks noGrp="1"/>
          </p:cNvSpPr>
          <p:nvPr>
            <p:ph type="ctrTitle"/>
          </p:nvPr>
        </p:nvSpPr>
        <p:spPr/>
        <p:txBody>
          <a:bodyPr>
            <a:normAutofit fontScale="90000"/>
          </a:bodyPr>
          <a:lstStyle/>
          <a:p>
            <a:r>
              <a:rPr lang="en-US" dirty="0"/>
              <a:t>Total and Power Generation CO2 Emissions</a:t>
            </a:r>
          </a:p>
        </p:txBody>
      </p:sp>
      <p:pic>
        <p:nvPicPr>
          <p:cNvPr id="2" name="Picture 1">
            <a:extLst>
              <a:ext uri="{FF2B5EF4-FFF2-40B4-BE49-F238E27FC236}">
                <a16:creationId xmlns:a16="http://schemas.microsoft.com/office/drawing/2014/main" id="{5CCCBF12-E15E-48E6-AE0C-01B0CADDD850}"/>
              </a:ext>
            </a:extLst>
          </p:cNvPr>
          <p:cNvPicPr>
            <a:picLocks noChangeAspect="1"/>
          </p:cNvPicPr>
          <p:nvPr/>
        </p:nvPicPr>
        <p:blipFill>
          <a:blip r:embed="rId3"/>
          <a:stretch>
            <a:fillRect/>
          </a:stretch>
        </p:blipFill>
        <p:spPr>
          <a:xfrm>
            <a:off x="1651379" y="861248"/>
            <a:ext cx="8898340" cy="5375780"/>
          </a:xfrm>
          <a:prstGeom prst="rect">
            <a:avLst/>
          </a:prstGeom>
        </p:spPr>
      </p:pic>
    </p:spTree>
    <p:extLst>
      <p:ext uri="{BB962C8B-B14F-4D97-AF65-F5344CB8AC3E}">
        <p14:creationId xmlns:p14="http://schemas.microsoft.com/office/powerpoint/2010/main" val="1054684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650833-0F3C-42AE-B821-E2DF08EB7FEC}"/>
              </a:ext>
            </a:extLst>
          </p:cNvPr>
          <p:cNvSpPr>
            <a:spLocks noGrp="1"/>
          </p:cNvSpPr>
          <p:nvPr>
            <p:ph type="ctrTitle"/>
          </p:nvPr>
        </p:nvSpPr>
        <p:spPr/>
        <p:txBody>
          <a:bodyPr>
            <a:normAutofit fontScale="90000"/>
          </a:bodyPr>
          <a:lstStyle/>
          <a:p>
            <a:r>
              <a:rPr lang="en-US" dirty="0"/>
              <a:t>Total and Power Generation CO2 Emissions</a:t>
            </a:r>
          </a:p>
        </p:txBody>
      </p:sp>
      <p:pic>
        <p:nvPicPr>
          <p:cNvPr id="4" name="Picture 3">
            <a:extLst>
              <a:ext uri="{FF2B5EF4-FFF2-40B4-BE49-F238E27FC236}">
                <a16:creationId xmlns:a16="http://schemas.microsoft.com/office/drawing/2014/main" id="{C329C266-AFFD-4D11-9662-97E8E72096E7}"/>
              </a:ext>
            </a:extLst>
          </p:cNvPr>
          <p:cNvPicPr>
            <a:picLocks noChangeAspect="1"/>
          </p:cNvPicPr>
          <p:nvPr/>
        </p:nvPicPr>
        <p:blipFill>
          <a:blip r:embed="rId3"/>
          <a:stretch>
            <a:fillRect/>
          </a:stretch>
        </p:blipFill>
        <p:spPr>
          <a:xfrm>
            <a:off x="1651379" y="861248"/>
            <a:ext cx="8676121" cy="5430371"/>
          </a:xfrm>
          <a:prstGeom prst="rect">
            <a:avLst/>
          </a:prstGeom>
        </p:spPr>
      </p:pic>
    </p:spTree>
    <p:extLst>
      <p:ext uri="{BB962C8B-B14F-4D97-AF65-F5344CB8AC3E}">
        <p14:creationId xmlns:p14="http://schemas.microsoft.com/office/powerpoint/2010/main" val="126465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650833-0F3C-42AE-B821-E2DF08EB7FEC}"/>
              </a:ext>
            </a:extLst>
          </p:cNvPr>
          <p:cNvSpPr>
            <a:spLocks noGrp="1"/>
          </p:cNvSpPr>
          <p:nvPr>
            <p:ph type="ctrTitle"/>
          </p:nvPr>
        </p:nvSpPr>
        <p:spPr/>
        <p:txBody>
          <a:bodyPr>
            <a:normAutofit fontScale="90000"/>
          </a:bodyPr>
          <a:lstStyle/>
          <a:p>
            <a:r>
              <a:rPr lang="en-US" dirty="0"/>
              <a:t>Total and Power Generation CO2 Emissions</a:t>
            </a:r>
          </a:p>
        </p:txBody>
      </p:sp>
      <p:pic>
        <p:nvPicPr>
          <p:cNvPr id="2" name="Picture 1">
            <a:extLst>
              <a:ext uri="{FF2B5EF4-FFF2-40B4-BE49-F238E27FC236}">
                <a16:creationId xmlns:a16="http://schemas.microsoft.com/office/drawing/2014/main" id="{E61B0F67-C816-40C6-BA75-3A75CC48FDB2}"/>
              </a:ext>
            </a:extLst>
          </p:cNvPr>
          <p:cNvPicPr>
            <a:picLocks noChangeAspect="1"/>
          </p:cNvPicPr>
          <p:nvPr/>
        </p:nvPicPr>
        <p:blipFill>
          <a:blip r:embed="rId3"/>
          <a:stretch>
            <a:fillRect/>
          </a:stretch>
        </p:blipFill>
        <p:spPr>
          <a:xfrm>
            <a:off x="1859849" y="861248"/>
            <a:ext cx="8472301" cy="5375778"/>
          </a:xfrm>
          <a:prstGeom prst="rect">
            <a:avLst/>
          </a:prstGeom>
        </p:spPr>
      </p:pic>
    </p:spTree>
    <p:extLst>
      <p:ext uri="{BB962C8B-B14F-4D97-AF65-F5344CB8AC3E}">
        <p14:creationId xmlns:p14="http://schemas.microsoft.com/office/powerpoint/2010/main" val="1389929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132764"/>
            <a:ext cx="12192000" cy="5254387"/>
          </a:xfrm>
        </p:spPr>
        <p:txBody>
          <a:bodyPr>
            <a:normAutofit lnSpcReduction="10000"/>
          </a:bodyPr>
          <a:lstStyle/>
          <a:p>
            <a:pPr lvl="1"/>
            <a:r>
              <a:rPr lang="en-US" sz="2800" dirty="0"/>
              <a:t>CCUS deployment can be observed in all scenarios with CO2-EOR (for the most part via NGCC with CCS). However, under CO2 taxation, IGCC with CCS deployments are more important in Canada and the US.</a:t>
            </a:r>
          </a:p>
          <a:p>
            <a:pPr lvl="1"/>
            <a:r>
              <a:rPr lang="en-US" sz="2800" dirty="0"/>
              <a:t>The study finds that successful CCUS development depends on regulatory frameworks, such as 45Q tax credits. However, project finance remains the most challenging piece in Canada and Mexico without incentives to encourage CCUS deployment.</a:t>
            </a:r>
          </a:p>
          <a:p>
            <a:pPr lvl="1"/>
            <a:r>
              <a:rPr lang="en-US" sz="2800" dirty="0"/>
              <a:t>The analysis reveals that there clearly is momentum towards decarbonization in North America in the short-term future as a result of the switching of coal-based generation to natural gas.  However, the emissions of a large natural as-based fleet create issues later in the forecast period without climate policies. </a:t>
            </a:r>
          </a:p>
          <a:p>
            <a:pPr lvl="1"/>
            <a:r>
              <a:rPr lang="en-US" sz="2800" dirty="0"/>
              <a:t>Reaching the COP 21’s 2030 goals are challenging for the US and Canada. Reaching 2050 goals is problematic for all North America countries without climate policies that are stronger than CO2 taxation.</a:t>
            </a:r>
          </a:p>
          <a:p>
            <a:endParaRPr lang="en-US" dirty="0"/>
          </a:p>
        </p:txBody>
      </p:sp>
      <p:sp>
        <p:nvSpPr>
          <p:cNvPr id="3" name="Title 2">
            <a:extLst>
              <a:ext uri="{FF2B5EF4-FFF2-40B4-BE49-F238E27FC236}">
                <a16:creationId xmlns:a16="http://schemas.microsoft.com/office/drawing/2014/main" id="{8C537068-DA8F-489F-A4A8-E06EC6106D1E}"/>
              </a:ext>
            </a:extLst>
          </p:cNvPr>
          <p:cNvSpPr>
            <a:spLocks noGrp="1"/>
          </p:cNvSpPr>
          <p:nvPr>
            <p:ph type="ctrTitle"/>
          </p:nvPr>
        </p:nvSpPr>
        <p:spPr>
          <a:xfrm>
            <a:off x="270628" y="260268"/>
            <a:ext cx="11580921" cy="600980"/>
          </a:xfrm>
        </p:spPr>
        <p:txBody>
          <a:bodyPr>
            <a:normAutofit/>
          </a:bodyPr>
          <a:lstStyle/>
          <a:p>
            <a:r>
              <a:rPr lang="en-GB" dirty="0"/>
              <a:t>Conclusions</a:t>
            </a:r>
            <a:endParaRPr lang="en-US" dirty="0"/>
          </a:p>
        </p:txBody>
      </p:sp>
    </p:spTree>
    <p:extLst>
      <p:ext uri="{BB962C8B-B14F-4D97-AF65-F5344CB8AC3E}">
        <p14:creationId xmlns:p14="http://schemas.microsoft.com/office/powerpoint/2010/main" val="29607755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4DCD8F-73E7-4236-8FF9-D0FDA24EC2C0}"/>
              </a:ext>
            </a:extLst>
          </p:cNvPr>
          <p:cNvSpPr>
            <a:spLocks noGrp="1"/>
          </p:cNvSpPr>
          <p:nvPr>
            <p:ph type="ctrTitle"/>
          </p:nvPr>
        </p:nvSpPr>
        <p:spPr/>
        <p:txBody>
          <a:bodyPr/>
          <a:lstStyle/>
          <a:p>
            <a:r>
              <a:rPr lang="en-US" dirty="0"/>
              <a:t>Additional Slides</a:t>
            </a:r>
          </a:p>
        </p:txBody>
      </p:sp>
    </p:spTree>
    <p:extLst>
      <p:ext uri="{BB962C8B-B14F-4D97-AF65-F5344CB8AC3E}">
        <p14:creationId xmlns:p14="http://schemas.microsoft.com/office/powerpoint/2010/main" val="183019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650833-0F3C-42AE-B821-E2DF08EB7FEC}"/>
              </a:ext>
            </a:extLst>
          </p:cNvPr>
          <p:cNvSpPr>
            <a:spLocks noGrp="1"/>
          </p:cNvSpPr>
          <p:nvPr>
            <p:ph type="ctrTitle"/>
          </p:nvPr>
        </p:nvSpPr>
        <p:spPr/>
        <p:txBody>
          <a:bodyPr>
            <a:normAutofit fontScale="90000"/>
          </a:bodyPr>
          <a:lstStyle/>
          <a:p>
            <a:r>
              <a:rPr lang="en-US" dirty="0"/>
              <a:t>CO2-EOR Project</a:t>
            </a:r>
          </a:p>
        </p:txBody>
      </p:sp>
      <p:pic>
        <p:nvPicPr>
          <p:cNvPr id="5" name="Picture 4">
            <a:extLst>
              <a:ext uri="{FF2B5EF4-FFF2-40B4-BE49-F238E27FC236}">
                <a16:creationId xmlns:a16="http://schemas.microsoft.com/office/drawing/2014/main" id="{D4CE04C7-5336-4189-B6E9-3627F3CBFD9F}"/>
              </a:ext>
            </a:extLst>
          </p:cNvPr>
          <p:cNvPicPr>
            <a:picLocks noChangeAspect="1"/>
          </p:cNvPicPr>
          <p:nvPr/>
        </p:nvPicPr>
        <p:blipFill>
          <a:blip r:embed="rId3"/>
          <a:stretch>
            <a:fillRect/>
          </a:stretch>
        </p:blipFill>
        <p:spPr>
          <a:xfrm>
            <a:off x="2348099" y="778081"/>
            <a:ext cx="7495801" cy="5518800"/>
          </a:xfrm>
          <a:prstGeom prst="rect">
            <a:avLst/>
          </a:prstGeom>
        </p:spPr>
      </p:pic>
    </p:spTree>
    <p:extLst>
      <p:ext uri="{BB962C8B-B14F-4D97-AF65-F5344CB8AC3E}">
        <p14:creationId xmlns:p14="http://schemas.microsoft.com/office/powerpoint/2010/main" val="30658383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2DEAFE3-F0A0-4250-84C6-C9D3ED0521A4}"/>
              </a:ext>
            </a:extLst>
          </p:cNvPr>
          <p:cNvSpPr>
            <a:spLocks noGrp="1"/>
          </p:cNvSpPr>
          <p:nvPr>
            <p:ph idx="1"/>
          </p:nvPr>
        </p:nvSpPr>
        <p:spPr>
          <a:xfrm>
            <a:off x="0" y="948906"/>
            <a:ext cx="12191999" cy="5391510"/>
          </a:xfrm>
        </p:spPr>
        <p:txBody>
          <a:bodyPr>
            <a:normAutofit fontScale="92500" lnSpcReduction="20000"/>
          </a:bodyPr>
          <a:lstStyle/>
          <a:p>
            <a:r>
              <a:rPr lang="en-US" dirty="0"/>
              <a:t>The general model for the use of CO2 in a reservoir may be described as follows:</a:t>
            </a:r>
          </a:p>
          <a:p>
            <a:pPr lvl="1">
              <a:buFont typeface="Wingdings" panose="05000000000000000000" pitchFamily="2" charset="2"/>
              <a:buChar char="Ø"/>
            </a:pPr>
            <a:r>
              <a:rPr lang="en-US" dirty="0"/>
              <a:t>Initially the reservoir is flushed with significant amounts of CO2 and rule-of-thumb is that it may take between 18 to 24 months from initial injection of CO2 until production starts.</a:t>
            </a:r>
          </a:p>
          <a:p>
            <a:pPr lvl="1">
              <a:buFont typeface="Wingdings" panose="05000000000000000000" pitchFamily="2" charset="2"/>
              <a:buChar char="Ø"/>
            </a:pPr>
            <a:r>
              <a:rPr lang="en-US" dirty="0"/>
              <a:t>The more CO2 added to the reservoir, the more oil may be expected to be produced. The objective is to have as large an amount of CO2 injected as economically possible to achieve optimum production.</a:t>
            </a:r>
          </a:p>
          <a:p>
            <a:pPr lvl="1">
              <a:buFont typeface="Wingdings" panose="05000000000000000000" pitchFamily="2" charset="2"/>
              <a:buChar char="Ø"/>
            </a:pPr>
            <a:r>
              <a:rPr lang="en-US" dirty="0"/>
              <a:t>After CO2 injection, the produced oil will contain CO2. The CO2 in this oil is separated and re-injected back into the oil field. The result is that the field’s need to purchase “fresh” CO2 is gradually reduced as more and more of the CO2 injected is actually produced with the oil itself, and then the CO2 is recycled and re-injected. </a:t>
            </a:r>
          </a:p>
          <a:p>
            <a:r>
              <a:rPr lang="en-US" dirty="0"/>
              <a:t>A dilemma for an individual CO2-EOR project matching up with an individual source of CO2 emissions: the source of emissions tends to generate CO2 over the life of the facility at a relatively constant rate, while an individual CO2-EOR project would want to take decreasing amounts of CO2 over time. </a:t>
            </a:r>
          </a:p>
          <a:p>
            <a:r>
              <a:rPr lang="en-US" dirty="0"/>
              <a:t>Typically, CO2-EOR operators don’t publicly report on the quantity of purchased CO2 for EOR. However, a significant portion of injected CO2 might be lost in the reservoir that could be accounted as incidental storage. For example, the North Coles Levee CO2 pilot, reported that only half of the injected CO2 was produced back. </a:t>
            </a:r>
          </a:p>
          <a:p>
            <a:endParaRPr lang="en-US" dirty="0"/>
          </a:p>
        </p:txBody>
      </p:sp>
      <p:sp>
        <p:nvSpPr>
          <p:cNvPr id="3" name="Title 2">
            <a:extLst>
              <a:ext uri="{FF2B5EF4-FFF2-40B4-BE49-F238E27FC236}">
                <a16:creationId xmlns:a16="http://schemas.microsoft.com/office/drawing/2014/main" id="{19D88EAF-3B16-4F61-AA19-AC03D6595CF4}"/>
              </a:ext>
            </a:extLst>
          </p:cNvPr>
          <p:cNvSpPr>
            <a:spLocks noGrp="1"/>
          </p:cNvSpPr>
          <p:nvPr>
            <p:ph type="ctrTitle"/>
          </p:nvPr>
        </p:nvSpPr>
        <p:spPr>
          <a:xfrm>
            <a:off x="270628" y="0"/>
            <a:ext cx="11580921" cy="587829"/>
          </a:xfrm>
        </p:spPr>
        <p:txBody>
          <a:bodyPr>
            <a:normAutofit fontScale="90000"/>
          </a:bodyPr>
          <a:lstStyle/>
          <a:p>
            <a:r>
              <a:rPr lang="en-US" dirty="0"/>
              <a:t>CO2-EOR: “Typical” Project</a:t>
            </a:r>
          </a:p>
        </p:txBody>
      </p:sp>
    </p:spTree>
    <p:extLst>
      <p:ext uri="{BB962C8B-B14F-4D97-AF65-F5344CB8AC3E}">
        <p14:creationId xmlns:p14="http://schemas.microsoft.com/office/powerpoint/2010/main" val="3795618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8EDCE54-9EDE-4118-800B-F7BA04D646C5}"/>
              </a:ext>
            </a:extLst>
          </p:cNvPr>
          <p:cNvSpPr>
            <a:spLocks noGrp="1"/>
          </p:cNvSpPr>
          <p:nvPr>
            <p:ph idx="1"/>
          </p:nvPr>
        </p:nvSpPr>
        <p:spPr>
          <a:xfrm>
            <a:off x="1112808" y="1984074"/>
            <a:ext cx="9670212" cy="3571241"/>
          </a:xfrm>
        </p:spPr>
        <p:txBody>
          <a:bodyPr/>
          <a:lstStyle/>
          <a:p>
            <a:pPr marL="0" indent="0" algn="just">
              <a:buNone/>
            </a:pPr>
            <a:r>
              <a:rPr lang="en-US" i="1" dirty="0">
                <a:latin typeface="Arial"/>
                <a:cs typeface="Arial"/>
              </a:rPr>
              <a:t>The analysis was performed by Nadejda Victor and Christopher Nichols, of NETL </a:t>
            </a:r>
          </a:p>
          <a:p>
            <a:pPr marL="0" indent="0" algn="just">
              <a:buNone/>
            </a:pPr>
            <a:r>
              <a:rPr lang="en-US" i="1" dirty="0">
                <a:latin typeface="Arial"/>
                <a:cs typeface="Arial"/>
              </a:rPr>
              <a:t>The analysis presented and conclusions drawn herein are preliminary and are intended for discussion purposes.  They represent solely those views of the author(s), and do not represent the views of the United States Department of Energy.</a:t>
            </a:r>
          </a:p>
          <a:p>
            <a:endParaRPr lang="en-US" dirty="0"/>
          </a:p>
        </p:txBody>
      </p:sp>
      <p:sp>
        <p:nvSpPr>
          <p:cNvPr id="3" name="Title 2">
            <a:extLst>
              <a:ext uri="{FF2B5EF4-FFF2-40B4-BE49-F238E27FC236}">
                <a16:creationId xmlns:a16="http://schemas.microsoft.com/office/drawing/2014/main" id="{1F655134-AECE-4D18-976D-F7A57E26B36A}"/>
              </a:ext>
            </a:extLst>
          </p:cNvPr>
          <p:cNvSpPr>
            <a:spLocks noGrp="1"/>
          </p:cNvSpPr>
          <p:nvPr>
            <p:ph type="ctrTitle"/>
          </p:nvPr>
        </p:nvSpPr>
        <p:spPr/>
        <p:txBody>
          <a:bodyPr>
            <a:normAutofit fontScale="90000"/>
          </a:bodyPr>
          <a:lstStyle/>
          <a:p>
            <a:r>
              <a:rPr lang="en-US" dirty="0"/>
              <a:t>Disclaimer</a:t>
            </a:r>
          </a:p>
        </p:txBody>
      </p:sp>
    </p:spTree>
    <p:extLst>
      <p:ext uri="{BB962C8B-B14F-4D97-AF65-F5344CB8AC3E}">
        <p14:creationId xmlns:p14="http://schemas.microsoft.com/office/powerpoint/2010/main" val="1179689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113183"/>
            <a:ext cx="12191999" cy="5264467"/>
          </a:xfrm>
        </p:spPr>
        <p:txBody>
          <a:bodyPr>
            <a:normAutofit fontScale="92500"/>
          </a:bodyPr>
          <a:lstStyle/>
          <a:p>
            <a:pPr lvl="1"/>
            <a:r>
              <a:rPr lang="en-US" dirty="0"/>
              <a:t>CO2-EOR has been in motion in the U.S. for decades, beginning in the Permian Basin of West Taxes and New Mexico since the mid-1980’s and expanding to other regions. </a:t>
            </a:r>
          </a:p>
          <a:p>
            <a:pPr lvl="1"/>
            <a:r>
              <a:rPr lang="en-US" dirty="0"/>
              <a:t>There are more than 136 active commercial CO2-EOR projects in the US. Combined, they inject more than 3 billion cubic feet of CO2 and produce more than 300 thousand barrels of oil per day . </a:t>
            </a:r>
          </a:p>
          <a:p>
            <a:pPr lvl="1"/>
            <a:r>
              <a:rPr lang="en-US" dirty="0"/>
              <a:t>Outside of the U.S., CO2-EOR development had been limited to a smaller number of projects in Brazil and Canada. One of the main reasons is the lack of affordable CO2 sources, however the potential of CCUS deployment increase could change  CO2-EOR fortune. </a:t>
            </a:r>
          </a:p>
          <a:p>
            <a:pPr lvl="1"/>
            <a:r>
              <a:rPr lang="en-US" dirty="0"/>
              <a:t>For the first decades of the CO2-EOR projects, the natural CO2 sources were sufficient to provide the CO2 needed for EOR. Today the situation has changed as depletion of the CO2 sources and limitations of the CO2 pipelines are now contracting CO2-EOR growth. </a:t>
            </a:r>
          </a:p>
          <a:p>
            <a:pPr lvl="1"/>
            <a:r>
              <a:rPr lang="en-US" dirty="0"/>
              <a:t>The literature indicates that technical barriers are negligible compared to economic barriers. The reasons are (1) the  investment  cost  of  CCUS  are very high; (2) lack of effective government incentive policies. </a:t>
            </a:r>
          </a:p>
          <a:p>
            <a:pPr lvl="1"/>
            <a:r>
              <a:rPr lang="en-US" dirty="0"/>
              <a:t>Government investment in R&amp;D to bring down the for sustainable supply of anthropogenic CO2 to close the supply-demand gap and could expand CO2-EOR storage opportunities.</a:t>
            </a:r>
            <a:endParaRPr lang="en-US" sz="1300" i="1" dirty="0"/>
          </a:p>
          <a:p>
            <a:pPr marL="457200" lvl="1" indent="0">
              <a:buNone/>
            </a:pPr>
            <a:r>
              <a:rPr lang="en-US" sz="1300" b="1" i="1" dirty="0"/>
              <a:t>*</a:t>
            </a:r>
            <a:r>
              <a:rPr lang="en-GB" sz="1300" b="1" i="1" dirty="0"/>
              <a:t> https://netl.doe.gov/oil-gas/oil-recovery</a:t>
            </a:r>
            <a:endParaRPr lang="en-US" sz="1300" b="1" i="1" dirty="0"/>
          </a:p>
          <a:p>
            <a:endParaRPr lang="en-US" dirty="0"/>
          </a:p>
        </p:txBody>
      </p:sp>
      <p:sp>
        <p:nvSpPr>
          <p:cNvPr id="3" name="Title 2">
            <a:extLst>
              <a:ext uri="{FF2B5EF4-FFF2-40B4-BE49-F238E27FC236}">
                <a16:creationId xmlns:a16="http://schemas.microsoft.com/office/drawing/2014/main" id="{8C537068-DA8F-489F-A4A8-E06EC6106D1E}"/>
              </a:ext>
            </a:extLst>
          </p:cNvPr>
          <p:cNvSpPr>
            <a:spLocks noGrp="1"/>
          </p:cNvSpPr>
          <p:nvPr>
            <p:ph type="ctrTitle"/>
          </p:nvPr>
        </p:nvSpPr>
        <p:spPr>
          <a:xfrm>
            <a:off x="270628" y="260268"/>
            <a:ext cx="11580921" cy="600980"/>
          </a:xfrm>
        </p:spPr>
        <p:txBody>
          <a:bodyPr>
            <a:normAutofit/>
          </a:bodyPr>
          <a:lstStyle/>
          <a:p>
            <a:r>
              <a:rPr lang="en-US" dirty="0"/>
              <a:t>CO2-EOR: Current State</a:t>
            </a:r>
          </a:p>
        </p:txBody>
      </p:sp>
    </p:spTree>
    <p:extLst>
      <p:ext uri="{BB962C8B-B14F-4D97-AF65-F5344CB8AC3E}">
        <p14:creationId xmlns:p14="http://schemas.microsoft.com/office/powerpoint/2010/main" val="24389581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8EF748-FE42-4358-8296-32E5C9707151}"/>
              </a:ext>
            </a:extLst>
          </p:cNvPr>
          <p:cNvSpPr>
            <a:spLocks noGrp="1"/>
          </p:cNvSpPr>
          <p:nvPr>
            <p:ph type="ctrTitle"/>
          </p:nvPr>
        </p:nvSpPr>
        <p:spPr>
          <a:xfrm>
            <a:off x="270628" y="146034"/>
            <a:ext cx="9171546" cy="1016844"/>
          </a:xfrm>
        </p:spPr>
        <p:txBody>
          <a:bodyPr>
            <a:normAutofit fontScale="90000"/>
          </a:bodyPr>
          <a:lstStyle/>
          <a:p>
            <a:r>
              <a:rPr lang="en-US" dirty="0"/>
              <a:t>CO2-EOR Production by country and share of CO2-EOR in total EOR production </a:t>
            </a:r>
          </a:p>
        </p:txBody>
      </p:sp>
      <p:pic>
        <p:nvPicPr>
          <p:cNvPr id="6" name="Picture 5">
            <a:extLst>
              <a:ext uri="{FF2B5EF4-FFF2-40B4-BE49-F238E27FC236}">
                <a16:creationId xmlns:a16="http://schemas.microsoft.com/office/drawing/2014/main" id="{1AE3912D-4624-4B6D-8B28-E20F86E6DCE5}"/>
              </a:ext>
            </a:extLst>
          </p:cNvPr>
          <p:cNvPicPr>
            <a:picLocks noChangeAspect="1"/>
          </p:cNvPicPr>
          <p:nvPr/>
        </p:nvPicPr>
        <p:blipFill>
          <a:blip r:embed="rId2"/>
          <a:stretch>
            <a:fillRect/>
          </a:stretch>
        </p:blipFill>
        <p:spPr>
          <a:xfrm>
            <a:off x="1214651" y="1162878"/>
            <a:ext cx="9430603" cy="5060502"/>
          </a:xfrm>
          <a:prstGeom prst="rect">
            <a:avLst/>
          </a:prstGeom>
        </p:spPr>
      </p:pic>
    </p:spTree>
    <p:extLst>
      <p:ext uri="{BB962C8B-B14F-4D97-AF65-F5344CB8AC3E}">
        <p14:creationId xmlns:p14="http://schemas.microsoft.com/office/powerpoint/2010/main" val="31201214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113183"/>
            <a:ext cx="12191999" cy="5264467"/>
          </a:xfrm>
        </p:spPr>
        <p:txBody>
          <a:bodyPr>
            <a:normAutofit fontScale="92500" lnSpcReduction="10000"/>
          </a:bodyPr>
          <a:lstStyle/>
          <a:p>
            <a:pPr lvl="1"/>
            <a:r>
              <a:rPr lang="en-US" dirty="0"/>
              <a:t>CO2-EOR has been in motion in the U.S. for decades, beginning in the Permian Basin of West Taxes and New Mexico since the mid-1980’s and expanding to other regions. </a:t>
            </a:r>
          </a:p>
          <a:p>
            <a:pPr lvl="1"/>
            <a:r>
              <a:rPr lang="en-US" dirty="0"/>
              <a:t>There are more than 136 active commercial CO2-EOR projects in the US. Combined, they inject more than 3 billion cubic feet of CO2 and produce more than 300 thousand barrels of oil per day . </a:t>
            </a:r>
          </a:p>
          <a:p>
            <a:pPr lvl="1"/>
            <a:r>
              <a:rPr lang="en-US" dirty="0"/>
              <a:t>Outside of the U.S., CO2-EOR development had been limited to a smaller number of projects in Brazil and Canada. One of the main reasons is the lack of affordable CO2 sources, however the potential of CCUS deployment increase could change  CO2-EOR fate. </a:t>
            </a:r>
          </a:p>
          <a:p>
            <a:pPr lvl="1"/>
            <a:r>
              <a:rPr lang="en-US" dirty="0"/>
              <a:t>For the first decades of the CO2-EOR projects, the natural CO2 sources were sufficient to provide the CO2 needed for EOR. Today the situation has changed as depletion of the CO2 sources and limitations of the CO2 pipelines are now contracting CO2-EOR growth. </a:t>
            </a:r>
          </a:p>
          <a:p>
            <a:pPr lvl="1"/>
            <a:r>
              <a:rPr lang="en-US" dirty="0"/>
              <a:t>The literature indicates that technical barriers are negligible compared to economic barriers. The reasons are (1) the  investment  cost  of  CCUS  are very high; (2) lack of effective government incentive policies. </a:t>
            </a:r>
          </a:p>
          <a:p>
            <a:pPr lvl="1"/>
            <a:r>
              <a:rPr lang="en-US" dirty="0"/>
              <a:t>Government investment in R&amp;D to bring down the cost of capture and infrastructure for sustainable supply of anthropogenic CO2 to close the supply-demand gap could expand CO2-EOR storage opportunities.</a:t>
            </a:r>
            <a:endParaRPr lang="en-US" sz="1300" i="1" dirty="0"/>
          </a:p>
          <a:p>
            <a:pPr marL="457200" lvl="1" indent="0">
              <a:buNone/>
            </a:pPr>
            <a:r>
              <a:rPr lang="en-US" sz="1300" b="1" i="1" dirty="0"/>
              <a:t>*</a:t>
            </a:r>
            <a:r>
              <a:rPr lang="en-GB" sz="1300" b="1" i="1" dirty="0"/>
              <a:t> https://netl.doe.gov/oil-gas/oil-recovery</a:t>
            </a:r>
            <a:endParaRPr lang="en-US" sz="1300" b="1" i="1" dirty="0"/>
          </a:p>
          <a:p>
            <a:endParaRPr lang="en-US" dirty="0"/>
          </a:p>
        </p:txBody>
      </p:sp>
      <p:sp>
        <p:nvSpPr>
          <p:cNvPr id="3" name="Title 2">
            <a:extLst>
              <a:ext uri="{FF2B5EF4-FFF2-40B4-BE49-F238E27FC236}">
                <a16:creationId xmlns:a16="http://schemas.microsoft.com/office/drawing/2014/main" id="{8C537068-DA8F-489F-A4A8-E06EC6106D1E}"/>
              </a:ext>
            </a:extLst>
          </p:cNvPr>
          <p:cNvSpPr>
            <a:spLocks noGrp="1"/>
          </p:cNvSpPr>
          <p:nvPr>
            <p:ph type="ctrTitle"/>
          </p:nvPr>
        </p:nvSpPr>
        <p:spPr>
          <a:xfrm>
            <a:off x="270628" y="260268"/>
            <a:ext cx="11580921" cy="600980"/>
          </a:xfrm>
        </p:spPr>
        <p:txBody>
          <a:bodyPr>
            <a:normAutofit/>
          </a:bodyPr>
          <a:lstStyle/>
          <a:p>
            <a:r>
              <a:rPr lang="en-US" dirty="0"/>
              <a:t>CO2-EOR: Current Projects</a:t>
            </a:r>
          </a:p>
        </p:txBody>
      </p:sp>
    </p:spTree>
    <p:extLst>
      <p:ext uri="{BB962C8B-B14F-4D97-AF65-F5344CB8AC3E}">
        <p14:creationId xmlns:p14="http://schemas.microsoft.com/office/powerpoint/2010/main" val="14298044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318977"/>
            <a:ext cx="12192000" cy="6395722"/>
          </a:xfrm>
          <a:solidFill>
            <a:schemeClr val="bg1"/>
          </a:solidFill>
        </p:spPr>
        <p:txBody>
          <a:bodyPr>
            <a:noAutofit/>
          </a:bodyPr>
          <a:lstStyle/>
          <a:p>
            <a:pPr>
              <a:spcBef>
                <a:spcPts val="200"/>
              </a:spcBef>
            </a:pPr>
            <a:r>
              <a:rPr lang="en-US" sz="2000" dirty="0"/>
              <a:t>The applicable CO2 tax credit for CO2 sequestration for any taxable year beginning in a calendar year after 2016 and ending before 2027 is established by linear interpolation between $22.66/tCO2 in 2017 and $50/tCO2 in 2026.  The CO2 tax credit for CO2-EOR is established by linear interpolation between $12.83/tCO2 in 2017 and $35/tCO2 in 2026.</a:t>
            </a:r>
          </a:p>
          <a:p>
            <a:pPr>
              <a:spcBef>
                <a:spcPts val="200"/>
              </a:spcBef>
            </a:pPr>
            <a:r>
              <a:rPr lang="en-US" sz="2000" dirty="0"/>
              <a:t>For CO2 sequestration projects for any taxable year beginning after 2026 an amount equal to $50/tCO2 with the inflation adjustment factor for each calendar year will be applied. For any taxable year beginning after 2026 an amount equal to $35/tCO2 with the inflation adjustment factor for each calendar year are applied for CO2-EOR projects.</a:t>
            </a:r>
          </a:p>
          <a:p>
            <a:pPr>
              <a:spcBef>
                <a:spcPts val="200"/>
              </a:spcBef>
            </a:pPr>
            <a:r>
              <a:rPr lang="en-US" sz="2000" dirty="0">
                <a:solidFill>
                  <a:srgbClr val="FF0000"/>
                </a:solidFill>
              </a:rPr>
              <a:t>The term ‘qualified CO2’ means: any CO2 which is captured from an industrial source by CO2 capture equipment which is originally placed in service before the date of the enactment of the FUTURE Act; would otherwise be released into the atmosphere as industrial emission of GHG or lead to such release, and is measured at the source of capture and verified at the point of disposal, injection, or utilization. </a:t>
            </a:r>
          </a:p>
          <a:p>
            <a:pPr>
              <a:spcBef>
                <a:spcPts val="200"/>
              </a:spcBef>
            </a:pPr>
            <a:r>
              <a:rPr lang="en-US" sz="2000" dirty="0">
                <a:solidFill>
                  <a:srgbClr val="FF0000"/>
                </a:solidFill>
              </a:rPr>
              <a:t>In the case of a direct air capture facility, any CO2 which is captured directly from the ambient air, and is measured at the source of capture and verified at the point of disposal, injection, or utilization.</a:t>
            </a:r>
          </a:p>
          <a:p>
            <a:pPr>
              <a:spcBef>
                <a:spcPts val="200"/>
              </a:spcBef>
            </a:pPr>
            <a:r>
              <a:rPr lang="en-US" sz="2000" dirty="0"/>
              <a:t>Qualified facility for CO2 recycling means any industrial facility or direct air capture facility the construction of which begins before January 1, 2024, and construction of carbon capture equipment begins before such date, or the original planning and design for such facility includes installation of carbon capture equipment.</a:t>
            </a:r>
          </a:p>
          <a:p>
            <a:pPr>
              <a:spcBef>
                <a:spcPts val="200"/>
              </a:spcBef>
            </a:pPr>
            <a:r>
              <a:rPr lang="en-US" sz="2000" dirty="0"/>
              <a:t>Which captures in the case of a facility which emits not more than 500,000 metric tons of CO2 into the atmosphere during the taxable year, not less than 25,000 metric tons of qualified CO2 during the taxable year or in the case of an electricity generating facility emits not less than 500,000 metric tons of CO2 during the taxable year, or in the case of a direct air capture facility or any facility not described in subparagraph above, emits not less than 100,000 metric tons of CO2 during the taxable year.</a:t>
            </a:r>
          </a:p>
        </p:txBody>
      </p:sp>
      <p:sp>
        <p:nvSpPr>
          <p:cNvPr id="3" name="Title 2"/>
          <p:cNvSpPr>
            <a:spLocks noGrp="1"/>
          </p:cNvSpPr>
          <p:nvPr>
            <p:ph type="ctrTitle"/>
          </p:nvPr>
        </p:nvSpPr>
        <p:spPr>
          <a:xfrm>
            <a:off x="270628" y="0"/>
            <a:ext cx="8810273" cy="318977"/>
          </a:xfrm>
        </p:spPr>
        <p:txBody>
          <a:bodyPr>
            <a:normAutofit fontScale="90000"/>
          </a:bodyPr>
          <a:lstStyle/>
          <a:p>
            <a:r>
              <a:rPr lang="en-US" sz="2000" dirty="0"/>
              <a:t>45Q: Bill S. 1535 (FUTURE Act) </a:t>
            </a:r>
          </a:p>
        </p:txBody>
      </p:sp>
    </p:spTree>
    <p:extLst>
      <p:ext uri="{BB962C8B-B14F-4D97-AF65-F5344CB8AC3E}">
        <p14:creationId xmlns:p14="http://schemas.microsoft.com/office/powerpoint/2010/main" val="20494738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650833-0F3C-42AE-B821-E2DF08EB7FEC}"/>
              </a:ext>
            </a:extLst>
          </p:cNvPr>
          <p:cNvSpPr>
            <a:spLocks noGrp="1"/>
          </p:cNvSpPr>
          <p:nvPr>
            <p:ph type="ctrTitle"/>
          </p:nvPr>
        </p:nvSpPr>
        <p:spPr/>
        <p:txBody>
          <a:bodyPr>
            <a:normAutofit fontScale="90000"/>
          </a:bodyPr>
          <a:lstStyle/>
          <a:p>
            <a:r>
              <a:rPr lang="en-US" dirty="0"/>
              <a:t>CO2-EOR Module</a:t>
            </a:r>
          </a:p>
        </p:txBody>
      </p:sp>
      <p:pic>
        <p:nvPicPr>
          <p:cNvPr id="6" name="Picture 5">
            <a:extLst>
              <a:ext uri="{FF2B5EF4-FFF2-40B4-BE49-F238E27FC236}">
                <a16:creationId xmlns:a16="http://schemas.microsoft.com/office/drawing/2014/main" id="{5283C824-8CD4-467C-9B8D-D9CFC072404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746912" y="1201004"/>
            <a:ext cx="9089409" cy="4899546"/>
          </a:xfrm>
          <a:prstGeom prst="rect">
            <a:avLst/>
          </a:prstGeom>
          <a:noFill/>
          <a:ln>
            <a:noFill/>
          </a:ln>
        </p:spPr>
      </p:pic>
    </p:spTree>
    <p:extLst>
      <p:ext uri="{BB962C8B-B14F-4D97-AF65-F5344CB8AC3E}">
        <p14:creationId xmlns:p14="http://schemas.microsoft.com/office/powerpoint/2010/main" val="33793818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06206D-B102-4A85-924B-DE1EF962548F}"/>
              </a:ext>
            </a:extLst>
          </p:cNvPr>
          <p:cNvSpPr>
            <a:spLocks noGrp="1"/>
          </p:cNvSpPr>
          <p:nvPr>
            <p:ph type="ctrTitle"/>
          </p:nvPr>
        </p:nvSpPr>
        <p:spPr/>
        <p:txBody>
          <a:bodyPr/>
          <a:lstStyle/>
          <a:p>
            <a:r>
              <a:rPr lang="en-US" dirty="0"/>
              <a:t>Location of Current CO2 EOR Projects in the US and Pipeline Infrastructure</a:t>
            </a:r>
          </a:p>
        </p:txBody>
      </p:sp>
      <p:pic>
        <p:nvPicPr>
          <p:cNvPr id="4" name="Picture 3">
            <a:extLst>
              <a:ext uri="{FF2B5EF4-FFF2-40B4-BE49-F238E27FC236}">
                <a16:creationId xmlns:a16="http://schemas.microsoft.com/office/drawing/2014/main" id="{1EB72B8D-FA65-4C2C-8766-82C8E2F70036}"/>
              </a:ext>
            </a:extLst>
          </p:cNvPr>
          <p:cNvPicPr>
            <a:picLocks noChangeAspect="1"/>
          </p:cNvPicPr>
          <p:nvPr/>
        </p:nvPicPr>
        <p:blipFill>
          <a:blip r:embed="rId2"/>
          <a:stretch>
            <a:fillRect/>
          </a:stretch>
        </p:blipFill>
        <p:spPr>
          <a:xfrm>
            <a:off x="1481559" y="1234366"/>
            <a:ext cx="7731889" cy="5090227"/>
          </a:xfrm>
          <a:prstGeom prst="rect">
            <a:avLst/>
          </a:prstGeom>
        </p:spPr>
      </p:pic>
    </p:spTree>
    <p:extLst>
      <p:ext uri="{BB962C8B-B14F-4D97-AF65-F5344CB8AC3E}">
        <p14:creationId xmlns:p14="http://schemas.microsoft.com/office/powerpoint/2010/main" val="4608601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845E16-5900-4AE9-A813-B25C16080998}"/>
              </a:ext>
            </a:extLst>
          </p:cNvPr>
          <p:cNvSpPr>
            <a:spLocks noGrp="1"/>
          </p:cNvSpPr>
          <p:nvPr>
            <p:ph type="ctrTitle"/>
          </p:nvPr>
        </p:nvSpPr>
        <p:spPr/>
        <p:txBody>
          <a:bodyPr/>
          <a:lstStyle/>
          <a:p>
            <a:r>
              <a:rPr lang="en-US" dirty="0"/>
              <a:t>Large-Scale CCUS Projects in the US DOE Portfolio</a:t>
            </a:r>
          </a:p>
        </p:txBody>
      </p:sp>
      <p:pic>
        <p:nvPicPr>
          <p:cNvPr id="5" name="Picture 4">
            <a:extLst>
              <a:ext uri="{FF2B5EF4-FFF2-40B4-BE49-F238E27FC236}">
                <a16:creationId xmlns:a16="http://schemas.microsoft.com/office/drawing/2014/main" id="{EACAEEAC-F2CD-49E6-A5FB-8D855051F200}"/>
              </a:ext>
            </a:extLst>
          </p:cNvPr>
          <p:cNvPicPr>
            <a:picLocks noChangeAspect="1"/>
          </p:cNvPicPr>
          <p:nvPr/>
        </p:nvPicPr>
        <p:blipFill>
          <a:blip r:embed="rId2"/>
          <a:stretch>
            <a:fillRect/>
          </a:stretch>
        </p:blipFill>
        <p:spPr>
          <a:xfrm>
            <a:off x="1990049" y="1302684"/>
            <a:ext cx="8385672" cy="4924496"/>
          </a:xfrm>
          <a:prstGeom prst="rect">
            <a:avLst/>
          </a:prstGeom>
        </p:spPr>
      </p:pic>
    </p:spTree>
    <p:extLst>
      <p:ext uri="{BB962C8B-B14F-4D97-AF65-F5344CB8AC3E}">
        <p14:creationId xmlns:p14="http://schemas.microsoft.com/office/powerpoint/2010/main" val="1216612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180618"/>
            <a:ext cx="12191999" cy="5197032"/>
          </a:xfrm>
        </p:spPr>
        <p:txBody>
          <a:bodyPr>
            <a:normAutofit/>
          </a:bodyPr>
          <a:lstStyle/>
          <a:p>
            <a:pPr lvl="1"/>
            <a:r>
              <a:rPr lang="en-US" sz="3000" dirty="0"/>
              <a:t>We explore different scenarios of North America long-term energy system development in respect of CCUS technologies, specifically carbon dioxide enhanced oil recovery (CO2-EOR).</a:t>
            </a:r>
          </a:p>
          <a:p>
            <a:pPr lvl="1"/>
            <a:r>
              <a:rPr lang="en-US" sz="3000" dirty="0"/>
              <a:t>Using the MARKAL energy modeling framework, we examined the electricity sector mix and oil production from CO2-EOR for the US, Canada and Mexico under four scenarios</a:t>
            </a:r>
          </a:p>
          <a:p>
            <a:pPr lvl="1"/>
            <a:r>
              <a:rPr lang="en-US" sz="3000" dirty="0"/>
              <a:t>We found that making CO2-EOR available in the model had significant impacts on the mix of oil production in all countries as well changes to the CO2 emission pathways</a:t>
            </a:r>
          </a:p>
          <a:p>
            <a:pPr lvl="1"/>
            <a:endParaRPr lang="en-US" sz="1300" i="1" dirty="0"/>
          </a:p>
          <a:p>
            <a:pPr marL="0" indent="0">
              <a:buNone/>
            </a:pPr>
            <a:r>
              <a:rPr lang="en-US" sz="1300" i="1" dirty="0"/>
              <a:t>*</a:t>
            </a:r>
            <a:r>
              <a:rPr lang="en-GB" sz="1300" i="1" dirty="0"/>
              <a:t> https://www.sciencedirect.com/science/article/pii/S0306261918317252</a:t>
            </a:r>
            <a:endParaRPr lang="en-US" sz="1300" i="1" dirty="0"/>
          </a:p>
          <a:p>
            <a:endParaRPr lang="en-US" dirty="0"/>
          </a:p>
        </p:txBody>
      </p:sp>
      <p:sp>
        <p:nvSpPr>
          <p:cNvPr id="3" name="Title 2">
            <a:extLst>
              <a:ext uri="{FF2B5EF4-FFF2-40B4-BE49-F238E27FC236}">
                <a16:creationId xmlns:a16="http://schemas.microsoft.com/office/drawing/2014/main" id="{8C537068-DA8F-489F-A4A8-E06EC6106D1E}"/>
              </a:ext>
            </a:extLst>
          </p:cNvPr>
          <p:cNvSpPr>
            <a:spLocks noGrp="1"/>
          </p:cNvSpPr>
          <p:nvPr>
            <p:ph type="ctrTitle"/>
          </p:nvPr>
        </p:nvSpPr>
        <p:spPr>
          <a:xfrm>
            <a:off x="270628" y="260268"/>
            <a:ext cx="11580921" cy="600980"/>
          </a:xfrm>
        </p:spPr>
        <p:txBody>
          <a:bodyPr>
            <a:normAutofit/>
          </a:bodyPr>
          <a:lstStyle/>
          <a:p>
            <a:r>
              <a:rPr lang="en-US" dirty="0"/>
              <a:t>Introduction</a:t>
            </a:r>
          </a:p>
        </p:txBody>
      </p:sp>
    </p:spTree>
    <p:extLst>
      <p:ext uri="{BB962C8B-B14F-4D97-AF65-F5344CB8AC3E}">
        <p14:creationId xmlns:p14="http://schemas.microsoft.com/office/powerpoint/2010/main" val="1966351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180618"/>
            <a:ext cx="12191999" cy="5197032"/>
          </a:xfrm>
        </p:spPr>
        <p:txBody>
          <a:bodyPr>
            <a:normAutofit/>
          </a:bodyPr>
          <a:lstStyle/>
          <a:p>
            <a:r>
              <a:rPr lang="en-US" dirty="0"/>
              <a:t>What is MARKAL?</a:t>
            </a:r>
          </a:p>
          <a:p>
            <a:pPr lvl="1"/>
            <a:r>
              <a:rPr lang="en-US" dirty="0"/>
              <a:t>An energy-technology-environment model</a:t>
            </a:r>
          </a:p>
          <a:p>
            <a:pPr lvl="1"/>
            <a:r>
              <a:rPr lang="en-US" dirty="0"/>
              <a:t>Uses a bottom-up representation of energy-producing, -transforming, and –consuming technologies</a:t>
            </a:r>
          </a:p>
          <a:p>
            <a:pPr lvl="1"/>
            <a:r>
              <a:rPr lang="en-US" dirty="0"/>
              <a:t>Finds a least cost set of technologies to satisfy end-use energy service demands AND policies specified by the user</a:t>
            </a:r>
          </a:p>
          <a:p>
            <a:pPr lvl="1"/>
            <a:r>
              <a:rPr lang="en-US" dirty="0"/>
              <a:t>Calculates resulting environmental emissions and water consumption/withdrawals</a:t>
            </a:r>
          </a:p>
          <a:p>
            <a:r>
              <a:rPr lang="en-US" dirty="0"/>
              <a:t>What Does MARKAL Do?</a:t>
            </a:r>
          </a:p>
          <a:p>
            <a:pPr lvl="1"/>
            <a:r>
              <a:rPr lang="en-US" dirty="0"/>
              <a:t>Identifies the most cost-effective pattern of resource use and technology deployment over time.</a:t>
            </a:r>
          </a:p>
          <a:p>
            <a:pPr lvl="1"/>
            <a:r>
              <a:rPr lang="en-US" dirty="0"/>
              <a:t>Quantifies the sources of emissions from the associated energy system.</a:t>
            </a:r>
          </a:p>
          <a:p>
            <a:pPr lvl="1"/>
            <a:r>
              <a:rPr lang="en-US" dirty="0"/>
              <a:t>Provides a framework for exploring and evaluating alternative futures, and the role of various technology and policy options.</a:t>
            </a:r>
          </a:p>
          <a:p>
            <a:pPr lvl="1"/>
            <a:r>
              <a:rPr lang="en-US" dirty="0"/>
              <a:t>Quantifies the system-wide effects of energy and environmental policies</a:t>
            </a:r>
          </a:p>
          <a:p>
            <a:endParaRPr lang="en-US" dirty="0"/>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9CC8F0-10C8-4143-BD9A-267F4C8EF2F6}"/>
              </a:ext>
            </a:extLst>
          </p:cNvPr>
          <p:cNvSpPr>
            <a:spLocks noGrp="1"/>
          </p:cNvSpPr>
          <p:nvPr>
            <p:ph idx="1"/>
          </p:nvPr>
        </p:nvSpPr>
        <p:spPr>
          <a:xfrm>
            <a:off x="270627" y="1388962"/>
            <a:ext cx="11580921" cy="4734046"/>
          </a:xfrm>
        </p:spPr>
        <p:txBody>
          <a:bodyPr>
            <a:normAutofit fontScale="92500" lnSpcReduction="10000"/>
          </a:bodyPr>
          <a:lstStyle/>
          <a:p>
            <a:r>
              <a:rPr lang="en-US" dirty="0"/>
              <a:t>Natural sources of CO2 and industrial sources from gas processing plants, a host of nitrogen, hydrogen, fertilizer etc., were included into the module.</a:t>
            </a:r>
          </a:p>
          <a:p>
            <a:r>
              <a:rPr lang="en-US" dirty="0"/>
              <a:t>CO2-EOR is presented at the regional levels (not at the projects or reservoirs levels)</a:t>
            </a:r>
          </a:p>
          <a:p>
            <a:r>
              <a:rPr lang="en-US" dirty="0"/>
              <a:t>The volume of CO2 recycled for injection was not included. Instead “fresh” CO2 usage rates were applied (“fresh” CO2 and Oil Produced ratio). “Fresh” CO2 usage rates can be calculated as CO2 Purchased and Oil Produced ratio or CO2 Injected minus CO2 Recycled and Oil Produced ratio. </a:t>
            </a:r>
          </a:p>
          <a:p>
            <a:r>
              <a:rPr lang="en-US" dirty="0"/>
              <a:t>The difference between the volume of CO2 Injected and CO2 Produced represents the volume of CO2 permanently stored in the reservoir  was not estimated. </a:t>
            </a:r>
          </a:p>
          <a:p>
            <a:r>
              <a:rPr lang="en-US" dirty="0"/>
              <a:t>Water related to CO2-EOR process was not included into the module.</a:t>
            </a:r>
          </a:p>
          <a:p>
            <a:endParaRPr lang="en-US" dirty="0"/>
          </a:p>
          <a:p>
            <a:endParaRPr lang="en-US" dirty="0"/>
          </a:p>
        </p:txBody>
      </p:sp>
      <p:sp>
        <p:nvSpPr>
          <p:cNvPr id="3" name="Title 2">
            <a:extLst>
              <a:ext uri="{FF2B5EF4-FFF2-40B4-BE49-F238E27FC236}">
                <a16:creationId xmlns:a16="http://schemas.microsoft.com/office/drawing/2014/main" id="{BBEC116A-5A0D-4F57-B9ED-411B814EF639}"/>
              </a:ext>
            </a:extLst>
          </p:cNvPr>
          <p:cNvSpPr>
            <a:spLocks noGrp="1"/>
          </p:cNvSpPr>
          <p:nvPr>
            <p:ph type="ctrTitle"/>
          </p:nvPr>
        </p:nvSpPr>
        <p:spPr>
          <a:xfrm>
            <a:off x="140000" y="0"/>
            <a:ext cx="9367894" cy="1134678"/>
          </a:xfrm>
        </p:spPr>
        <p:txBody>
          <a:bodyPr/>
          <a:lstStyle/>
          <a:p>
            <a:r>
              <a:rPr lang="en-US" dirty="0"/>
              <a:t>CO2-EOR Module Assumptions in MARKAL-ANSWER</a:t>
            </a:r>
          </a:p>
        </p:txBody>
      </p:sp>
    </p:spTree>
    <p:extLst>
      <p:ext uri="{BB962C8B-B14F-4D97-AF65-F5344CB8AC3E}">
        <p14:creationId xmlns:p14="http://schemas.microsoft.com/office/powerpoint/2010/main" val="4172042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2137" y="1514901"/>
            <a:ext cx="11122926" cy="4490113"/>
          </a:xfrm>
        </p:spPr>
        <p:txBody>
          <a:bodyPr>
            <a:normAutofit fontScale="92500" lnSpcReduction="10000"/>
          </a:bodyPr>
          <a:lstStyle/>
          <a:p>
            <a:pPr lvl="1"/>
            <a:r>
              <a:rPr lang="en-US" sz="2800" dirty="0"/>
              <a:t>Reference scenario (AEO2018). </a:t>
            </a:r>
            <a:r>
              <a:rPr lang="en-US" sz="2800" b="1" dirty="0"/>
              <a:t>REFERENCE</a:t>
            </a:r>
          </a:p>
          <a:p>
            <a:pPr lvl="1"/>
            <a:endParaRPr lang="en-US" sz="2800" dirty="0"/>
          </a:p>
          <a:p>
            <a:pPr lvl="1"/>
            <a:r>
              <a:rPr lang="en-US" sz="2800" dirty="0"/>
              <a:t>Reference scenario with CO2-EOR option in Canada and Mexico, and 45Q tax credits option in 2020-2055 in the US (no “sunset”). </a:t>
            </a:r>
            <a:r>
              <a:rPr lang="en-US" sz="2800" b="1" dirty="0"/>
              <a:t>REFERENCE-EOR</a:t>
            </a:r>
            <a:endParaRPr lang="en-US" sz="2800" dirty="0"/>
          </a:p>
          <a:p>
            <a:pPr lvl="1"/>
            <a:endParaRPr lang="en-US" sz="2800" dirty="0"/>
          </a:p>
          <a:p>
            <a:pPr lvl="1"/>
            <a:r>
              <a:rPr lang="en-US" sz="2800" dirty="0"/>
              <a:t>Carbon policy scenario: carbon taxes at $US 35/</a:t>
            </a:r>
            <a:r>
              <a:rPr lang="en-US" sz="2800" dirty="0" err="1"/>
              <a:t>tonne</a:t>
            </a:r>
            <a:r>
              <a:rPr lang="en-US" sz="2800" dirty="0"/>
              <a:t> starting 2020 and increasing at 5% per year until 2055. This scenario includes CO2-EOR option in Canada and Mexico, and 45Q tax credit option in the US. </a:t>
            </a:r>
            <a:r>
              <a:rPr lang="en-US" sz="2800" b="1" dirty="0"/>
              <a:t>CO2TaxEOR</a:t>
            </a:r>
            <a:endParaRPr lang="en-US" sz="2800" dirty="0"/>
          </a:p>
          <a:p>
            <a:pPr marL="914400" lvl="2" indent="0">
              <a:buNone/>
            </a:pPr>
            <a:endParaRPr lang="en-US" sz="2400" dirty="0"/>
          </a:p>
          <a:p>
            <a:pPr lvl="1"/>
            <a:endParaRPr lang="en-US" sz="2800" dirty="0"/>
          </a:p>
          <a:p>
            <a:pPr lvl="1"/>
            <a:r>
              <a:rPr lang="en-US" sz="2800" dirty="0"/>
              <a:t>Low natural gas prices and with CO2-EOR in Canada and Mexico, and 45Q in the US. </a:t>
            </a:r>
            <a:r>
              <a:rPr lang="en-US" b="1" dirty="0"/>
              <a:t>LOWGASEOR</a:t>
            </a:r>
            <a:endParaRPr lang="en-US" dirty="0"/>
          </a:p>
          <a:p>
            <a:pPr lvl="1"/>
            <a:endParaRPr lang="en-US" dirty="0"/>
          </a:p>
        </p:txBody>
      </p:sp>
      <p:sp>
        <p:nvSpPr>
          <p:cNvPr id="3" name="Title 2">
            <a:extLst>
              <a:ext uri="{FF2B5EF4-FFF2-40B4-BE49-F238E27FC236}">
                <a16:creationId xmlns:a16="http://schemas.microsoft.com/office/drawing/2014/main" id="{8C537068-DA8F-489F-A4A8-E06EC6106D1E}"/>
              </a:ext>
            </a:extLst>
          </p:cNvPr>
          <p:cNvSpPr>
            <a:spLocks noGrp="1"/>
          </p:cNvSpPr>
          <p:nvPr>
            <p:ph type="ctrTitle"/>
          </p:nvPr>
        </p:nvSpPr>
        <p:spPr>
          <a:xfrm>
            <a:off x="270628" y="260268"/>
            <a:ext cx="11580921" cy="600980"/>
          </a:xfrm>
        </p:spPr>
        <p:txBody>
          <a:bodyPr>
            <a:normAutofit/>
          </a:bodyPr>
          <a:lstStyle/>
          <a:p>
            <a:r>
              <a:rPr lang="en-GB" dirty="0"/>
              <a:t>SCENARIOS DEFINITIONS</a:t>
            </a:r>
            <a:endParaRPr lang="en-US" dirty="0"/>
          </a:p>
        </p:txBody>
      </p:sp>
    </p:spTree>
    <p:extLst>
      <p:ext uri="{BB962C8B-B14F-4D97-AF65-F5344CB8AC3E}">
        <p14:creationId xmlns:p14="http://schemas.microsoft.com/office/powerpoint/2010/main" val="288120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650833-0F3C-42AE-B821-E2DF08EB7FEC}"/>
              </a:ext>
            </a:extLst>
          </p:cNvPr>
          <p:cNvSpPr>
            <a:spLocks noGrp="1"/>
          </p:cNvSpPr>
          <p:nvPr>
            <p:ph type="ctrTitle"/>
          </p:nvPr>
        </p:nvSpPr>
        <p:spPr>
          <a:xfrm>
            <a:off x="0" y="178381"/>
            <a:ext cx="11580921" cy="600980"/>
          </a:xfrm>
        </p:spPr>
        <p:txBody>
          <a:bodyPr>
            <a:normAutofit fontScale="90000"/>
          </a:bodyPr>
          <a:lstStyle/>
          <a:p>
            <a:r>
              <a:rPr lang="en-US" dirty="0"/>
              <a:t>Share of CO2-EOR in total Oil Production</a:t>
            </a:r>
          </a:p>
        </p:txBody>
      </p:sp>
      <p:graphicFrame>
        <p:nvGraphicFramePr>
          <p:cNvPr id="6" name="Chart 5">
            <a:extLst>
              <a:ext uri="{FF2B5EF4-FFF2-40B4-BE49-F238E27FC236}">
                <a16:creationId xmlns:a16="http://schemas.microsoft.com/office/drawing/2014/main" id="{6861B104-1143-4443-9BD2-B9A6BB1F97C5}"/>
              </a:ext>
            </a:extLst>
          </p:cNvPr>
          <p:cNvGraphicFramePr>
            <a:graphicFrameLocks/>
          </p:cNvGraphicFramePr>
          <p:nvPr>
            <p:extLst>
              <p:ext uri="{D42A27DB-BD31-4B8C-83A1-F6EECF244321}">
                <p14:modId xmlns:p14="http://schemas.microsoft.com/office/powerpoint/2010/main" val="2482452927"/>
              </p:ext>
            </p:extLst>
          </p:nvPr>
        </p:nvGraphicFramePr>
        <p:xfrm>
          <a:off x="290412" y="779361"/>
          <a:ext cx="11580920" cy="54030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95305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650833-0F3C-42AE-B821-E2DF08EB7FEC}"/>
              </a:ext>
            </a:extLst>
          </p:cNvPr>
          <p:cNvSpPr>
            <a:spLocks noGrp="1"/>
          </p:cNvSpPr>
          <p:nvPr>
            <p:ph type="ctrTitle"/>
          </p:nvPr>
        </p:nvSpPr>
        <p:spPr>
          <a:xfrm>
            <a:off x="0" y="178381"/>
            <a:ext cx="11580921" cy="600980"/>
          </a:xfrm>
        </p:spPr>
        <p:txBody>
          <a:bodyPr>
            <a:normAutofit fontScale="90000"/>
          </a:bodyPr>
          <a:lstStyle/>
          <a:p>
            <a:r>
              <a:rPr lang="en-US" dirty="0"/>
              <a:t>Share of CO2-EOR in total Oil Production</a:t>
            </a:r>
          </a:p>
        </p:txBody>
      </p:sp>
      <p:graphicFrame>
        <p:nvGraphicFramePr>
          <p:cNvPr id="7" name="Chart 6">
            <a:extLst>
              <a:ext uri="{FF2B5EF4-FFF2-40B4-BE49-F238E27FC236}">
                <a16:creationId xmlns:a16="http://schemas.microsoft.com/office/drawing/2014/main" id="{66620E2D-68D9-4992-9458-978E9C048279}"/>
              </a:ext>
            </a:extLst>
          </p:cNvPr>
          <p:cNvGraphicFramePr>
            <a:graphicFrameLocks/>
          </p:cNvGraphicFramePr>
          <p:nvPr>
            <p:extLst>
              <p:ext uri="{D42A27DB-BD31-4B8C-83A1-F6EECF244321}">
                <p14:modId xmlns:p14="http://schemas.microsoft.com/office/powerpoint/2010/main" val="345653926"/>
              </p:ext>
            </p:extLst>
          </p:nvPr>
        </p:nvGraphicFramePr>
        <p:xfrm>
          <a:off x="464024" y="779361"/>
          <a:ext cx="10781730" cy="54986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54351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650833-0F3C-42AE-B821-E2DF08EB7FEC}"/>
              </a:ext>
            </a:extLst>
          </p:cNvPr>
          <p:cNvSpPr>
            <a:spLocks noGrp="1"/>
          </p:cNvSpPr>
          <p:nvPr>
            <p:ph type="ctrTitle"/>
          </p:nvPr>
        </p:nvSpPr>
        <p:spPr>
          <a:xfrm>
            <a:off x="0" y="178381"/>
            <a:ext cx="11580921" cy="600980"/>
          </a:xfrm>
        </p:spPr>
        <p:txBody>
          <a:bodyPr>
            <a:normAutofit fontScale="90000"/>
          </a:bodyPr>
          <a:lstStyle/>
          <a:p>
            <a:r>
              <a:rPr lang="en-US" dirty="0"/>
              <a:t>Share of CO2-EOR in total Oil Production</a:t>
            </a:r>
          </a:p>
        </p:txBody>
      </p:sp>
      <p:graphicFrame>
        <p:nvGraphicFramePr>
          <p:cNvPr id="5" name="Chart 4">
            <a:extLst>
              <a:ext uri="{FF2B5EF4-FFF2-40B4-BE49-F238E27FC236}">
                <a16:creationId xmlns:a16="http://schemas.microsoft.com/office/drawing/2014/main" id="{EA9B92B6-E672-46FB-825D-B4B4069EF42E}"/>
              </a:ext>
            </a:extLst>
          </p:cNvPr>
          <p:cNvGraphicFramePr>
            <a:graphicFrameLocks/>
          </p:cNvGraphicFramePr>
          <p:nvPr>
            <p:extLst>
              <p:ext uri="{D42A27DB-BD31-4B8C-83A1-F6EECF244321}">
                <p14:modId xmlns:p14="http://schemas.microsoft.com/office/powerpoint/2010/main" val="1322511067"/>
              </p:ext>
            </p:extLst>
          </p:nvPr>
        </p:nvGraphicFramePr>
        <p:xfrm>
          <a:off x="-1" y="779361"/>
          <a:ext cx="11477767" cy="55122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79763420"/>
      </p:ext>
    </p:extLst>
  </p:cSld>
  <p:clrMapOvr>
    <a:masterClrMapping/>
  </p:clrMapOvr>
</p:sld>
</file>

<file path=ppt/theme/theme1.xml><?xml version="1.0" encoding="utf-8"?>
<a:theme xmlns:a="http://schemas.openxmlformats.org/drawingml/2006/main" name="2016 NETL PowerPoint Template_Internal Marking">
  <a:themeElements>
    <a:clrScheme name="Custom 2">
      <a:dk1>
        <a:srgbClr val="373838"/>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 Cover Title.pptx" id="{EB5E8C3F-626B-4B4B-ACCF-A49F74929750}" vid="{91F68650-2EA8-49F3-A5C8-A6A4201928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2016 NETL PowerPoint Template_Internal Marking</Template>
  <TotalTime>20753</TotalTime>
  <Words>1769</Words>
  <Application>Microsoft Office PowerPoint</Application>
  <PresentationFormat>Widescreen</PresentationFormat>
  <Paragraphs>103</Paragraphs>
  <Slides>26</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Century Gothic</vt:lpstr>
      <vt:lpstr>Garamond</vt:lpstr>
      <vt:lpstr>Times New Roman</vt:lpstr>
      <vt:lpstr>Wingdings</vt:lpstr>
      <vt:lpstr>2016 NETL PowerPoint Template_Internal Marking</vt:lpstr>
      <vt:lpstr>THE ROLE OF CCUS IN NORTH AMERICA ENERGY SYSTEM DECARBONIZATION</vt:lpstr>
      <vt:lpstr>Disclaimer</vt:lpstr>
      <vt:lpstr>Introduction</vt:lpstr>
      <vt:lpstr>PowerPoint Presentation</vt:lpstr>
      <vt:lpstr>CO2-EOR Module Assumptions in MARKAL-ANSWER</vt:lpstr>
      <vt:lpstr>SCENARIOS DEFINITIONS</vt:lpstr>
      <vt:lpstr>Share of CO2-EOR in total Oil Production</vt:lpstr>
      <vt:lpstr>Share of CO2-EOR in total Oil Production</vt:lpstr>
      <vt:lpstr>Share of CO2-EOR in total Oil Production</vt:lpstr>
      <vt:lpstr>Electricity Generation Mix: Canada</vt:lpstr>
      <vt:lpstr>Electricity Generation Mix: Mexico</vt:lpstr>
      <vt:lpstr>Electricity Generation Mix: US</vt:lpstr>
      <vt:lpstr>Total and Power Generation CO2 Emissions</vt:lpstr>
      <vt:lpstr>Total and Power Generation CO2 Emissions</vt:lpstr>
      <vt:lpstr>Total and Power Generation CO2 Emissions</vt:lpstr>
      <vt:lpstr>Conclusions</vt:lpstr>
      <vt:lpstr>Additional Slides</vt:lpstr>
      <vt:lpstr>CO2-EOR Project</vt:lpstr>
      <vt:lpstr>CO2-EOR: “Typical” Project</vt:lpstr>
      <vt:lpstr>CO2-EOR: Current State</vt:lpstr>
      <vt:lpstr>CO2-EOR Production by country and share of CO2-EOR in total EOR production </vt:lpstr>
      <vt:lpstr>CO2-EOR: Current Projects</vt:lpstr>
      <vt:lpstr>45Q: Bill S. 1535 (FUTURE Act) </vt:lpstr>
      <vt:lpstr>CO2-EOR Module</vt:lpstr>
      <vt:lpstr>Location of Current CO2 EOR Projects in the US and Pipeline Infrastructure</vt:lpstr>
      <vt:lpstr>Large-Scale CCUS Projects in the US DOE Portfolio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 Premium Sensitivity Analysis</dc:title>
  <dc:creator>FWood</dc:creator>
  <cp:lastModifiedBy>Balash, Peter C.</cp:lastModifiedBy>
  <cp:revision>704</cp:revision>
  <dcterms:created xsi:type="dcterms:W3CDTF">2016-12-06T16:53:31Z</dcterms:created>
  <dcterms:modified xsi:type="dcterms:W3CDTF">2019-05-22T19:54:48Z</dcterms:modified>
</cp:coreProperties>
</file>