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  <p:sldMasterId id="2147483697" r:id="rId2"/>
  </p:sldMasterIdLst>
  <p:notesMasterIdLst>
    <p:notesMasterId r:id="rId30"/>
  </p:notesMasterIdLst>
  <p:handoutMasterIdLst>
    <p:handoutMasterId r:id="rId31"/>
  </p:handoutMasterIdLst>
  <p:sldIdLst>
    <p:sldId id="314" r:id="rId3"/>
    <p:sldId id="297" r:id="rId4"/>
    <p:sldId id="316" r:id="rId5"/>
    <p:sldId id="315" r:id="rId6"/>
    <p:sldId id="298" r:id="rId7"/>
    <p:sldId id="299" r:id="rId8"/>
    <p:sldId id="300" r:id="rId9"/>
    <p:sldId id="306" r:id="rId10"/>
    <p:sldId id="317" r:id="rId11"/>
    <p:sldId id="336" r:id="rId12"/>
    <p:sldId id="307" r:id="rId13"/>
    <p:sldId id="326" r:id="rId14"/>
    <p:sldId id="320" r:id="rId15"/>
    <p:sldId id="337" r:id="rId16"/>
    <p:sldId id="338" r:id="rId17"/>
    <p:sldId id="324" r:id="rId18"/>
    <p:sldId id="308" r:id="rId19"/>
    <p:sldId id="327" r:id="rId20"/>
    <p:sldId id="328" r:id="rId21"/>
    <p:sldId id="329" r:id="rId22"/>
    <p:sldId id="309" r:id="rId23"/>
    <p:sldId id="310" r:id="rId24"/>
    <p:sldId id="321" r:id="rId25"/>
    <p:sldId id="330" r:id="rId26"/>
    <p:sldId id="334" r:id="rId27"/>
    <p:sldId id="335" r:id="rId28"/>
    <p:sldId id="271" r:id="rId29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orient="horz" pos="4213">
          <p15:clr>
            <a:srgbClr val="A4A3A4"/>
          </p15:clr>
        </p15:guide>
        <p15:guide id="3" orient="horz" pos="538">
          <p15:clr>
            <a:srgbClr val="A4A3A4"/>
          </p15:clr>
        </p15:guide>
        <p15:guide id="4" pos="115">
          <p15:clr>
            <a:srgbClr val="A4A3A4"/>
          </p15:clr>
        </p15:guide>
        <p15:guide id="5" pos="6125">
          <p15:clr>
            <a:srgbClr val="A4A3A4"/>
          </p15:clr>
        </p15:guide>
        <p15:guide id="6" pos="3153">
          <p15:clr>
            <a:srgbClr val="A4A3A4"/>
          </p15:clr>
        </p15:guide>
        <p15:guide id="7" pos="30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088"/>
    <a:srgbClr val="003300"/>
    <a:srgbClr val="006600"/>
    <a:srgbClr val="E8F1F9"/>
    <a:srgbClr val="55C3C9"/>
    <a:srgbClr val="66FF66"/>
    <a:srgbClr val="F4FBFE"/>
    <a:srgbClr val="29A7FF"/>
    <a:srgbClr val="7E71E8"/>
    <a:srgbClr val="7E8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85040" autoAdjust="0"/>
  </p:normalViewPr>
  <p:slideViewPr>
    <p:cSldViewPr snapToGrid="0" snapToObjects="1">
      <p:cViewPr varScale="1">
        <p:scale>
          <a:sx n="62" d="100"/>
          <a:sy n="62" d="100"/>
        </p:scale>
        <p:origin x="1464" y="42"/>
      </p:cViewPr>
      <p:guideLst>
        <p:guide orient="horz" pos="2170"/>
        <p:guide orient="horz" pos="4213"/>
        <p:guide orient="horz" pos="538"/>
        <p:guide pos="115"/>
        <p:guide pos="6125"/>
        <p:guide pos="3153"/>
        <p:guide pos="30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-3786" y="-78"/>
      </p:cViewPr>
      <p:guideLst>
        <p:guide orient="horz" pos="2880"/>
        <p:guide pos="216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907C7-4B47-A541-8BF4-8BA0EE5BCE6C}" type="datetime1">
              <a:rPr lang="ja-JP" altLang="en-US" smtClean="0"/>
              <a:pPr/>
              <a:t>2019/5/25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6439B-19B3-F14A-B510-9591B67DF79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892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5D97-F892-7D46-8DF3-763AE4F9EC06}" type="datetime1">
              <a:rPr lang="ja-JP" altLang="en-US" smtClean="0"/>
              <a:pPr/>
              <a:t>2019/5/25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F68-CAF7-E049-81FC-20DA5C6A8A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2096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868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65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6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7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65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99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 sufficiency:</a:t>
            </a:r>
            <a:r>
              <a:rPr lang="en-US" baseline="0" dirty="0" smtClean="0"/>
              <a:t> Production/TPES</a:t>
            </a:r>
          </a:p>
          <a:p>
            <a:endParaRPr lang="en-US" baseline="0" dirty="0" smtClean="0"/>
          </a:p>
          <a:p>
            <a:r>
              <a:rPr lang="en-US" dirty="0" smtClean="0"/>
              <a:t>Self sufficiency is how much</a:t>
            </a:r>
            <a:r>
              <a:rPr lang="en-US" baseline="0" dirty="0" smtClean="0"/>
              <a:t> energy demand is met by production. Are you able to produce what you consume?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it is greater than 100%, the economy is self sufficient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4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24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81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8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22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32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03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87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977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4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7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6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6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largest district cooling capacity is in the United States, at 16 gigawatts-thermal (</a:t>
            </a:r>
            <a:r>
              <a:rPr lang="en-GB" dirty="0" err="1" smtClean="0"/>
              <a:t>GWth</a:t>
            </a:r>
            <a:r>
              <a:rPr lang="en-GB" dirty="0" smtClean="0"/>
              <a:t>), followed by the UAE (10 </a:t>
            </a:r>
            <a:r>
              <a:rPr lang="en-GB" dirty="0" err="1" smtClean="0"/>
              <a:t>GWth</a:t>
            </a:r>
            <a:r>
              <a:rPr lang="en-GB" dirty="0" smtClean="0"/>
              <a:t>) and Japan (4 </a:t>
            </a:r>
            <a:r>
              <a:rPr lang="en-GB" dirty="0" err="1" smtClean="0"/>
              <a:t>GWth</a:t>
            </a:r>
            <a:r>
              <a:rPr lang="en-GB" dirty="0" smtClean="0"/>
              <a:t>). In South Korea, district cooling more than tripled between 2009 and 2011 (</a:t>
            </a:r>
            <a:r>
              <a:rPr lang="en-GB" dirty="0" err="1" smtClean="0"/>
              <a:t>Euroheat</a:t>
            </a:r>
            <a:r>
              <a:rPr lang="en-GB" dirty="0" smtClean="0"/>
              <a:t> &amp; Power, 2014).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88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9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63" y="854075"/>
            <a:ext cx="9540875" cy="5046959"/>
          </a:xfrm>
          <a:prstGeom prst="rect">
            <a:avLst/>
          </a:prstGeom>
        </p:spPr>
        <p:txBody>
          <a:bodyPr lIns="72000" tIns="108000" rIns="72000" bIns="18000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/>
            </a:lvl1pPr>
          </a:lstStyle>
          <a:p>
            <a:pPr lvl="0"/>
            <a:r>
              <a:rPr kumimoji="1" lang="en-US" altLang="ja-JP" dirty="0" smtClean="0"/>
              <a:t>Text area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45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look title slide -with subtitle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3" b="30992"/>
          <a:stretch/>
        </p:blipFill>
        <p:spPr>
          <a:xfrm>
            <a:off x="-235858" y="4700214"/>
            <a:ext cx="10377715" cy="32657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97573" y="534007"/>
            <a:ext cx="7429500" cy="2102628"/>
          </a:xfrm>
        </p:spPr>
        <p:txBody>
          <a:bodyPr anchor="b">
            <a:normAutofit/>
          </a:bodyPr>
          <a:lstStyle>
            <a:lvl1pPr algn="l">
              <a:lnSpc>
                <a:spcPct val="96000"/>
              </a:lnSpc>
              <a:defRPr sz="3600">
                <a:solidFill>
                  <a:schemeClr val="accent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597573" y="3460375"/>
            <a:ext cx="7429500" cy="6663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60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/>
              <a:t>Event name, City (Economy name)</a:t>
            </a:r>
          </a:p>
          <a:p>
            <a:r>
              <a:rPr kumimoji="1" lang="en-US" altLang="ja-JP" dirty="0"/>
              <a:t>Date</a:t>
            </a:r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542591" y="3498960"/>
            <a:ext cx="7429500" cy="755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6000"/>
              </a:lnSpc>
              <a:spcBef>
                <a:spcPct val="0"/>
              </a:spcBef>
              <a:buNone/>
              <a:defRPr kumimoji="1" sz="43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ja-JP" altLang="en-US" sz="43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 hasCustomPrompt="1"/>
          </p:nvPr>
        </p:nvSpPr>
        <p:spPr>
          <a:xfrm>
            <a:off x="1597573" y="2630756"/>
            <a:ext cx="7429500" cy="833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Subtitle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1" hasCustomPrompt="1"/>
          </p:nvPr>
        </p:nvSpPr>
        <p:spPr>
          <a:xfrm>
            <a:off x="1597573" y="4144198"/>
            <a:ext cx="7429500" cy="410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sz="1600" dirty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pPr marL="0" lvl="0" indent="0">
              <a:lnSpc>
                <a:spcPct val="80000"/>
              </a:lnSpc>
              <a:buNone/>
            </a:pPr>
            <a:r>
              <a:rPr kumimoji="1" lang="en-US" altLang="ja-JP" dirty="0"/>
              <a:t>Name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5" y="137225"/>
            <a:ext cx="1401714" cy="74909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18" y="184863"/>
            <a:ext cx="2003900" cy="6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53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loo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3" b="30992"/>
          <a:stretch/>
        </p:blipFill>
        <p:spPr>
          <a:xfrm>
            <a:off x="-235858" y="4700214"/>
            <a:ext cx="10377715" cy="32657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97573" y="534007"/>
            <a:ext cx="7429500" cy="2298093"/>
          </a:xfrm>
        </p:spPr>
        <p:txBody>
          <a:bodyPr anchor="b">
            <a:normAutofit/>
          </a:bodyPr>
          <a:lstStyle>
            <a:lvl1pPr algn="l">
              <a:lnSpc>
                <a:spcPct val="96000"/>
              </a:lnSpc>
              <a:defRPr sz="3600">
                <a:solidFill>
                  <a:schemeClr val="accent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597573" y="3165797"/>
            <a:ext cx="7429500" cy="6663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00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/>
              <a:t>Event name, City (Economy name)</a:t>
            </a:r>
          </a:p>
          <a:p>
            <a:r>
              <a:rPr kumimoji="1" lang="en-US" altLang="ja-JP" dirty="0"/>
              <a:t>Date</a:t>
            </a:r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542591" y="3498960"/>
            <a:ext cx="7429500" cy="755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6000"/>
              </a:lnSpc>
              <a:spcBef>
                <a:spcPct val="0"/>
              </a:spcBef>
              <a:buNone/>
              <a:defRPr kumimoji="1" sz="43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ja-JP" altLang="en-US" sz="43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1" hasCustomPrompt="1"/>
          </p:nvPr>
        </p:nvSpPr>
        <p:spPr>
          <a:xfrm>
            <a:off x="1597573" y="4144198"/>
            <a:ext cx="7429500" cy="410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sz="2000" dirty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pPr marL="0" lvl="0" indent="0">
              <a:lnSpc>
                <a:spcPct val="80000"/>
              </a:lnSpc>
              <a:buNone/>
            </a:pPr>
            <a:r>
              <a:rPr kumimoji="1" lang="en-US" altLang="ja-JP" dirty="0"/>
              <a:t>Name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18" y="184863"/>
            <a:ext cx="2003900" cy="65381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0" y="137225"/>
            <a:ext cx="1401714" cy="74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7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line/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906000" cy="1028438"/>
          </a:xfrm>
        </p:spPr>
        <p:txBody>
          <a:bodyPr>
            <a:normAutofit/>
          </a:bodyPr>
          <a:lstStyle>
            <a:lvl1pPr marL="179388" indent="0">
              <a:defRPr sz="3200"/>
            </a:lvl1pPr>
          </a:lstStyle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407096" y="1197047"/>
            <a:ext cx="9048000" cy="479735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lvl1pPr>
            <a:lvl2pPr marL="720725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lvl2pPr>
            <a:lvl3pPr marL="90805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 baseline="0"/>
            </a:lvl3pPr>
            <a:lvl4pPr>
              <a:buClr>
                <a:srgbClr val="0F0957"/>
              </a:buClr>
              <a:defRPr/>
            </a:lvl4pPr>
            <a:lvl5pPr>
              <a:buClr>
                <a:srgbClr val="0F0957"/>
              </a:buClr>
              <a:defRPr/>
            </a:lvl5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Text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-375227" y="923739"/>
            <a:ext cx="10637658" cy="73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8" y="6358033"/>
            <a:ext cx="1143935" cy="37323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9906000" y="2451099"/>
            <a:ext cx="5269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/>
              <a:t>The “Outline”</a:t>
            </a:r>
            <a:r>
              <a:rPr kumimoji="1" lang="en-US" altLang="ja-JP" sz="1800" b="1" baseline="0" dirty="0"/>
              <a:t> slide is optional.</a:t>
            </a:r>
          </a:p>
          <a:p>
            <a:r>
              <a:rPr kumimoji="1" lang="en-US" altLang="ja-JP" sz="1800" b="1" baseline="0" dirty="0"/>
              <a:t>They are recommended for long presentations, but not for the shorter ones.</a:t>
            </a:r>
            <a:endParaRPr kumimoji="1" lang="ja-JP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1380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407096" y="1386099"/>
            <a:ext cx="9048000" cy="3632106"/>
          </a:xfrm>
          <a:prstGeom prst="rect">
            <a:avLst/>
          </a:prstGeom>
        </p:spPr>
        <p:txBody>
          <a:bodyPr/>
          <a:lstStyle>
            <a:lvl1pPr>
              <a:buClr>
                <a:srgbClr val="0F0957"/>
              </a:buClr>
              <a:defRPr/>
            </a:lvl1pPr>
            <a:lvl2pPr>
              <a:buClr>
                <a:srgbClr val="0F0957"/>
              </a:buClr>
              <a:defRPr/>
            </a:lvl2pPr>
            <a:lvl3pPr>
              <a:buClr>
                <a:srgbClr val="0F0957"/>
              </a:buClr>
              <a:defRPr/>
            </a:lvl3pPr>
            <a:lvl4pPr>
              <a:buClr>
                <a:srgbClr val="0F0957"/>
              </a:buClr>
              <a:defRPr/>
            </a:lvl4pPr>
            <a:lvl5pPr>
              <a:buClr>
                <a:srgbClr val="0F0957"/>
              </a:buClr>
              <a:defRPr/>
            </a:lvl5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Text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Text  (Try not to use these text levels! Chances are you are writing too much in each slide.)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056" y="5384467"/>
            <a:ext cx="9259040" cy="8032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i="1">
                <a:latin typeface="Segoe UI Semibold" panose="020B07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Key message area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-375227" y="923739"/>
            <a:ext cx="10637658" cy="73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56" name="日付プレースホルダー 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7" name="フッター プレースホルダー 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8" name="スライド番号プレースホルダー 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7" hasCustomPrompt="1"/>
          </p:nvPr>
        </p:nvSpPr>
        <p:spPr>
          <a:xfrm>
            <a:off x="407096" y="5066174"/>
            <a:ext cx="9048000" cy="27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50" b="0">
                <a:latin typeface="Segoe UI Light" panose="020B0502040204020203" pitchFamily="34" charset="0"/>
              </a:defRPr>
            </a:lvl1pPr>
            <a:lvl2pPr marL="263525" indent="0">
              <a:buFontTx/>
              <a:buNone/>
              <a:defRPr/>
            </a:lvl2pPr>
            <a:lvl3pPr marL="450850" indent="0">
              <a:buFontTx/>
              <a:buNone/>
              <a:defRPr/>
            </a:lvl3pPr>
            <a:lvl4pPr marL="627063" indent="0">
              <a:buFontTx/>
              <a:buNone/>
              <a:defRPr/>
            </a:lvl4pPr>
            <a:lvl5pPr marL="801688" indent="0">
              <a:buFontTx/>
              <a:buNone/>
              <a:defRPr/>
            </a:lvl5pPr>
          </a:lstStyle>
          <a:p>
            <a:pPr lvl="0"/>
            <a:r>
              <a:rPr kumimoji="1" lang="en-US" altLang="ja-JP" dirty="0"/>
              <a:t>Source: </a:t>
            </a:r>
            <a:endParaRPr kumimoji="1" lang="ja-JP" altLang="en-US" dirty="0"/>
          </a:p>
        </p:txBody>
      </p:sp>
      <p:sp>
        <p:nvSpPr>
          <p:cNvPr id="61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906000" cy="1028438"/>
          </a:xfrm>
        </p:spPr>
        <p:txBody>
          <a:bodyPr>
            <a:normAutofit/>
          </a:bodyPr>
          <a:lstStyle>
            <a:lvl1pPr marL="179388" indent="0">
              <a:defRPr sz="3200" baseline="0"/>
            </a:lvl1pPr>
          </a:lstStyle>
          <a:p>
            <a:r>
              <a:rPr kumimoji="1" lang="en-US" altLang="ja-JP" dirty="0"/>
              <a:t>Title (try to keep to one line)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8" y="6358033"/>
            <a:ext cx="1143935" cy="373235"/>
          </a:xfrm>
          <a:prstGeom prst="rect">
            <a:avLst/>
          </a:prstGeom>
        </p:spPr>
      </p:pic>
      <p:sp>
        <p:nvSpPr>
          <p:cNvPr id="12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174052" y="992253"/>
            <a:ext cx="9667141" cy="361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i="0" baseline="0">
                <a:latin typeface="Segoe UI Semibold" panose="020B07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Chart/table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830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407096" y="1197047"/>
            <a:ext cx="9048000" cy="4797353"/>
          </a:xfrm>
          <a:prstGeom prst="rect">
            <a:avLst/>
          </a:prstGeom>
        </p:spPr>
        <p:txBody>
          <a:bodyPr/>
          <a:lstStyle>
            <a:lvl1pPr>
              <a:buClr>
                <a:srgbClr val="0F0957"/>
              </a:buClr>
              <a:defRPr/>
            </a:lvl1pPr>
            <a:lvl2pPr>
              <a:buClr>
                <a:srgbClr val="0F0957"/>
              </a:buClr>
              <a:defRPr/>
            </a:lvl2pPr>
            <a:lvl3pPr>
              <a:buClr>
                <a:srgbClr val="0F0957"/>
              </a:buClr>
              <a:defRPr/>
            </a:lvl3pPr>
            <a:lvl4pPr>
              <a:buClr>
                <a:srgbClr val="0F0957"/>
              </a:buClr>
              <a:defRPr/>
            </a:lvl4pPr>
            <a:lvl5pPr>
              <a:buClr>
                <a:srgbClr val="0F0957"/>
              </a:buClr>
              <a:defRPr/>
            </a:lvl5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Text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Text  (Try not to use these text levels! Chances are you are writing too much in each slide.)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8" name="フッター プレースホルダー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3" name="スライド番号プレースホルダー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3DF105-5132-44FD-8FE0-18D3B770719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5" name="コンテンツ プレースホルダー 54"/>
          <p:cNvSpPr>
            <a:spLocks noGrp="1"/>
          </p:cNvSpPr>
          <p:nvPr>
            <p:ph sz="quarter" idx="13" hasCustomPrompt="1"/>
          </p:nvPr>
        </p:nvSpPr>
        <p:spPr>
          <a:xfrm>
            <a:off x="1618445" y="6343634"/>
            <a:ext cx="6921728" cy="377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50" b="0">
                <a:latin typeface="Segoe UI Light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Source: 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-375227" y="923739"/>
            <a:ext cx="10637658" cy="73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196056" y="5384467"/>
            <a:ext cx="9259040" cy="8032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i="1" baseline="0">
                <a:latin typeface="Segoe UI Semibold" panose="020B07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Key message area</a:t>
            </a:r>
            <a:endParaRPr kumimoji="1" lang="ja-JP" altLang="en-US" dirty="0"/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906000" cy="1028438"/>
          </a:xfrm>
        </p:spPr>
        <p:txBody>
          <a:bodyPr>
            <a:normAutofit/>
          </a:bodyPr>
          <a:lstStyle>
            <a:lvl1pPr marL="179388" indent="0">
              <a:defRPr sz="3200"/>
            </a:lvl1pPr>
          </a:lstStyle>
          <a:p>
            <a:r>
              <a:rPr kumimoji="1" lang="en-US" altLang="ja-JP" dirty="0"/>
              <a:t>Title (try to keep to one line)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8" y="6358033"/>
            <a:ext cx="1143935" cy="3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85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6" name="コンテンツ プレースホルダー 54"/>
          <p:cNvSpPr>
            <a:spLocks noGrp="1"/>
          </p:cNvSpPr>
          <p:nvPr>
            <p:ph sz="quarter" idx="13" hasCustomPrompt="1"/>
          </p:nvPr>
        </p:nvSpPr>
        <p:spPr>
          <a:xfrm>
            <a:off x="1428257" y="6343634"/>
            <a:ext cx="6961824" cy="377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0">
                <a:latin typeface="Segoe UI Light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Source: 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-375227" y="923739"/>
            <a:ext cx="10637658" cy="73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196058" y="5384467"/>
            <a:ext cx="9284077" cy="8032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i="1">
                <a:latin typeface="Segoe UI Semibold" panose="020B07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Key message area</a:t>
            </a:r>
            <a:endParaRPr kumimoji="1" lang="ja-JP" altLang="en-US" dirty="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906000" cy="1028438"/>
          </a:xfrm>
        </p:spPr>
        <p:txBody>
          <a:bodyPr>
            <a:normAutofit/>
          </a:bodyPr>
          <a:lstStyle>
            <a:lvl1pPr marL="179388" indent="0">
              <a:defRPr sz="3200" baseline="0"/>
            </a:lvl1pPr>
          </a:lstStyle>
          <a:p>
            <a:r>
              <a:rPr kumimoji="1" lang="en-US" altLang="ja-JP" dirty="0"/>
              <a:t>Title (try to keep to one line)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8" y="6358033"/>
            <a:ext cx="1143935" cy="373235"/>
          </a:xfrm>
          <a:prstGeom prst="rect">
            <a:avLst/>
          </a:prstGeom>
        </p:spPr>
      </p:pic>
      <p:sp>
        <p:nvSpPr>
          <p:cNvPr id="11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174052" y="992253"/>
            <a:ext cx="9611594" cy="361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i="0" baseline="0">
                <a:latin typeface="Segoe UI Semibold" panose="020B07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Chart/table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5346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54"/>
          <p:cNvSpPr>
            <a:spLocks noGrp="1"/>
          </p:cNvSpPr>
          <p:nvPr>
            <p:ph sz="quarter" idx="13" hasCustomPrompt="1"/>
          </p:nvPr>
        </p:nvSpPr>
        <p:spPr>
          <a:xfrm>
            <a:off x="1562637" y="6343634"/>
            <a:ext cx="6827444" cy="377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50" b="0">
                <a:latin typeface="Segoe UI Light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Source: 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906000" cy="1028438"/>
          </a:xfrm>
        </p:spPr>
        <p:txBody>
          <a:bodyPr>
            <a:normAutofit/>
          </a:bodyPr>
          <a:lstStyle>
            <a:lvl1pPr marL="179388" indent="0">
              <a:defRPr sz="3200" baseline="0"/>
            </a:lvl1pPr>
          </a:lstStyle>
          <a:p>
            <a:r>
              <a:rPr kumimoji="1" lang="en-US" altLang="ja-JP" dirty="0"/>
              <a:t>Title (try to keep to one line)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8" y="6358033"/>
            <a:ext cx="1143935" cy="373235"/>
          </a:xfrm>
          <a:prstGeom prst="rect">
            <a:avLst/>
          </a:prstGeom>
        </p:spPr>
      </p:pic>
      <p:sp>
        <p:nvSpPr>
          <p:cNvPr id="9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174052" y="992253"/>
            <a:ext cx="9620852" cy="361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i="0" baseline="0">
                <a:latin typeface="Segoe UI Semibold" panose="020B07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Chart/table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402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8" y="6358033"/>
            <a:ext cx="1143935" cy="3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3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3" b="30992"/>
          <a:stretch/>
        </p:blipFill>
        <p:spPr>
          <a:xfrm>
            <a:off x="-133654" y="4118"/>
            <a:ext cx="10377715" cy="32657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66057" y="2181249"/>
            <a:ext cx="8978295" cy="2852737"/>
          </a:xfrm>
        </p:spPr>
        <p:txBody>
          <a:bodyPr anchor="b">
            <a:normAutofit/>
          </a:bodyPr>
          <a:lstStyle>
            <a:lvl1pPr marL="803275" indent="-803275">
              <a:buFont typeface="+mj-lt"/>
              <a:buAutoNum type="arabicPeriod"/>
              <a:tabLst>
                <a:tab pos="717550" algn="l"/>
              </a:tabLst>
              <a:defRPr sz="480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kumimoji="1" lang="en-US" altLang="ja-JP" dirty="0"/>
              <a:t>Section </a:t>
            </a:r>
            <a:r>
              <a:rPr kumimoji="1" lang="en-US" altLang="ja-JP" dirty="0" smtClean="0"/>
              <a:t>title (change numbering accordingly)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566057" y="5323332"/>
            <a:ext cx="8978295" cy="748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dirty="0"/>
              <a:t>Section subtitle (delete if unnecessary)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065376" y="6279381"/>
            <a:ext cx="836693" cy="55400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fld id="{553DF105-5132-44FD-8FE0-18D3B770719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902069" y="1300944"/>
            <a:ext cx="4231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solidFill>
                  <a:schemeClr val="tx1"/>
                </a:solidFill>
              </a:rPr>
              <a:t>This section title has been</a:t>
            </a:r>
            <a:r>
              <a:rPr kumimoji="1" lang="en-US" altLang="ja-JP" sz="1800" b="1" baseline="0" dirty="0">
                <a:solidFill>
                  <a:schemeClr val="tx1"/>
                </a:solidFill>
              </a:rPr>
              <a:t> placed to make it easier for you to navigate the standard slide-deck.  You can either keep it or delete it for the actual presentation</a:t>
            </a:r>
            <a:r>
              <a:rPr kumimoji="1" lang="en-US" altLang="ja-JP" sz="1800" b="1" baseline="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8" y="6358033"/>
            <a:ext cx="1143935" cy="3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5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3" b="30992"/>
          <a:stretch/>
        </p:blipFill>
        <p:spPr>
          <a:xfrm>
            <a:off x="-152536" y="0"/>
            <a:ext cx="10377715" cy="32657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44089" y="3993018"/>
            <a:ext cx="8755635" cy="9519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ja-JP" altLang="en-US" sz="4800" dirty="0">
                <a:solidFill>
                  <a:schemeClr val="accent1">
                    <a:lumMod val="50000"/>
                  </a:schemeClr>
                </a:solidFill>
                <a:effectLst/>
                <a:ea typeface="+mj-ea"/>
              </a:defRPr>
            </a:lvl1pPr>
          </a:lstStyle>
          <a:p>
            <a:pPr lvl="0">
              <a:lnSpc>
                <a:spcPct val="96000"/>
              </a:lnSpc>
            </a:pPr>
            <a:r>
              <a:rPr kumimoji="1" lang="en-US" altLang="ja-JP" dirty="0"/>
              <a:t>Thank you message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094351" y="6329904"/>
            <a:ext cx="811649" cy="526986"/>
          </a:xfrm>
        </p:spPr>
        <p:txBody>
          <a:bodyPr/>
          <a:lstStyle/>
          <a:p>
            <a:fld id="{553DF105-5132-44FD-8FE0-18D3B770719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06982" y="4944996"/>
            <a:ext cx="816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https://aperc.ieej.or.jp/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8" y="6358033"/>
            <a:ext cx="1143935" cy="3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5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4" hasCustomPrompt="1"/>
          </p:nvPr>
        </p:nvSpPr>
        <p:spPr>
          <a:xfrm>
            <a:off x="182563" y="1286734"/>
            <a:ext cx="9540875" cy="378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182563" y="5066734"/>
            <a:ext cx="9540875" cy="834300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Key message area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159081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41181" y="3449770"/>
            <a:ext cx="8755635" cy="9519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ja-JP" altLang="en-US" sz="4800" dirty="0">
                <a:solidFill>
                  <a:schemeClr val="accent1">
                    <a:lumMod val="50000"/>
                  </a:schemeClr>
                </a:solidFill>
                <a:effectLst/>
                <a:ea typeface="+mj-ea"/>
              </a:defRPr>
            </a:lvl1pPr>
          </a:lstStyle>
          <a:p>
            <a:pPr lvl="0">
              <a:lnSpc>
                <a:spcPct val="96000"/>
              </a:lnSpc>
            </a:pPr>
            <a:r>
              <a:rPr kumimoji="1" lang="en-US" altLang="ja-JP" dirty="0"/>
              <a:t>Thank you message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094351" y="6331014"/>
            <a:ext cx="811649" cy="52698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3DF105-5132-44FD-8FE0-18D3B770719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1181" y="4820208"/>
            <a:ext cx="816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https://aperc.ieej.or.jp</a:t>
            </a:r>
            <a:r>
              <a:rPr kumimoji="1" lang="en-US" altLang="ja-JP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kumimoji="1" lang="en-US" altLang="ja-JP" sz="2000" b="1" dirty="0">
              <a:solidFill>
                <a:schemeClr val="accent1">
                  <a:lumMod val="50000"/>
                </a:schemeClr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3" b="30992"/>
          <a:stretch/>
        </p:blipFill>
        <p:spPr>
          <a:xfrm>
            <a:off x="-152536" y="0"/>
            <a:ext cx="10377715" cy="326571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8" y="6358033"/>
            <a:ext cx="1143935" cy="3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0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1208"/>
            <a:ext cx="9906000" cy="685423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-2321" y="-872888"/>
            <a:ext cx="9906000" cy="6858000"/>
          </a:xfrm>
          <a:prstGeom prst="rect">
            <a:avLst/>
          </a:prstGeom>
          <a:solidFill>
            <a:srgbClr val="132F49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442305" y="374037"/>
            <a:ext cx="7429500" cy="2102628"/>
          </a:xfrm>
        </p:spPr>
        <p:txBody>
          <a:bodyPr anchor="b">
            <a:normAutofit/>
          </a:bodyPr>
          <a:lstStyle>
            <a:lvl1pPr algn="l">
              <a:lnSpc>
                <a:spcPct val="96000"/>
              </a:lnSpc>
              <a:defRPr sz="430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69000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446540" y="2765480"/>
            <a:ext cx="7429500" cy="9127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69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/>
              <a:t>Event name, city (economy name)</a:t>
            </a:r>
          </a:p>
          <a:p>
            <a:r>
              <a:rPr kumimoji="1" lang="en-US" altLang="ja-JP" dirty="0"/>
              <a:t>Date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1" hasCustomPrompt="1"/>
          </p:nvPr>
        </p:nvSpPr>
        <p:spPr>
          <a:xfrm>
            <a:off x="1442305" y="3966999"/>
            <a:ext cx="7429500" cy="846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sz="20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69000"/>
                    </a:srgbClr>
                  </a:outerShdw>
                </a:effectLst>
              </a:defRPr>
            </a:lvl1pPr>
          </a:lstStyle>
          <a:p>
            <a:pPr marL="0" lvl="0" indent="0">
              <a:lnSpc>
                <a:spcPct val="80000"/>
              </a:lnSpc>
              <a:buNone/>
            </a:pPr>
            <a:r>
              <a:rPr kumimoji="1" lang="en-US" altLang="ja-JP" dirty="0"/>
              <a:t>Name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39" y="6094939"/>
            <a:ext cx="2003900" cy="65381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1" y="6073538"/>
            <a:ext cx="1252719" cy="6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09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 -with subtitle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496"/>
            <a:ext cx="9906000" cy="685423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-861379"/>
            <a:ext cx="9906000" cy="6858000"/>
          </a:xfrm>
          <a:prstGeom prst="rect">
            <a:avLst/>
          </a:prstGeom>
          <a:solidFill>
            <a:srgbClr val="122D46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40854" y="1250337"/>
            <a:ext cx="7429500" cy="2102628"/>
          </a:xfrm>
        </p:spPr>
        <p:txBody>
          <a:bodyPr anchor="b">
            <a:normAutofit/>
          </a:bodyPr>
          <a:lstStyle>
            <a:lvl1pPr algn="l">
              <a:lnSpc>
                <a:spcPct val="96000"/>
              </a:lnSpc>
              <a:defRPr sz="430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69000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40854" y="4342840"/>
            <a:ext cx="7429500" cy="6663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00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69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/>
              <a:t>Event name, City (Economy name)</a:t>
            </a:r>
          </a:p>
          <a:p>
            <a:r>
              <a:rPr kumimoji="1" lang="en-US" altLang="ja-JP" dirty="0"/>
              <a:t>Date</a:t>
            </a:r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542591" y="3498960"/>
            <a:ext cx="7429500" cy="755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6000"/>
              </a:lnSpc>
              <a:spcBef>
                <a:spcPct val="0"/>
              </a:spcBef>
              <a:buNone/>
              <a:defRPr kumimoji="1" sz="43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ja-JP" altLang="en-US" sz="43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 hasCustomPrompt="1"/>
          </p:nvPr>
        </p:nvSpPr>
        <p:spPr>
          <a:xfrm>
            <a:off x="1340854" y="3354855"/>
            <a:ext cx="7429500" cy="833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i="1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69000"/>
                    </a:srgb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Subtitle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1" hasCustomPrompt="1"/>
          </p:nvPr>
        </p:nvSpPr>
        <p:spPr>
          <a:xfrm>
            <a:off x="1340854" y="5163713"/>
            <a:ext cx="7429500" cy="52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sz="20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69000"/>
                    </a:srgbClr>
                  </a:outerShdw>
                </a:effectLst>
              </a:defRPr>
            </a:lvl1pPr>
          </a:lstStyle>
          <a:p>
            <a:pPr marL="0" lvl="0" indent="0">
              <a:lnSpc>
                <a:spcPct val="80000"/>
              </a:lnSpc>
              <a:buNone/>
            </a:pPr>
            <a:r>
              <a:rPr kumimoji="1" lang="en-US" altLang="ja-JP" dirty="0"/>
              <a:t>Name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22" y="6094939"/>
            <a:ext cx="2003900" cy="6538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1" y="6073538"/>
            <a:ext cx="1252719" cy="6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368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 rotWithShape="1">
          <a:blip r:embed="rId2"/>
          <a:srcRect t="13537" b="40181"/>
          <a:stretch/>
        </p:blipFill>
        <p:spPr>
          <a:xfrm>
            <a:off x="2" y="0"/>
            <a:ext cx="9906000" cy="1438275"/>
          </a:xfrm>
          <a:prstGeom prst="rect">
            <a:avLst/>
          </a:prstGeom>
        </p:spPr>
      </p:pic>
      <p:pic>
        <p:nvPicPr>
          <p:cNvPr id="26" name="Picture 2" descr="C:\Users\ksakamoto\Desktop\Powerpoint\P_cover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" b="-1"/>
          <a:stretch/>
        </p:blipFill>
        <p:spPr bwMode="auto">
          <a:xfrm>
            <a:off x="0" y="1438275"/>
            <a:ext cx="9906002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82562" y="1543294"/>
            <a:ext cx="9540875" cy="2757266"/>
          </a:xfrm>
          <a:prstGeom prst="rect">
            <a:avLst/>
          </a:prstGeom>
        </p:spPr>
        <p:txBody>
          <a:bodyPr wrap="square" lIns="0" tIns="108000" rIns="0" bIns="108000" anchor="ctr">
            <a:spAutoFit/>
          </a:bodyPr>
          <a:lstStyle>
            <a:lvl1pPr algn="l">
              <a:lnSpc>
                <a:spcPct val="125000"/>
              </a:lnSpc>
              <a:defRPr sz="4400" b="0" cap="none" spc="0" baseline="0">
                <a:ln w="952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altLang="ja-JP" dirty="0" smtClean="0"/>
              <a:t>Presentation  title</a:t>
            </a:r>
            <a:br>
              <a:rPr lang="en-US" altLang="ja-JP" dirty="0" smtClean="0"/>
            </a:br>
            <a:r>
              <a:rPr lang="en-US" altLang="ja-JP" dirty="0" smtClean="0"/>
              <a:t>Presentation  title</a:t>
            </a:r>
            <a:br>
              <a:rPr lang="en-US" altLang="ja-JP" dirty="0" smtClean="0"/>
            </a:br>
            <a:r>
              <a:rPr lang="en-US" altLang="ja-JP" dirty="0" smtClean="0"/>
              <a:t>Up to 3 lines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2" y="4436413"/>
            <a:ext cx="9540876" cy="85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Presenter’s name</a:t>
            </a:r>
          </a:p>
          <a:p>
            <a:pPr lvl="0"/>
            <a:r>
              <a:rPr kumimoji="1" lang="en-US" altLang="ja-JP" dirty="0" smtClean="0"/>
              <a:t>Date Venue </a:t>
            </a:r>
          </a:p>
        </p:txBody>
      </p:sp>
      <p:pic>
        <p:nvPicPr>
          <p:cNvPr id="10" name="図 9" descr="APERC logo_horizont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248" y="5632931"/>
            <a:ext cx="2539664" cy="854142"/>
          </a:xfrm>
          <a:prstGeom prst="rect">
            <a:avLst/>
          </a:prstGeom>
        </p:spPr>
      </p:pic>
      <p:pic>
        <p:nvPicPr>
          <p:cNvPr id="11" name="図 10" descr="APEC logo_horizont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8589" y="5826002"/>
            <a:ext cx="276674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" y="1095374"/>
            <a:ext cx="9904258" cy="4819651"/>
          </a:xfrm>
          <a:prstGeom prst="rect">
            <a:avLst/>
          </a:prstGeom>
        </p:spPr>
      </p:pic>
      <p:sp>
        <p:nvSpPr>
          <p:cNvPr id="10" name="正方形/長方形 9"/>
          <p:cNvSpPr/>
          <p:nvPr userDrawn="1"/>
        </p:nvSpPr>
        <p:spPr>
          <a:xfrm>
            <a:off x="871" y="2975168"/>
            <a:ext cx="9906000" cy="1080000"/>
          </a:xfrm>
          <a:prstGeom prst="rect">
            <a:avLst/>
          </a:prstGeom>
          <a:solidFill>
            <a:schemeClr val="accent2"/>
          </a:solidFill>
          <a:ln w="0"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975168"/>
            <a:ext cx="8915400" cy="1080000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 dirty="0" smtClean="0"/>
              <a:t>Chapter title here</a:t>
            </a:r>
            <a:endParaRPr lang="ja-JP" altLang="en-US" dirty="0"/>
          </a:p>
        </p:txBody>
      </p:sp>
      <p:pic>
        <p:nvPicPr>
          <p:cNvPr id="5" name="図 4" descr="APERC 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6063" y="6006806"/>
            <a:ext cx="214081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_yo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" y="1095374"/>
            <a:ext cx="9904258" cy="4819651"/>
          </a:xfrm>
          <a:prstGeom prst="rect">
            <a:avLst/>
          </a:prstGeom>
        </p:spPr>
      </p:pic>
      <p:sp>
        <p:nvSpPr>
          <p:cNvPr id="10" name="正方形/長方形 9"/>
          <p:cNvSpPr/>
          <p:nvPr userDrawn="1"/>
        </p:nvSpPr>
        <p:spPr>
          <a:xfrm>
            <a:off x="871" y="2752724"/>
            <a:ext cx="9906000" cy="1676401"/>
          </a:xfrm>
          <a:prstGeom prst="rect">
            <a:avLst/>
          </a:prstGeom>
          <a:solidFill>
            <a:schemeClr val="accent2">
              <a:alpha val="98000"/>
            </a:schemeClr>
          </a:solidFill>
          <a:ln w="0"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832598"/>
            <a:ext cx="8915400" cy="914401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 dirty="0" smtClean="0"/>
              <a:t>Thank you message</a:t>
            </a:r>
            <a:endParaRPr lang="ja-JP" altLang="en-US" dirty="0"/>
          </a:p>
        </p:txBody>
      </p:sp>
      <p:pic>
        <p:nvPicPr>
          <p:cNvPr id="5" name="図 4" descr="APERC 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6063" y="6006806"/>
            <a:ext cx="2140815" cy="720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 userDrawn="1"/>
        </p:nvSpPr>
        <p:spPr>
          <a:xfrm>
            <a:off x="182562" y="3746999"/>
            <a:ext cx="9540875" cy="5964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smtClean="0"/>
              <a:t>https://aperc.ieej.or.jp/</a:t>
            </a:r>
          </a:p>
          <a:p>
            <a:r>
              <a:rPr lang="en-US" altLang="ja-JP" sz="2000" dirty="0" smtClean="0"/>
              <a:t>http://egeda.ewg.apec.org/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79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atistics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2956323" y="6673850"/>
            <a:ext cx="1207294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600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© OECD/IEA 2015</a:t>
            </a:r>
            <a:endParaRPr lang="de-DE" sz="600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318336" y="2444947"/>
            <a:ext cx="858766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312450" y="3265738"/>
            <a:ext cx="8593549" cy="4623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31977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13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3" y="2121034"/>
            <a:ext cx="9540875" cy="3780000"/>
          </a:xfrm>
          <a:prstGeom prst="rect">
            <a:avLst/>
          </a:prstGeom>
        </p:spPr>
        <p:txBody>
          <a:bodyPr lIns="72000" tIns="0" rIns="72000" bIns="180000"/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en-US" altLang="ja-JP" dirty="0" smtClean="0"/>
              <a:t>Table or graph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1268366"/>
          </a:xfrm>
          <a:prstGeom prst="rect">
            <a:avLst/>
          </a:prstGeom>
        </p:spPr>
        <p:txBody>
          <a:bodyPr lIns="72000" tIns="108000" rIns="72000" bIns="108000" anchor="t" anchorCtr="0"/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89106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4" y="972457"/>
            <a:ext cx="9540874" cy="4928577"/>
          </a:xfrm>
          <a:prstGeom prst="rect">
            <a:avLst/>
          </a:prstGeom>
        </p:spPr>
        <p:txBody>
          <a:bodyPr lIns="72000" tIns="0" rIns="72000" bIns="72000"/>
          <a:lstStyle>
            <a:lvl1pPr marL="363538" indent="-363538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2400" baseline="0"/>
            </a:lvl1pPr>
            <a:lvl2pPr marL="623888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/>
            </a:lvl2pPr>
            <a:lvl3pPr marL="90011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400"/>
            </a:lvl3pPr>
          </a:lstStyle>
          <a:p>
            <a:pPr lvl="0"/>
            <a:r>
              <a:rPr kumimoji="1" lang="en-US" altLang="ja-JP" dirty="0" smtClean="0"/>
              <a:t>Bullet level 1</a:t>
            </a:r>
          </a:p>
          <a:p>
            <a:pPr lvl="1"/>
            <a:r>
              <a:rPr kumimoji="1" lang="en-US" altLang="ja-JP" dirty="0" smtClean="0"/>
              <a:t>Bullet level 2</a:t>
            </a:r>
          </a:p>
          <a:p>
            <a:pPr lvl="2"/>
            <a:r>
              <a:rPr kumimoji="1" lang="en-US" altLang="ja-JP" dirty="0" smtClean="0"/>
              <a:t>Bullet level 3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97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9539286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713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&amp; 2 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4716462" cy="909933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7" name="テキスト プレースホルダー 3"/>
          <p:cNvSpPr>
            <a:spLocks noGrp="1"/>
          </p:cNvSpPr>
          <p:nvPr>
            <p:ph type="body" sz="quarter" idx="21" hasCustomPrompt="1"/>
          </p:nvPr>
        </p:nvSpPr>
        <p:spPr>
          <a:xfrm>
            <a:off x="5006975" y="4991101"/>
            <a:ext cx="4716462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11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quarter" idx="24" hasCustomPrompt="1"/>
          </p:nvPr>
        </p:nvSpPr>
        <p:spPr>
          <a:xfrm>
            <a:off x="5006975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452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09" y="996950"/>
            <a:ext cx="9525927" cy="908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09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24" y="1072190"/>
            <a:ext cx="942651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341" y="1911302"/>
            <a:ext cx="4623065" cy="17672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172" y="1911302"/>
            <a:ext cx="4623065" cy="17672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69463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09" y="996950"/>
            <a:ext cx="9525927" cy="908050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09" y="1993900"/>
            <a:ext cx="9498410" cy="4668838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rgbClr val="0070C0"/>
              </a:buClr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rgbClr val="0070C0"/>
              </a:buClr>
              <a:defRPr sz="2200" b="1" baseline="0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rgbClr val="0070C0"/>
              </a:buClr>
              <a:buFont typeface="Wingdings" pitchFamily="2" charset="2"/>
              <a:buChar char="§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rgbClr val="0070C0"/>
              </a:buClr>
              <a:buSzPct val="70000"/>
              <a:buFont typeface="Wingdings" pitchFamily="2" charset="2"/>
              <a:buChar char="Ø"/>
              <a:defRPr sz="1800" b="1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8812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9227573" y="6487512"/>
            <a:ext cx="468000" cy="18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4FF361A0-9A99-D04C-AB78-ECFA5FA71852}" type="slidenum">
              <a:rPr lang="ja-JP" altLang="en-US" sz="1400" b="1" smtClean="0">
                <a:solidFill>
                  <a:schemeClr val="accent2"/>
                </a:solidFill>
                <a:effectLst/>
                <a:latin typeface="+mn-ea"/>
                <a:ea typeface="+mn-ea"/>
              </a:rPr>
              <a:pPr/>
              <a:t>‹#›</a:t>
            </a:fld>
            <a:endParaRPr kumimoji="1" lang="ja-JP" altLang="en-US" sz="1100" b="1" dirty="0">
              <a:solidFill>
                <a:schemeClr val="accent2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6" name="図 5" descr="APERC logo_horizontal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6361512"/>
            <a:ext cx="1284488" cy="4320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6319963"/>
            <a:ext cx="9900000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P_chapter.jp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>
          <a:xfrm>
            <a:off x="0" y="-1"/>
            <a:ext cx="9906000" cy="7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1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7" r:id="rId2"/>
    <p:sldLayoutId id="2147483688" r:id="rId3"/>
    <p:sldLayoutId id="2147483683" r:id="rId4"/>
    <p:sldLayoutId id="2147483690" r:id="rId5"/>
    <p:sldLayoutId id="2147483681" r:id="rId6"/>
    <p:sldLayoutId id="2147483694" r:id="rId7"/>
    <p:sldLayoutId id="2147483695" r:id="rId8"/>
    <p:sldLayoutId id="214748369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07097" y="187891"/>
            <a:ext cx="9037527" cy="951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69307" y="6262430"/>
            <a:ext cx="836693" cy="5540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53DF105-5132-44FD-8FE0-18D3B770719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72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69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4625" indent="-174625" algn="l" defTabSz="914400" rtl="0" eaLnBrk="1" latinLnBrk="0" hangingPunct="1">
        <a:lnSpc>
          <a:spcPct val="110000"/>
        </a:lnSpc>
        <a:spcBef>
          <a:spcPts val="1000"/>
        </a:spcBef>
        <a:buFont typeface="Segoe UI" panose="020B0502040204020203" pitchFamily="34" charset="0"/>
        <a:buChar char="▪"/>
        <a:defRPr kumimoji="1" sz="2400" b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0850" indent="-187325" algn="l" defTabSz="914400" rtl="0" eaLnBrk="1" latinLnBrk="0" hangingPunct="1">
        <a:lnSpc>
          <a:spcPct val="110000"/>
        </a:lnSpc>
        <a:spcBef>
          <a:spcPts val="500"/>
        </a:spcBef>
        <a:buFont typeface="Segoe UI" panose="020B0502040204020203" pitchFamily="34" charset="0"/>
        <a:buChar char="▪"/>
        <a:defRPr kumimoji="1" sz="2400" b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27063" indent="-176213" algn="l" defTabSz="914400" rtl="0" eaLnBrk="1" latinLnBrk="0" hangingPunct="1">
        <a:lnSpc>
          <a:spcPct val="110000"/>
        </a:lnSpc>
        <a:spcBef>
          <a:spcPts val="500"/>
        </a:spcBef>
        <a:buFont typeface="Segoe UI" panose="020B0502040204020203" pitchFamily="34" charset="0"/>
        <a:buChar char="▪"/>
        <a:defRPr kumimoji="1" sz="2000" b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01688" indent="-174625" algn="l" defTabSz="914400" rtl="0" eaLnBrk="1" latinLnBrk="0" hangingPunct="1">
        <a:lnSpc>
          <a:spcPct val="110000"/>
        </a:lnSpc>
        <a:spcBef>
          <a:spcPts val="500"/>
        </a:spcBef>
        <a:buFont typeface="Segoe UI" panose="020B0502040204020203" pitchFamily="34" charset="0"/>
        <a:buChar char="▪"/>
        <a:tabLst>
          <a:tab pos="801688" algn="l"/>
        </a:tabLst>
        <a:defRPr kumimoji="1" sz="1800" b="1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989013" indent="-187325" algn="l" defTabSz="914400" rtl="0" eaLnBrk="1" latinLnBrk="0" hangingPunct="1">
        <a:lnSpc>
          <a:spcPct val="110000"/>
        </a:lnSpc>
        <a:spcBef>
          <a:spcPts val="500"/>
        </a:spcBef>
        <a:buFont typeface="Segoe UI" panose="020B0502040204020203" pitchFamily="34" charset="0"/>
        <a:buChar char="▪"/>
        <a:defRPr kumimoji="1" sz="1800" b="1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97573" y="881852"/>
            <a:ext cx="7429500" cy="1726314"/>
          </a:xfrm>
          <a:noFill/>
        </p:spPr>
        <p:txBody>
          <a:bodyPr/>
          <a:lstStyle/>
          <a:p>
            <a:r>
              <a:rPr lang="en-US" altLang="ja-JP" sz="3200" b="1" dirty="0" smtClean="0"/>
              <a:t>A Study on District Cooling System in APEC: Japan and Malaysia Cases</a:t>
            </a:r>
            <a:endParaRPr kumimoji="1" lang="ja-JP" alt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97573" y="3895212"/>
            <a:ext cx="7429500" cy="41087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AU" sz="6400" dirty="0" smtClean="0"/>
              <a:t>Edito Barcelona, Research </a:t>
            </a:r>
            <a:r>
              <a:rPr lang="en-AU" sz="6400" dirty="0" smtClean="0"/>
              <a:t>Fellow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AU" sz="6400" dirty="0" smtClean="0"/>
              <a:t>Asia Pacific Energy Research Centre</a:t>
            </a:r>
            <a:endParaRPr lang="en-GB" sz="6400" dirty="0"/>
          </a:p>
          <a:p>
            <a:endParaRPr lang="en-US" sz="1800" dirty="0"/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1597573" y="2730397"/>
            <a:ext cx="6820916" cy="935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800" b="1" dirty="0" smtClean="0"/>
              <a:t>42</a:t>
            </a:r>
            <a:r>
              <a:rPr lang="en-US" altLang="ja-JP" sz="1800" b="1" baseline="30000" dirty="0" smtClean="0"/>
              <a:t>nd</a:t>
            </a:r>
            <a:r>
              <a:rPr lang="en-US" altLang="ja-JP" sz="1800" b="1" dirty="0" smtClean="0"/>
              <a:t> IAEE International Conference</a:t>
            </a:r>
            <a:r>
              <a:rPr lang="en-US" altLang="ja-JP" sz="1800" b="1" dirty="0"/>
              <a:t/>
            </a:r>
            <a:br>
              <a:rPr lang="en-US" altLang="ja-JP" sz="1800" b="1" dirty="0"/>
            </a:br>
            <a:r>
              <a:rPr lang="en-US" altLang="ja-JP" sz="1800" dirty="0" smtClean="0"/>
              <a:t>Local Energy, Global Markets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800" dirty="0" smtClean="0"/>
              <a:t>A7 Integrated Systems – May 30, 2019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7249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Two schools of thoughts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50000"/>
                  </a:schemeClr>
                </a:solidFill>
              </a:rPr>
              <a:t>District cooling is an energy efficiency measure</a:t>
            </a:r>
          </a:p>
          <a:p>
            <a:r>
              <a:rPr lang="en-AU" dirty="0" smtClean="0">
                <a:solidFill>
                  <a:schemeClr val="accent1">
                    <a:lumMod val="50000"/>
                  </a:schemeClr>
                </a:solidFill>
              </a:rPr>
              <a:t>District cooling is an energy product similar to heat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8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26024"/>
            <a:ext cx="9601199" cy="5036405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The production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and delivery of service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of district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cooling and district heating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are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similar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Energy is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used to produce both chilled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water and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heat, and district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heating is considered a transformation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process, why not district cooling?</a:t>
            </a:r>
          </a:p>
          <a:p>
            <a:pPr>
              <a:buSzPts val="2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All DCS technologies need a large amount of energy input</a:t>
            </a:r>
          </a:p>
          <a:p>
            <a:pPr lvl="1">
              <a:buSzPts val="2000"/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</a:rPr>
              <a:t>Electric chillers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requires electricity for cooling;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</a:rPr>
              <a:t>free cooling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(cold water from oceans, lakes, rivers or aquifers) uses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natural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gas and other fossil fuels;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</a:rPr>
              <a:t>absorption chillers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utilise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surplus heat from waste incineration or industrial processes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Building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efficiencies are measured by energy use intensity (EUI) in kWh/m</a:t>
            </a:r>
            <a:r>
              <a:rPr lang="en-US" sz="22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Excluding chilled water will result in lower (EUI) and understate the actual energy consumption of the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building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</a:t>
            </a:r>
            <a:r>
              <a:rPr lang="en-US" dirty="0" smtClean="0"/>
              <a:t>for cooling as an energy product </a:t>
            </a:r>
            <a:r>
              <a:rPr lang="en-US" dirty="0" smtClean="0"/>
              <a:t>(1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46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693" y="1045271"/>
            <a:ext cx="9601199" cy="5217159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Opens the possibility to be considered renewables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Huge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potential for the use of free cooling in the production of chilled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water; increasing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share of RE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energy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mix;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Will also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encourage many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economies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use free cooling resulting in lower carbon energy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supply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Environmental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impacts are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normally reduced 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Higher efficiency of district cooling compared to individual building cooling systems;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Refrigerants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and other chemicals can be monitored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controlled;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Free cooling reduces energy requirement for chilled water production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</a:t>
            </a:r>
            <a:r>
              <a:rPr lang="en-US" dirty="0"/>
              <a:t>for cooling as an energy product (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47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Case studies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Japan and Malaysia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2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economies identified the following benefits</a:t>
            </a:r>
          </a:p>
          <a:p>
            <a:pPr lvl="1"/>
            <a:r>
              <a:rPr lang="en-US" dirty="0" smtClean="0"/>
              <a:t>Reduced capital cost in buildings in terms of avoided cost of chiller and other air-conditioning equipment</a:t>
            </a:r>
            <a:endParaRPr lang="en-US" dirty="0"/>
          </a:p>
          <a:p>
            <a:pPr lvl="1"/>
            <a:r>
              <a:rPr lang="en-US" dirty="0" smtClean="0"/>
              <a:t>Reduced electricity </a:t>
            </a:r>
            <a:r>
              <a:rPr lang="en-US" dirty="0"/>
              <a:t>usage and </a:t>
            </a:r>
            <a:r>
              <a:rPr lang="en-US" dirty="0" smtClean="0"/>
              <a:t>maintenance cost</a:t>
            </a:r>
            <a:endParaRPr lang="en-US" dirty="0"/>
          </a:p>
          <a:p>
            <a:pPr lvl="1"/>
            <a:r>
              <a:rPr lang="en-US" dirty="0" smtClean="0"/>
              <a:t>Space savings due to avoided space requirement for chiller and air-conditioning installations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Benefits of DCS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7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of DCS in highly </a:t>
            </a:r>
            <a:r>
              <a:rPr lang="en-US" b="1" dirty="0" smtClean="0"/>
              <a:t>developed/congested cities </a:t>
            </a:r>
            <a:r>
              <a:rPr lang="en-US" dirty="0" smtClean="0"/>
              <a:t>is difficult</a:t>
            </a:r>
          </a:p>
          <a:p>
            <a:pPr lvl="1"/>
            <a:r>
              <a:rPr lang="en-US" dirty="0" smtClean="0"/>
              <a:t>Excavation for pipeline installation is nearly impossible as construction in roads are only allowed from late at night until just before sunrise</a:t>
            </a:r>
          </a:p>
          <a:p>
            <a:r>
              <a:rPr lang="en-US" dirty="0" smtClean="0"/>
              <a:t>Expansion of DCS would be possible for </a:t>
            </a:r>
            <a:r>
              <a:rPr lang="en-US" b="1" dirty="0" smtClean="0"/>
              <a:t>new</a:t>
            </a:r>
            <a:r>
              <a:rPr lang="en-US" dirty="0" smtClean="0"/>
              <a:t> building complex constructions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(1)- Japan (a)</a:t>
            </a:r>
          </a:p>
        </p:txBody>
      </p:sp>
    </p:spTree>
    <p:extLst>
      <p:ext uri="{BB962C8B-B14F-4D97-AF65-F5344CB8AC3E}">
        <p14:creationId xmlns:p14="http://schemas.microsoft.com/office/powerpoint/2010/main" val="82210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6055" y="4954621"/>
            <a:ext cx="9426409" cy="108467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The total heating and cooling energy reported were lumped together, i.e. heat reported by Japan includes both heating and cooling </a:t>
            </a:r>
            <a:r>
              <a:rPr lang="en-US" sz="2000" dirty="0" smtClean="0"/>
              <a:t>energy (chilled water).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Energy efficiency </a:t>
            </a:r>
            <a:r>
              <a:rPr lang="en-US" sz="2000" dirty="0" smtClean="0"/>
              <a:t>of heat production is overestimated if cooling is excluded;</a:t>
            </a: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41071" y="4646475"/>
            <a:ext cx="9048000" cy="277951"/>
          </a:xfrm>
        </p:spPr>
        <p:txBody>
          <a:bodyPr/>
          <a:lstStyle/>
          <a:p>
            <a:r>
              <a:rPr lang="en-US" dirty="0"/>
              <a:t>Source: Japan Heat Supply Association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Case study (1)- Japan (a)</a:t>
            </a:r>
            <a:endParaRPr lang="en-US" sz="36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Illustration in energy balance table, (2014, TJ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49536"/>
              </p:ext>
            </p:extLst>
          </p:nvPr>
        </p:nvGraphicFramePr>
        <p:xfrm>
          <a:off x="88897" y="1353458"/>
          <a:ext cx="9700174" cy="3102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3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3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39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Sector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Gas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Oil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Coal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Electricity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Others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Cold Energy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Heat Energy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Hot Water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Transformation</a:t>
                      </a:r>
                      <a:endParaRPr lang="en-US" sz="18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012">
                <a:tc>
                  <a:txBody>
                    <a:bodyPr/>
                    <a:lstStyle/>
                    <a:p>
                      <a:pPr marL="457200" lvl="1" indent="-228600"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CHP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sz="1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14 885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-159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sz="1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3 627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sz="1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2 970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12 311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9 020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280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-30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Final Consumption</a:t>
                      </a:r>
                      <a:endParaRPr lang="en-US" sz="18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625">
                <a:tc>
                  <a:txBody>
                    <a:bodyPr/>
                    <a:lstStyle/>
                    <a:p>
                      <a:pPr marL="457200" lvl="1" indent="-228600"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Residential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1 477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1 082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34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2,593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457200" lvl="1" indent="-228600"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Commercial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9 849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7 216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224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17,289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04350" y="1266416"/>
            <a:ext cx="2692400" cy="32893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1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6056" y="5569221"/>
            <a:ext cx="9524854" cy="80327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Quantity of heat in </a:t>
            </a:r>
            <a:r>
              <a:rPr lang="en-US" dirty="0" smtClean="0"/>
              <a:t>IEA and </a:t>
            </a:r>
            <a:r>
              <a:rPr lang="en-US" dirty="0" smtClean="0"/>
              <a:t>JHSA </a:t>
            </a:r>
            <a:r>
              <a:rPr lang="en-US" dirty="0" smtClean="0"/>
              <a:t>reports </a:t>
            </a:r>
            <a:r>
              <a:rPr lang="en-US" dirty="0" smtClean="0"/>
              <a:t>are the same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 smtClean="0"/>
              <a:t>However in JHSA data, the quantity actually includes chilled water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3353" y="5256509"/>
            <a:ext cx="9048000" cy="277951"/>
          </a:xfrm>
        </p:spPr>
        <p:txBody>
          <a:bodyPr/>
          <a:lstStyle/>
          <a:p>
            <a:r>
              <a:rPr lang="en-US" dirty="0" smtClean="0"/>
              <a:t>Sources</a:t>
            </a:r>
            <a:r>
              <a:rPr lang="en-US" dirty="0"/>
              <a:t>: Japan Heat Supply Association and IEA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Case study (1)- Japan (b)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Japan </a:t>
            </a:r>
            <a:r>
              <a:rPr lang="en-US" dirty="0" smtClean="0"/>
              <a:t>HSA  </a:t>
            </a:r>
            <a:r>
              <a:rPr lang="en-US" dirty="0" smtClean="0"/>
              <a:t>balance (TJ)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6" y="3165467"/>
            <a:ext cx="6693006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490" y="1028439"/>
            <a:ext cx="5592420" cy="2286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0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81744" y="3997966"/>
            <a:ext cx="9651756" cy="2361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Malaysia’s report on DCS includes energy input (electricity and gas) and electricity as consumption (in </a:t>
            </a:r>
            <a:r>
              <a:rPr lang="en-US" sz="2000" dirty="0" err="1" smtClean="0"/>
              <a:t>KWhTR</a:t>
            </a:r>
            <a:r>
              <a:rPr lang="en-US" sz="2000" dirty="0" smtClean="0"/>
              <a:t>) 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The district </a:t>
            </a:r>
            <a:r>
              <a:rPr lang="en-US" sz="2000" dirty="0"/>
              <a:t>cooling </a:t>
            </a:r>
            <a:r>
              <a:rPr lang="en-US" sz="2000" dirty="0" smtClean="0"/>
              <a:t>plant </a:t>
            </a:r>
            <a:r>
              <a:rPr lang="en-US" sz="2000" dirty="0"/>
              <a:t>consumed more than 90% gas and the rest electricity</a:t>
            </a:r>
            <a:r>
              <a:rPr lang="en-US" sz="2000" dirty="0" smtClean="0"/>
              <a:t>.;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0" dirty="0" smtClean="0"/>
              <a:t>Commercial consumption maybe over </a:t>
            </a:r>
            <a:r>
              <a:rPr lang="en-US" sz="2000" b="0" dirty="0"/>
              <a:t>reported;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0" dirty="0" smtClean="0"/>
              <a:t>Large </a:t>
            </a:r>
            <a:r>
              <a:rPr lang="en-US" sz="2000" b="0" dirty="0"/>
              <a:t>amount </a:t>
            </a:r>
            <a:r>
              <a:rPr lang="en-US" sz="2000" b="0" dirty="0" smtClean="0"/>
              <a:t>of cooling </a:t>
            </a:r>
            <a:r>
              <a:rPr lang="en-US" sz="2000" b="0" dirty="0"/>
              <a:t>consumption </a:t>
            </a:r>
            <a:r>
              <a:rPr lang="en-US" sz="2000" b="0" dirty="0" smtClean="0"/>
              <a:t>was not accounted for.</a:t>
            </a:r>
            <a:endParaRPr lang="en-US" sz="20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868092" y="3506946"/>
            <a:ext cx="1946679" cy="25147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Source: GDCP,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Case study </a:t>
            </a:r>
            <a:r>
              <a:rPr lang="en-US" sz="3600" b="1" dirty="0" smtClean="0"/>
              <a:t>(2)- Malaysia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Illustration in energy balance table (MJ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11572"/>
              </p:ext>
            </p:extLst>
          </p:nvPr>
        </p:nvGraphicFramePr>
        <p:xfrm>
          <a:off x="35773" y="1471964"/>
          <a:ext cx="9778999" cy="1944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9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7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07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07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16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Gas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Oil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Coal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Electricity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Others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Cold Energy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Heat Energy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Hot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Water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Transformation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66">
                <a:tc>
                  <a:txBody>
                    <a:bodyPr/>
                    <a:lstStyle/>
                    <a:p>
                      <a:pPr marL="457200" marR="0" lvl="1" indent="-279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CHP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-165  632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10 596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117 961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58 267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Final Consumption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66">
                <a:tc>
                  <a:txBody>
                    <a:bodyPr/>
                    <a:lstStyle/>
                    <a:p>
                      <a:pPr marL="457200" marR="0" lvl="1" indent="-279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Residential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666">
                <a:tc>
                  <a:txBody>
                    <a:bodyPr/>
                    <a:lstStyle/>
                    <a:p>
                      <a:pPr marL="457200" marR="0" lvl="1" indent="-279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Commercial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115 601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115 601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800664" y="2261110"/>
            <a:ext cx="2794000" cy="397553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00664" y="3104707"/>
            <a:ext cx="2843606" cy="312218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4052" y="2286141"/>
            <a:ext cx="5049839" cy="410523"/>
          </a:xfrm>
          <a:prstGeom prst="rect">
            <a:avLst/>
          </a:prstGeom>
          <a:noFill/>
          <a:ln w="603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097" y="3474746"/>
            <a:ext cx="2879726" cy="523220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Might have been reported</a:t>
            </a:r>
            <a:r>
              <a:rPr kumimoji="1" lang="en-US" sz="14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commercial sector consumption</a:t>
            </a:r>
            <a:endParaRPr kumimoji="1" lang="en-US" sz="1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 flipV="1">
            <a:off x="1664380" y="2820770"/>
            <a:ext cx="484632" cy="56787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48961" y="3558546"/>
            <a:ext cx="1237647" cy="307777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reported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89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4" grpId="0"/>
      <p:bldP spid="6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04989" y="5567336"/>
            <a:ext cx="9496021" cy="77853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Chilled water should form part of  heat (energy products), and district cooling plants will be included in the transformation flow to balance.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energy balance table</a:t>
            </a:r>
            <a:endParaRPr lang="en-US" b="1" dirty="0"/>
          </a:p>
        </p:txBody>
      </p:sp>
      <p:sp>
        <p:nvSpPr>
          <p:cNvPr id="18" name="Left Brace 17"/>
          <p:cNvSpPr/>
          <p:nvPr/>
        </p:nvSpPr>
        <p:spPr>
          <a:xfrm>
            <a:off x="1092869" y="1927322"/>
            <a:ext cx="175364" cy="64857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1050011" y="2802595"/>
            <a:ext cx="197885" cy="1214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979820" y="4421656"/>
            <a:ext cx="377832" cy="99002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0199" y="2053970"/>
            <a:ext cx="944780" cy="307777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616" y="3029469"/>
            <a:ext cx="1298072" cy="738664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Transformation and Energy sector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616" y="4647167"/>
            <a:ext cx="1260036" cy="523220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Final Consumption</a:t>
            </a:r>
            <a:endParaRPr kumimoji="1" lang="en-US" sz="1400" b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818" name="Picture 18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06" y="858998"/>
            <a:ext cx="8248970" cy="4819149"/>
          </a:xfrm>
          <a:prstGeom prst="rect">
            <a:avLst/>
          </a:prstGeom>
        </p:spPr>
      </p:pic>
      <p:sp>
        <p:nvSpPr>
          <p:cNvPr id="1819" name="Rectangle 26"/>
          <p:cNvSpPr>
            <a:spLocks noChangeArrowheads="1"/>
          </p:cNvSpPr>
          <p:nvPr/>
        </p:nvSpPr>
        <p:spPr bwMode="auto">
          <a:xfrm>
            <a:off x="8823134" y="1105786"/>
            <a:ext cx="338646" cy="4157331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820" name="Rectangle 26"/>
          <p:cNvSpPr>
            <a:spLocks noChangeArrowheads="1"/>
          </p:cNvSpPr>
          <p:nvPr/>
        </p:nvSpPr>
        <p:spPr bwMode="auto">
          <a:xfrm>
            <a:off x="1543205" y="3011478"/>
            <a:ext cx="8121790" cy="167658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61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Outline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86" y="1086346"/>
            <a:ext cx="8958943" cy="49307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Background of the study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Why consider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istrict cooling as an energy product?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Case studies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Japan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Malaysia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Proposed energy balance table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Situation and challenges in collecting district cooling data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District cooling data situation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Challenges in collecting DCS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Way forward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Future research opportunities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3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Situation </a:t>
            </a:r>
            <a:r>
              <a:rPr lang="en-US" dirty="0"/>
              <a:t>and challenges in collecting district cooling data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0410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576" y="1205345"/>
            <a:ext cx="9153520" cy="4179121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 China and Korea, district cooling data are reported as part of “heat” like in Japan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Data are not collected but maybe available:</a:t>
            </a:r>
          </a:p>
          <a:p>
            <a:pPr marL="538163" lvl="2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	●	Australia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		● 	Philippines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538163" lvl="2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	● 	Canada	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		● 	Singapore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538163" lvl="2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	● 	China				● 	Chinese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Taipei</a:t>
            </a:r>
          </a:p>
          <a:p>
            <a:pPr marL="261938" lvl="1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	● 	Hong Kong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China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	● 	Thailand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261938" lvl="1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	● 	Malaysia			● 	USA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2430" y="5561372"/>
            <a:ext cx="9259040" cy="700800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Hope to collect data in Canada; Hong Kong, China; the Philippines, and 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District cooling data </a:t>
            </a:r>
            <a:r>
              <a:rPr lang="en-US" b="1" dirty="0" smtClean="0"/>
              <a:t>situation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6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095" y="1028439"/>
            <a:ext cx="9215369" cy="5064017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District cooling is not yet a regulated industry in economies that just started this kind of business making data collection not as easy as in the regulated activities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Malaysia; Philippines; Singapore; Thailand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APEC needs to prepare a document that would contain information on district cooling technology and methodology on related data that should be collected such as: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Fuel input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Use of free cooling, such as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utilisation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of water from deep sources, snow storage, etc.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Chilled water output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Chilled water delivered to customers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Lastly, “should free cooling be considered renewable energy?”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 in collecting district cooling data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99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Way forward</a:t>
            </a:r>
            <a:endParaRPr lang="en-US" sz="3600" b="1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1188020"/>
            <a:ext cx="4166886" cy="5077669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34047" y="1102959"/>
            <a:ext cx="5837274" cy="554238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i="0" dirty="0">
                <a:solidFill>
                  <a:schemeClr val="accent1">
                    <a:lumMod val="50000"/>
                  </a:schemeClr>
                </a:solidFill>
              </a:rPr>
              <a:t>Collect data in other APEC economies; </a:t>
            </a:r>
            <a:r>
              <a:rPr lang="en-US" sz="2400" i="0" dirty="0" err="1">
                <a:solidFill>
                  <a:schemeClr val="accent1">
                    <a:lumMod val="50000"/>
                  </a:schemeClr>
                </a:solidFill>
              </a:rPr>
              <a:t>i.e</a:t>
            </a:r>
            <a:r>
              <a:rPr lang="en-US" sz="2400" i="0" dirty="0">
                <a:solidFill>
                  <a:schemeClr val="accent1">
                    <a:lumMod val="50000"/>
                  </a:schemeClr>
                </a:solidFill>
              </a:rPr>
              <a:t>: Canada; </a:t>
            </a:r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Hong Kong, China</a:t>
            </a:r>
            <a:r>
              <a:rPr lang="en-US" sz="2400" i="0" dirty="0">
                <a:solidFill>
                  <a:schemeClr val="accent1">
                    <a:lumMod val="50000"/>
                  </a:schemeClr>
                </a:solidFill>
              </a:rPr>
              <a:t>; and USA;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i="0" dirty="0">
                <a:solidFill>
                  <a:schemeClr val="accent1">
                    <a:lumMod val="50000"/>
                  </a:schemeClr>
                </a:solidFill>
              </a:rPr>
              <a:t>Identify major cities in APEC with potential to use free cooling;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Estimating energy </a:t>
            </a:r>
            <a:r>
              <a:rPr lang="en-US" sz="2400" i="0" dirty="0">
                <a:solidFill>
                  <a:schemeClr val="accent1">
                    <a:lumMod val="50000"/>
                  </a:schemeClr>
                </a:solidFill>
              </a:rPr>
              <a:t>savings in the utilization </a:t>
            </a:r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of free cooling;</a:t>
            </a:r>
            <a:endParaRPr lang="en-US" sz="240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Though cases maybe limited, complete </a:t>
            </a:r>
            <a:r>
              <a:rPr lang="en-US" sz="2400" i="0" dirty="0">
                <a:solidFill>
                  <a:schemeClr val="accent1">
                    <a:lumMod val="50000"/>
                  </a:schemeClr>
                </a:solidFill>
              </a:rPr>
              <a:t>the study by the end of the </a:t>
            </a:r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year;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Continue sharing information with IEA, UNSD and other related fora.</a:t>
            </a:r>
            <a:endParaRPr lang="en-US" sz="2400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60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 opportunities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7096" y="1197048"/>
            <a:ext cx="9048000" cy="603178"/>
          </a:xfrm>
        </p:spPr>
        <p:txBody>
          <a:bodyPr/>
          <a:lstStyle/>
          <a:p>
            <a:r>
              <a:rPr lang="en-US" dirty="0" smtClean="0"/>
              <a:t>Potential for utilization of water from deep source in APEC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20" y="2174619"/>
            <a:ext cx="9133333" cy="3580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096" y="2005342"/>
            <a:ext cx="5178341" cy="338554"/>
          </a:xfrm>
          <a:prstGeom prst="rect">
            <a:avLst/>
          </a:prstGeom>
        </p:spPr>
        <p:txBody>
          <a:bodyPr wrap="non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3300"/>
                </a:solidFill>
              </a:rPr>
              <a:t>Free cooling from just 1,000 meters below sea surface</a:t>
            </a:r>
            <a:endParaRPr kumimoji="1" lang="en-GB" sz="1600" b="1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319" y="5808945"/>
            <a:ext cx="9133333" cy="400110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 smtClean="0"/>
              <a:t>Source: National Ocean Service, National Oceanic and Atmospheric Administration, U.S. Department of Commerce. https://oceanservice.noaa.gov/facts/thermocline.html </a:t>
            </a:r>
            <a:endParaRPr kumimoji="1" lang="en-GB" sz="10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642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cooling potential in APEC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2" y="1243228"/>
            <a:ext cx="9149621" cy="48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86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savings from free cooling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7096" y="1197047"/>
            <a:ext cx="9048000" cy="50653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The relationship between heat and temperature change is expressed in the form below</a:t>
            </a:r>
            <a:r>
              <a:rPr lang="en-GB" dirty="0" smtClean="0"/>
              <a:t>:</a:t>
            </a:r>
          </a:p>
          <a:p>
            <a:pPr marL="0" indent="0" algn="ctr">
              <a:buNone/>
            </a:pPr>
            <a:r>
              <a:rPr lang="en-GB" sz="3200" dirty="0" smtClean="0"/>
              <a:t>𝑄</a:t>
            </a:r>
            <a:r>
              <a:rPr lang="en-GB" sz="3200" dirty="0"/>
              <a:t>=𝑀∗𝐶∗Δ𝑇</a:t>
            </a:r>
          </a:p>
          <a:p>
            <a:pPr marL="450850" lvl="2" indent="0">
              <a:buNone/>
            </a:pPr>
            <a:r>
              <a:rPr lang="en-GB" i="1" dirty="0" smtClean="0"/>
              <a:t>Q</a:t>
            </a:r>
            <a:r>
              <a:rPr lang="en-GB" dirty="0" smtClean="0"/>
              <a:t> </a:t>
            </a:r>
            <a:r>
              <a:rPr lang="en-GB" dirty="0"/>
              <a:t>= rate of heat transfer (joule)</a:t>
            </a:r>
          </a:p>
          <a:p>
            <a:pPr marL="450850" lvl="2" indent="0">
              <a:buNone/>
            </a:pPr>
            <a:r>
              <a:rPr lang="en-GB" i="1" dirty="0"/>
              <a:t>M</a:t>
            </a:r>
            <a:r>
              <a:rPr lang="en-GB" dirty="0"/>
              <a:t> = mass flow rate (kg)</a:t>
            </a:r>
          </a:p>
          <a:p>
            <a:pPr marL="450850" lvl="2" indent="0">
              <a:buNone/>
            </a:pPr>
            <a:r>
              <a:rPr lang="en-GB" i="1" dirty="0"/>
              <a:t>C</a:t>
            </a:r>
            <a:r>
              <a:rPr lang="en-GB" dirty="0"/>
              <a:t> = specific heat of water (joule/</a:t>
            </a:r>
            <a:r>
              <a:rPr lang="en-GB" dirty="0" err="1"/>
              <a:t>kg</a:t>
            </a:r>
            <a:r>
              <a:rPr lang="en-GB" baseline="50000" dirty="0" err="1"/>
              <a:t>o</a:t>
            </a:r>
            <a:r>
              <a:rPr lang="en-GB" dirty="0" err="1"/>
              <a:t>C</a:t>
            </a:r>
            <a:r>
              <a:rPr lang="en-GB" dirty="0"/>
              <a:t>)</a:t>
            </a:r>
          </a:p>
          <a:p>
            <a:pPr marL="450850" lvl="2" indent="0">
              <a:buNone/>
            </a:pPr>
            <a:r>
              <a:rPr lang="en-GB" i="1" dirty="0"/>
              <a:t>ΔT</a:t>
            </a:r>
            <a:r>
              <a:rPr lang="en-GB" dirty="0"/>
              <a:t> = change in temperature of water (</a:t>
            </a:r>
            <a:r>
              <a:rPr lang="en-GB" baseline="50000" dirty="0" err="1"/>
              <a:t>o</a:t>
            </a:r>
            <a:r>
              <a:rPr lang="en-GB" dirty="0" err="1"/>
              <a:t>C</a:t>
            </a:r>
            <a:r>
              <a:rPr lang="en-GB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From </a:t>
            </a:r>
            <a:r>
              <a:rPr lang="en-GB" dirty="0"/>
              <a:t>the above equation, </a:t>
            </a:r>
            <a:r>
              <a:rPr lang="en-GB" i="1" dirty="0"/>
              <a:t>Q</a:t>
            </a:r>
            <a:r>
              <a:rPr lang="en-GB" dirty="0"/>
              <a:t> is proportional to </a:t>
            </a:r>
            <a:r>
              <a:rPr lang="en-GB" i="1" dirty="0"/>
              <a:t>M</a:t>
            </a:r>
            <a:r>
              <a:rPr lang="en-GB" dirty="0"/>
              <a:t> and </a:t>
            </a:r>
            <a:r>
              <a:rPr lang="en-GB" i="1" dirty="0"/>
              <a:t>ΔT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If </a:t>
            </a:r>
            <a:r>
              <a:rPr lang="en-GB" i="1" dirty="0"/>
              <a:t>ΔT</a:t>
            </a:r>
            <a:r>
              <a:rPr lang="en-GB" dirty="0"/>
              <a:t> can be reduced to as small as possible, </a:t>
            </a:r>
            <a:r>
              <a:rPr lang="en-GB" i="1" dirty="0"/>
              <a:t>Q</a:t>
            </a:r>
            <a:r>
              <a:rPr lang="en-GB" dirty="0"/>
              <a:t> can also be reduced.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Free cooling can reduce </a:t>
            </a:r>
            <a:r>
              <a:rPr lang="en-GB" i="1" dirty="0"/>
              <a:t>ΔT</a:t>
            </a:r>
            <a:r>
              <a:rPr lang="en-GB" dirty="0"/>
              <a:t> to as low as zero.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00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360698" y="3704952"/>
            <a:ext cx="9293665" cy="951978"/>
          </a:xfrm>
        </p:spPr>
        <p:txBody>
          <a:bodyPr>
            <a:normAutofit fontScale="90000"/>
          </a:bodyPr>
          <a:lstStyle/>
          <a:p>
            <a:r>
              <a:rPr kumimoji="1" lang="en-US" dirty="0" smtClean="0"/>
              <a:t>Thank you for your kind attention.</a:t>
            </a:r>
            <a:endParaRPr kumimoji="1"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70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the study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9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Motivation/Objective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98" y="1028439"/>
            <a:ext cx="4000500" cy="553346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029" y="1033110"/>
            <a:ext cx="5645941" cy="5247812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District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cooling systems (DCS) are increasingly significant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number of APEC economies;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space cooling data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flow has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not been clearly accounted for in energy statistics or energy balances.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Question raised in APEC EGEDA workshop, how district cooling data can be reported.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 assess DCS in selected APEC economies, and learn how the consumption in DCS are reported.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94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2382" y="4713477"/>
            <a:ext cx="9259040" cy="168618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Segoe UI" panose="020B0502040204020203" pitchFamily="34" charset="0"/>
              </a:rPr>
              <a:t>District cooling is the production and distribution of chilled water from a central </a:t>
            </a:r>
            <a:r>
              <a:rPr lang="en-US" sz="1800" dirty="0" smtClean="0">
                <a:latin typeface="Segoe UI" panose="020B0502040204020203" pitchFamily="34" charset="0"/>
              </a:rPr>
              <a:t>source </a:t>
            </a:r>
            <a:r>
              <a:rPr lang="en-US" sz="1800" dirty="0">
                <a:latin typeface="Segoe UI" panose="020B0502040204020203" pitchFamily="34" charset="0"/>
              </a:rPr>
              <a:t>to facilitate air </a:t>
            </a:r>
            <a:r>
              <a:rPr lang="en-US" sz="1800" dirty="0" smtClean="0">
                <a:latin typeface="Segoe UI" panose="020B0502040204020203" pitchFamily="34" charset="0"/>
              </a:rPr>
              <a:t>conditioning; done </a:t>
            </a:r>
            <a:r>
              <a:rPr lang="en-US" sz="1800" dirty="0">
                <a:latin typeface="Segoe UI" panose="020B0502040204020203" pitchFamily="34" charset="0"/>
              </a:rPr>
              <a:t>by producing chilled water at a central plant and then piping the water to customers through an underground insulated pipes network.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Segoe UI" panose="020B0502040204020203" pitchFamily="34" charset="0"/>
              </a:rPr>
              <a:t>Data on energy inputs and output are </a:t>
            </a:r>
            <a:r>
              <a:rPr lang="en-US" sz="1800" dirty="0" smtClean="0">
                <a:latin typeface="Segoe UI" panose="020B0502040204020203" pitchFamily="34" charset="0"/>
              </a:rPr>
              <a:t>measurable.</a:t>
            </a:r>
            <a:endParaRPr lang="en-US" sz="1800" dirty="0">
              <a:latin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Segoe UI" panose="020B0502040204020203" pitchFamily="34" charset="0"/>
              </a:rPr>
              <a:t>Deliveries to customers are also </a:t>
            </a:r>
            <a:r>
              <a:rPr lang="en-US" sz="1800" dirty="0" smtClean="0">
                <a:latin typeface="Segoe UI" panose="020B0502040204020203" pitchFamily="34" charset="0"/>
              </a:rPr>
              <a:t>measurable.</a:t>
            </a:r>
            <a:endParaRPr lang="en-US" sz="1800" dirty="0">
              <a:latin typeface="Segoe UI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75437" y="4435526"/>
            <a:ext cx="9048000" cy="277951"/>
          </a:xfrm>
        </p:spPr>
        <p:txBody>
          <a:bodyPr/>
          <a:lstStyle/>
          <a:p>
            <a:r>
              <a:rPr lang="en-US" altLang="ja-JP" dirty="0"/>
              <a:t>Source: </a:t>
            </a:r>
            <a:r>
              <a:rPr lang="en-AU" dirty="0" err="1"/>
              <a:t>Danfoss</a:t>
            </a:r>
            <a:r>
              <a:rPr lang="en-AU" dirty="0"/>
              <a:t>. (2016). </a:t>
            </a:r>
            <a:r>
              <a:rPr lang="en-AU" i="1" dirty="0"/>
              <a:t>How District Cooling Works.</a:t>
            </a:r>
            <a:r>
              <a:rPr lang="en-AU" dirty="0"/>
              <a:t> © Copyright </a:t>
            </a:r>
            <a:r>
              <a:rPr lang="en-AU" dirty="0" err="1"/>
              <a:t>Danfoss</a:t>
            </a:r>
            <a:r>
              <a:rPr lang="en-AU" dirty="0"/>
              <a:t> | Pravda.dk.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 district cooling? (1)</a:t>
            </a:r>
            <a:endParaRPr lang="en-US" sz="36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District cooling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82562" y="3763171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4108" t="8279" b="7438"/>
          <a:stretch/>
        </p:blipFill>
        <p:spPr bwMode="auto">
          <a:xfrm>
            <a:off x="55138" y="1326566"/>
            <a:ext cx="9786055" cy="310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45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2640" y="5005526"/>
            <a:ext cx="9047295" cy="1395274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Segoe UI" panose="020B0502040204020203" pitchFamily="34" charset="0"/>
              </a:rPr>
              <a:t>District heating is a transformation process that </a:t>
            </a:r>
            <a:r>
              <a:rPr lang="en-US" sz="2000" dirty="0" smtClean="0">
                <a:latin typeface="Segoe UI" panose="020B0502040204020203" pitchFamily="34" charset="0"/>
              </a:rPr>
              <a:t>produces </a:t>
            </a:r>
            <a:r>
              <a:rPr lang="en-US" sz="2000" dirty="0">
                <a:latin typeface="Segoe UI" panose="020B0502040204020203" pitchFamily="34" charset="0"/>
              </a:rPr>
              <a:t>heat </a:t>
            </a:r>
            <a:r>
              <a:rPr lang="en-US" sz="2000" dirty="0" smtClean="0">
                <a:latin typeface="Segoe UI" panose="020B0502040204020203" pitchFamily="34" charset="0"/>
              </a:rPr>
              <a:t>delivered </a:t>
            </a:r>
            <a:r>
              <a:rPr lang="en-US" sz="2000" dirty="0">
                <a:latin typeface="Segoe UI" panose="020B0502040204020203" pitchFamily="34" charset="0"/>
              </a:rPr>
              <a:t>to customers.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Segoe UI" panose="020B0502040204020203" pitchFamily="34" charset="0"/>
              </a:rPr>
              <a:t>E</a:t>
            </a:r>
            <a:r>
              <a:rPr lang="en-US" sz="2000" dirty="0" smtClean="0">
                <a:latin typeface="Segoe UI" panose="020B0502040204020203" pitchFamily="34" charset="0"/>
              </a:rPr>
              <a:t>nergy input </a:t>
            </a:r>
            <a:r>
              <a:rPr lang="en-US" sz="2000" dirty="0">
                <a:latin typeface="Segoe UI" panose="020B0502040204020203" pitchFamily="34" charset="0"/>
              </a:rPr>
              <a:t>and output (hot water or steam) are measurable.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Segoe UI" panose="020B0502040204020203" pitchFamily="34" charset="0"/>
              </a:rPr>
              <a:t>Products delivered to consumers are measurable</a:t>
            </a:r>
            <a:r>
              <a:rPr lang="en-US" sz="2000" dirty="0" smtClean="0">
                <a:latin typeface="Segoe UI" panose="020B0502040204020203" pitchFamily="34" charset="0"/>
              </a:rPr>
              <a:t>.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What is district cooling? </a:t>
            </a:r>
            <a:r>
              <a:rPr lang="en-US" sz="3600" b="1" dirty="0" smtClean="0"/>
              <a:t>(2)</a:t>
            </a:r>
            <a:endParaRPr lang="en-US" sz="3600" b="1" dirty="0"/>
          </a:p>
        </p:txBody>
      </p:sp>
      <p:sp>
        <p:nvSpPr>
          <p:cNvPr id="2068" name="Text Placeholder 206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District heating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t="2218"/>
          <a:stretch/>
        </p:blipFill>
        <p:spPr>
          <a:xfrm>
            <a:off x="196056" y="1353458"/>
            <a:ext cx="9143999" cy="349766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50" name="Text Placeholder 7"/>
          <p:cNvSpPr txBox="1">
            <a:spLocks/>
          </p:cNvSpPr>
          <p:nvPr/>
        </p:nvSpPr>
        <p:spPr>
          <a:xfrm>
            <a:off x="314059" y="4615959"/>
            <a:ext cx="9048000" cy="27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kumimoji="1" sz="1050" b="0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63525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kumimoji="1" sz="24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45085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kumimoji="1" sz="20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627063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tabLst>
                <a:tab pos="801688" algn="l"/>
              </a:tabLst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80168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+mn-lt"/>
              </a:rPr>
              <a:t>Source of image: Byun, Jae-Ki, et.al.; Study on the Development of an Optimal Heat Supply Control Algorithm for Group Energy Apartment Buildings According to the Variation of Outdoor Air Temperature. Energies. 2012, 5, 1688.</a:t>
            </a:r>
            <a:endParaRPr lang="en-US" sz="1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26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Placeholder 2052"/>
          <p:cNvSpPr>
            <a:spLocks noGrp="1"/>
          </p:cNvSpPr>
          <p:nvPr>
            <p:ph type="body" sz="quarter" idx="17"/>
          </p:nvPr>
        </p:nvSpPr>
        <p:spPr>
          <a:xfrm>
            <a:off x="608948" y="5438654"/>
            <a:ext cx="9048000" cy="277951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Köppen</a:t>
            </a:r>
            <a:r>
              <a:rPr lang="en-US" dirty="0"/>
              <a:t>-Geiger climate classification. (</a:t>
            </a:r>
            <a:r>
              <a:rPr lang="en-US" dirty="0" err="1"/>
              <a:t>Kottek</a:t>
            </a:r>
            <a:r>
              <a:rPr lang="en-US" dirty="0"/>
              <a:t>, </a:t>
            </a:r>
            <a:r>
              <a:rPr lang="en-US" dirty="0" err="1"/>
              <a:t>Grieser</a:t>
            </a:r>
            <a:r>
              <a:rPr lang="en-US" dirty="0"/>
              <a:t>, Beck, Rudolf, &amp; </a:t>
            </a:r>
            <a:r>
              <a:rPr lang="en-US" dirty="0" err="1"/>
              <a:t>Rubel</a:t>
            </a:r>
            <a:r>
              <a:rPr lang="en-US" dirty="0"/>
              <a:t>, 2006)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Climate in APEC</a:t>
            </a:r>
            <a:endParaRPr lang="en-US" sz="3600" b="1" dirty="0"/>
          </a:p>
        </p:txBody>
      </p:sp>
      <p:sp>
        <p:nvSpPr>
          <p:cNvPr id="2274" name="Text Placeholder 2273"/>
          <p:cNvSpPr>
            <a:spLocks noGrp="1"/>
          </p:cNvSpPr>
          <p:nvPr>
            <p:ph type="body" sz="quarter" idx="13"/>
          </p:nvPr>
        </p:nvSpPr>
        <p:spPr>
          <a:xfrm>
            <a:off x="323480" y="5699051"/>
            <a:ext cx="9469106" cy="67458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DCS is not only popular in </a:t>
            </a:r>
            <a:r>
              <a:rPr lang="en-US" dirty="0" smtClean="0"/>
              <a:t>the tropics </a:t>
            </a:r>
            <a:r>
              <a:rPr lang="en-US" dirty="0" smtClean="0"/>
              <a:t>but also in other APEC economies during </a:t>
            </a:r>
            <a:r>
              <a:rPr lang="en-US" dirty="0" smtClean="0"/>
              <a:t>summer season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49" y="1028439"/>
            <a:ext cx="7538484" cy="4390455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7777" y="2182645"/>
            <a:ext cx="2317897" cy="1181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NORTH AMERICA (CDA; USA)</a:t>
            </a:r>
            <a:endParaRPr lang="en-US" sz="1200">
              <a:effectLst/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Humid continental, humid subtropical, Mid-latitude steppe, Subtropical desert, equatorial rainforest</a:t>
            </a:r>
            <a:endParaRPr lang="en-US" sz="1200">
              <a:effectLst/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28191" y="1954619"/>
            <a:ext cx="3088758" cy="735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RUSSIA</a:t>
            </a:r>
            <a:endParaRPr lang="en-US" sz="1200">
              <a:effectLst/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Subarctic/Humid continental. Humid with severe winter, no dry season, warm summer</a:t>
            </a:r>
            <a:endParaRPr lang="en-US" sz="1200">
              <a:effectLst/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928191" y="2747892"/>
            <a:ext cx="2312580" cy="9705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NORTH EAST ASIA</a:t>
            </a:r>
            <a:endParaRPr lang="en-US" sz="1200" dirty="0">
              <a:effectLst/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Humid subtropical. Hot summer. Average temperature of warmest months are over </a:t>
            </a:r>
            <a:r>
              <a:rPr lang="en-AU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72F </a:t>
            </a:r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AU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22C</a:t>
            </a:r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069590" y="3363745"/>
            <a:ext cx="2377440" cy="89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SOUTHEAST ASIA</a:t>
            </a:r>
            <a:endParaRPr lang="en-US" sz="1200" dirty="0">
              <a:effectLst/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Equatorial rainforest average monthly temperatures are greater than </a:t>
            </a:r>
            <a:r>
              <a:rPr lang="en-AU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64F </a:t>
            </a:r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AU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18C</a:t>
            </a:r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).</a:t>
            </a:r>
            <a:endParaRPr lang="en-US" sz="1200" dirty="0">
              <a:effectLst/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870681" y="4333707"/>
            <a:ext cx="2518407" cy="7699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OCEANIA (AUS)</a:t>
            </a:r>
            <a:endParaRPr lang="en-US" sz="1200" dirty="0">
              <a:effectLst/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Subtropical desert. Average temperature is more than </a:t>
            </a:r>
            <a:r>
              <a:rPr lang="en-AU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64F </a:t>
            </a:r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AU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18C</a:t>
            </a:r>
            <a:r>
              <a:rPr lang="en-A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). </a:t>
            </a:r>
            <a:endParaRPr lang="en-US" sz="1200" dirty="0">
              <a:effectLst/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24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196056" y="1283098"/>
            <a:ext cx="4701408" cy="3681656"/>
          </a:xfrm>
        </p:spPr>
        <p:txBody>
          <a:bodyPr/>
          <a:lstStyle/>
          <a:p>
            <a:pPr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Australia</a:t>
            </a:r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</a:rPr>
              <a:t>: 4 </a:t>
            </a:r>
            <a:r>
              <a:rPr lang="en-US" sz="2000" b="0" i="0" dirty="0" smtClean="0">
                <a:solidFill>
                  <a:schemeClr val="accent1">
                    <a:lumMod val="50000"/>
                  </a:schemeClr>
                </a:solidFill>
              </a:rPr>
              <a:t>identified </a:t>
            </a:r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</a:rPr>
              <a:t>installations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China</a:t>
            </a:r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</a:rPr>
              <a:t>: more than 300 installations in the south of the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economy</a:t>
            </a:r>
            <a:endParaRPr lang="en-US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Hong </a:t>
            </a:r>
            <a:r>
              <a:rPr lang="en-US" sz="2000" i="0" dirty="0" smtClean="0">
                <a:solidFill>
                  <a:schemeClr val="accent1">
                    <a:lumMod val="50000"/>
                  </a:schemeClr>
                </a:solidFill>
              </a:rPr>
              <a:t>Kong, China</a:t>
            </a:r>
            <a:r>
              <a:rPr lang="en-US" sz="2000" b="0" i="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</a:rPr>
              <a:t>developing 2 large DCS projects in the old airport area with cooling capacity of 284 MW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Korea</a:t>
            </a:r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</a:rPr>
              <a:t>: 27 installations supplying 1151 buildings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Malaysia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 27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plants</a:t>
            </a:r>
            <a:endParaRPr lang="en-US" sz="2000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Possible DCS installations in APEC</a:t>
            </a:r>
            <a:endParaRPr lang="en-US" sz="3000" b="1" dirty="0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4897464" y="1276897"/>
            <a:ext cx="4799770" cy="3687857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0F0957"/>
              </a:buClr>
              <a:buFont typeface="Segoe UI" panose="020B0502040204020203" pitchFamily="34" charset="0"/>
              <a:buChar char="▪"/>
              <a:defRPr kumimoji="1" sz="24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0850" indent="-1873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F0957"/>
              </a:buClr>
              <a:buFont typeface="Segoe UI" panose="020B0502040204020203" pitchFamily="34" charset="0"/>
              <a:buChar char="▪"/>
              <a:defRPr kumimoji="1" sz="24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27063" indent="-17621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F0957"/>
              </a:buClr>
              <a:buFont typeface="Segoe UI" panose="020B0502040204020203" pitchFamily="34" charset="0"/>
              <a:buChar char="▪"/>
              <a:defRPr kumimoji="1" sz="20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01688" indent="-1746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F0957"/>
              </a:buClr>
              <a:buFont typeface="Segoe UI" panose="020B0502040204020203" pitchFamily="34" charset="0"/>
              <a:buChar char="▪"/>
              <a:tabLst>
                <a:tab pos="801688" algn="l"/>
              </a:tabLst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989013" indent="-1873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F0957"/>
              </a:buClr>
              <a:buFont typeface="Segoe UI" panose="020B0502040204020203" pitchFamily="34" charset="0"/>
              <a:buChar char="▪"/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New Zealand: DCS serving residential and commercial buildings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Philippines: 2 identified large installations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Chinese Taipei: 2 companies operating DCS supplying large hospitals and buildings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Thailand: 6 big installations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There are known installations in Canada, Singapore and the USA.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76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	Why consider district cooling as energy?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F105-5132-44FD-8FE0-18D3B770719A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56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Template">
  <a:themeElements>
    <a:clrScheme name="ユーザー定義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utlook7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游ゴシック Light"/>
        <a:cs typeface=""/>
      </a:majorFont>
      <a:minorFont>
        <a:latin typeface="Segoe UI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tlook7th" id="{F8E03A5F-7E79-4962-B1F5-FCA389961AD1}" vid="{E1E98137-6D0B-4D71-B997-2409365AFED1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PP_design_v1.potx</Template>
  <TotalTime>6608</TotalTime>
  <Words>1709</Words>
  <Application>Microsoft Office PowerPoint</Application>
  <PresentationFormat>A4 Paper (210x297 mm)</PresentationFormat>
  <Paragraphs>306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ＭＳ ゴシック</vt:lpstr>
      <vt:lpstr>ＭＳ 明朝</vt:lpstr>
      <vt:lpstr>ＭＳ Ｐゴシック</vt:lpstr>
      <vt:lpstr>游ゴシック</vt:lpstr>
      <vt:lpstr>游ゴシック Light</vt:lpstr>
      <vt:lpstr>Arial</vt:lpstr>
      <vt:lpstr>Calibri</vt:lpstr>
      <vt:lpstr>Segoe UI</vt:lpstr>
      <vt:lpstr>Segoe UI Light</vt:lpstr>
      <vt:lpstr>Segoe UI Semibold</vt:lpstr>
      <vt:lpstr>Times New Roman</vt:lpstr>
      <vt:lpstr>Verdana</vt:lpstr>
      <vt:lpstr>Wingdings</vt:lpstr>
      <vt:lpstr>Contents Template</vt:lpstr>
      <vt:lpstr>Outlook7th</vt:lpstr>
      <vt:lpstr>A Study on District Cooling System in APEC: Japan and Malaysia Cases</vt:lpstr>
      <vt:lpstr>Outline</vt:lpstr>
      <vt:lpstr>Background of the study</vt:lpstr>
      <vt:lpstr>Motivation/Objective</vt:lpstr>
      <vt:lpstr>What is district cooling? (1)</vt:lpstr>
      <vt:lpstr>What is district cooling? (2)</vt:lpstr>
      <vt:lpstr>Climate in APEC</vt:lpstr>
      <vt:lpstr>Possible DCS installations in APEC</vt:lpstr>
      <vt:lpstr>2. Why consider district cooling as energy?</vt:lpstr>
      <vt:lpstr>Two schools of thoughts</vt:lpstr>
      <vt:lpstr>Arguments for cooling as an energy product (1)</vt:lpstr>
      <vt:lpstr>Arguments for cooling as an energy product (2)</vt:lpstr>
      <vt:lpstr>3. Case studies</vt:lpstr>
      <vt:lpstr>Benefits of DCS</vt:lpstr>
      <vt:lpstr>Case study (1)- Japan (a)</vt:lpstr>
      <vt:lpstr>Case study (1)- Japan (a)</vt:lpstr>
      <vt:lpstr>Case study (1)- Japan (b)</vt:lpstr>
      <vt:lpstr>Case study (2)- Malaysia</vt:lpstr>
      <vt:lpstr>Proposed energy balance table</vt:lpstr>
      <vt:lpstr>4. Situation and challenges in collecting district cooling data </vt:lpstr>
      <vt:lpstr>District cooling data situation</vt:lpstr>
      <vt:lpstr>Challenges in collecting district cooling data</vt:lpstr>
      <vt:lpstr>Way forward</vt:lpstr>
      <vt:lpstr>Future research opportunities</vt:lpstr>
      <vt:lpstr>Free cooling potential in APEC</vt:lpstr>
      <vt:lpstr>Energy savings from free cooling</vt:lpstr>
      <vt:lpstr>Thank you for your kind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mac</dc:creator>
  <cp:lastModifiedBy>aperc1802e</cp:lastModifiedBy>
  <cp:revision>397</cp:revision>
  <cp:lastPrinted>2019-05-23T09:05:50Z</cp:lastPrinted>
  <dcterms:created xsi:type="dcterms:W3CDTF">2016-04-04T01:30:48Z</dcterms:created>
  <dcterms:modified xsi:type="dcterms:W3CDTF">2019-05-25T14:41:45Z</dcterms:modified>
</cp:coreProperties>
</file>