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3"/>
    <p:sldId id="270" r:id="rId4"/>
    <p:sldId id="258" r:id="rId5"/>
    <p:sldId id="259" r:id="rId6"/>
    <p:sldId id="260" r:id="rId7"/>
    <p:sldId id="274" r:id="rId8"/>
    <p:sldId id="275" r:id="rId9"/>
    <p:sldId id="261" r:id="rId10"/>
    <p:sldId id="262" r:id="rId12"/>
    <p:sldId id="272" r:id="rId13"/>
    <p:sldId id="266" r:id="rId14"/>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155.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Admin\Desktop\GDP-&#24180;&#24230;&#25968;&#2545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'[GDP-年度数据.xls]年度数据'!$A$4</c:f>
              <c:strCache>
                <c:ptCount val="1"/>
                <c:pt idx="0">
                  <c:v>国内生产总值(亿元)</c:v>
                </c:pt>
              </c:strCache>
            </c:strRef>
          </c:tx>
          <c:spPr>
            <a:solidFill>
              <a:schemeClr val="accent1"/>
            </a:solidFill>
            <a:ln>
              <a:noFill/>
            </a:ln>
            <a:effectLst/>
          </c:spPr>
          <c:invertIfNegative val="0"/>
          <c:dLbls>
            <c:delete val="1"/>
          </c:dLbls>
          <c:cat>
            <c:strRef>
              <c:f>'[GDP-年度数据.xls]年度数据'!$B$3:$U$3</c:f>
              <c:strCache>
                <c:ptCount val="20"/>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pt idx="15">
                  <c:v>2014年</c:v>
                </c:pt>
                <c:pt idx="16">
                  <c:v>2015年</c:v>
                </c:pt>
                <c:pt idx="17">
                  <c:v>2016年</c:v>
                </c:pt>
                <c:pt idx="18">
                  <c:v>2017年</c:v>
                </c:pt>
                <c:pt idx="19">
                  <c:v>2018年</c:v>
                </c:pt>
              </c:strCache>
            </c:strRef>
          </c:cat>
          <c:val>
            <c:numRef>
              <c:f>'[GDP-年度数据.xls]年度数据'!$B$4:$U$4</c:f>
              <c:numCache>
                <c:formatCode>General</c:formatCode>
                <c:ptCount val="20"/>
                <c:pt idx="0">
                  <c:v>90564.4</c:v>
                </c:pt>
                <c:pt idx="1">
                  <c:v>100280.1</c:v>
                </c:pt>
                <c:pt idx="2">
                  <c:v>110863.1</c:v>
                </c:pt>
                <c:pt idx="3">
                  <c:v>121717.4</c:v>
                </c:pt>
                <c:pt idx="4">
                  <c:v>137422</c:v>
                </c:pt>
                <c:pt idx="5">
                  <c:v>161840.2</c:v>
                </c:pt>
                <c:pt idx="6">
                  <c:v>187318.9</c:v>
                </c:pt>
                <c:pt idx="7">
                  <c:v>219438.5</c:v>
                </c:pt>
                <c:pt idx="8">
                  <c:v>270092.3</c:v>
                </c:pt>
                <c:pt idx="9">
                  <c:v>319244.6</c:v>
                </c:pt>
                <c:pt idx="10">
                  <c:v>348517.7</c:v>
                </c:pt>
                <c:pt idx="11">
                  <c:v>412119.3</c:v>
                </c:pt>
                <c:pt idx="12">
                  <c:v>487940.2</c:v>
                </c:pt>
                <c:pt idx="13">
                  <c:v>538580</c:v>
                </c:pt>
                <c:pt idx="14">
                  <c:v>592963.2</c:v>
                </c:pt>
                <c:pt idx="15">
                  <c:v>641280.6</c:v>
                </c:pt>
                <c:pt idx="16">
                  <c:v>685992.9</c:v>
                </c:pt>
                <c:pt idx="17">
                  <c:v>740060.8</c:v>
                </c:pt>
                <c:pt idx="18">
                  <c:v>820754.3</c:v>
                </c:pt>
                <c:pt idx="19">
                  <c:v>900309</c:v>
                </c:pt>
              </c:numCache>
            </c:numRef>
          </c:val>
        </c:ser>
        <c:ser>
          <c:idx val="1"/>
          <c:order val="1"/>
          <c:tx>
            <c:strRef>
              <c:f>'[GDP-年度数据.xls]年度数据'!$A$5</c:f>
              <c:strCache>
                <c:ptCount val="1"/>
                <c:pt idx="0">
                  <c:v>人均国内生产总值(元)</c:v>
                </c:pt>
              </c:strCache>
            </c:strRef>
          </c:tx>
          <c:spPr>
            <a:solidFill>
              <a:schemeClr val="accent2"/>
            </a:solidFill>
            <a:ln>
              <a:noFill/>
            </a:ln>
            <a:effectLst/>
          </c:spPr>
          <c:invertIfNegative val="0"/>
          <c:dLbls>
            <c:delete val="1"/>
          </c:dLbls>
          <c:cat>
            <c:strRef>
              <c:f>'[GDP-年度数据.xls]年度数据'!$B$3:$U$3</c:f>
              <c:strCache>
                <c:ptCount val="20"/>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pt idx="15">
                  <c:v>2014年</c:v>
                </c:pt>
                <c:pt idx="16">
                  <c:v>2015年</c:v>
                </c:pt>
                <c:pt idx="17">
                  <c:v>2016年</c:v>
                </c:pt>
                <c:pt idx="18">
                  <c:v>2017年</c:v>
                </c:pt>
                <c:pt idx="19">
                  <c:v>2018年</c:v>
                </c:pt>
              </c:strCache>
            </c:strRef>
          </c:cat>
          <c:val>
            <c:numRef>
              <c:f>'[GDP-年度数据.xls]年度数据'!$B$5:$U$5</c:f>
              <c:numCache>
                <c:formatCode>General</c:formatCode>
                <c:ptCount val="20"/>
                <c:pt idx="0">
                  <c:v>7229</c:v>
                </c:pt>
                <c:pt idx="1">
                  <c:v>7942</c:v>
                </c:pt>
                <c:pt idx="2">
                  <c:v>8717</c:v>
                </c:pt>
                <c:pt idx="3">
                  <c:v>9506</c:v>
                </c:pt>
                <c:pt idx="4">
                  <c:v>10666</c:v>
                </c:pt>
                <c:pt idx="5">
                  <c:v>12487</c:v>
                </c:pt>
                <c:pt idx="6">
                  <c:v>14368</c:v>
                </c:pt>
                <c:pt idx="7">
                  <c:v>16738</c:v>
                </c:pt>
                <c:pt idx="8">
                  <c:v>20494</c:v>
                </c:pt>
                <c:pt idx="9">
                  <c:v>24100</c:v>
                </c:pt>
                <c:pt idx="10">
                  <c:v>26180</c:v>
                </c:pt>
                <c:pt idx="11">
                  <c:v>30808</c:v>
                </c:pt>
                <c:pt idx="12">
                  <c:v>36302</c:v>
                </c:pt>
                <c:pt idx="13">
                  <c:v>39874</c:v>
                </c:pt>
                <c:pt idx="14">
                  <c:v>43684</c:v>
                </c:pt>
                <c:pt idx="15">
                  <c:v>47005</c:v>
                </c:pt>
                <c:pt idx="16">
                  <c:v>50028</c:v>
                </c:pt>
                <c:pt idx="17">
                  <c:v>53680</c:v>
                </c:pt>
                <c:pt idx="18">
                  <c:v>59201</c:v>
                </c:pt>
                <c:pt idx="19">
                  <c:v>64644</c:v>
                </c:pt>
              </c:numCache>
            </c:numRef>
          </c:val>
        </c:ser>
        <c:dLbls>
          <c:showLegendKey val="0"/>
          <c:showVal val="0"/>
          <c:showCatName val="0"/>
          <c:showSerName val="0"/>
          <c:showPercent val="0"/>
          <c:showBubbleSize val="0"/>
        </c:dLbls>
        <c:gapWidth val="40"/>
        <c:overlap val="-19"/>
        <c:axId val="683109747"/>
        <c:axId val="622872928"/>
      </c:barChart>
      <c:lineChart>
        <c:grouping val="standard"/>
        <c:varyColors val="0"/>
        <c:ser>
          <c:idx val="2"/>
          <c:order val="2"/>
          <c:tx>
            <c:strRef>
              <c:f>'[GDP-年度数据.xls]年度数据'!$A$6</c:f>
              <c:strCache>
                <c:ptCount val="1"/>
                <c:pt idx="0">
                  <c:v>天然气消费量(亿立方米)</c:v>
                </c:pt>
              </c:strCache>
            </c:strRef>
          </c:tx>
          <c:spPr>
            <a:ln w="53975" cap="rnd">
              <a:solidFill>
                <a:schemeClr val="tx1">
                  <a:lumMod val="65000"/>
                  <a:lumOff val="35000"/>
                </a:schemeClr>
              </a:solidFill>
              <a:round/>
              <a:tailEnd type="triangle"/>
            </a:ln>
            <a:effectLst/>
          </c:spPr>
          <c:marker>
            <c:symbol val="none"/>
          </c:marker>
          <c:dLbls>
            <c:delete val="1"/>
          </c:dLbls>
          <c:cat>
            <c:strRef>
              <c:f>'[GDP-年度数据.xls]年度数据'!$B$3:$U$3</c:f>
              <c:strCache>
                <c:ptCount val="20"/>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pt idx="15">
                  <c:v>2014年</c:v>
                </c:pt>
                <c:pt idx="16">
                  <c:v>2015年</c:v>
                </c:pt>
                <c:pt idx="17">
                  <c:v>2016年</c:v>
                </c:pt>
                <c:pt idx="18">
                  <c:v>2017年</c:v>
                </c:pt>
                <c:pt idx="19">
                  <c:v>2018年</c:v>
                </c:pt>
              </c:strCache>
            </c:strRef>
          </c:cat>
          <c:val>
            <c:numRef>
              <c:f>'[GDP-年度数据.xls]年度数据'!$B$6:$U$6</c:f>
              <c:numCache>
                <c:formatCode>General</c:formatCode>
                <c:ptCount val="20"/>
                <c:pt idx="1">
                  <c:v>245.03</c:v>
                </c:pt>
                <c:pt idx="2">
                  <c:v>274.3</c:v>
                </c:pt>
                <c:pt idx="3">
                  <c:v>291.84</c:v>
                </c:pt>
                <c:pt idx="4">
                  <c:v>339.08</c:v>
                </c:pt>
                <c:pt idx="5">
                  <c:v>396.72</c:v>
                </c:pt>
                <c:pt idx="6">
                  <c:v>467.63</c:v>
                </c:pt>
                <c:pt idx="7">
                  <c:v>561.41</c:v>
                </c:pt>
                <c:pt idx="8">
                  <c:v>705.23</c:v>
                </c:pt>
                <c:pt idx="9">
                  <c:v>812.94</c:v>
                </c:pt>
                <c:pt idx="10">
                  <c:v>895.2</c:v>
                </c:pt>
                <c:pt idx="11">
                  <c:v>1069.41</c:v>
                </c:pt>
                <c:pt idx="12">
                  <c:v>1305.3</c:v>
                </c:pt>
                <c:pt idx="13">
                  <c:v>1463</c:v>
                </c:pt>
                <c:pt idx="14">
                  <c:v>1705.37</c:v>
                </c:pt>
                <c:pt idx="15">
                  <c:v>1868.94</c:v>
                </c:pt>
                <c:pt idx="16">
                  <c:v>1931.75</c:v>
                </c:pt>
                <c:pt idx="17">
                  <c:v>2094</c:v>
                </c:pt>
                <c:pt idx="18">
                  <c:v>2404</c:v>
                </c:pt>
                <c:pt idx="19">
                  <c:v>2777</c:v>
                </c:pt>
              </c:numCache>
            </c:numRef>
          </c:val>
          <c:smooth val="0"/>
        </c:ser>
        <c:dLbls>
          <c:showLegendKey val="0"/>
          <c:showVal val="0"/>
          <c:showCatName val="0"/>
          <c:showSerName val="0"/>
          <c:showPercent val="0"/>
          <c:showBubbleSize val="0"/>
        </c:dLbls>
        <c:marker val="0"/>
        <c:smooth val="0"/>
        <c:axId val="904391594"/>
        <c:axId val="179012320"/>
      </c:lineChart>
      <c:catAx>
        <c:axId val="683109747"/>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622872928"/>
        <c:crosses val="autoZero"/>
        <c:auto val="1"/>
        <c:lblAlgn val="ctr"/>
        <c:lblOffset val="100"/>
        <c:noMultiLvlLbl val="0"/>
      </c:catAx>
      <c:valAx>
        <c:axId val="622872928"/>
        <c:scaling>
          <c:orientation val="minMax"/>
        </c:scaling>
        <c:delete val="0"/>
        <c:axPos val="l"/>
        <c:numFmt formatCode="General" sourceLinked="1"/>
        <c:majorTickMark val="in"/>
        <c:minorTickMark val="none"/>
        <c:tickLblPos val="nextTo"/>
        <c:spPr>
          <a:noFill/>
          <a:ln>
            <a:solidFill>
              <a:schemeClr val="accent1"/>
            </a:solid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683109747"/>
        <c:crosses val="autoZero"/>
        <c:crossBetween val="between"/>
      </c:valAx>
      <c:catAx>
        <c:axId val="904391594"/>
        <c:scaling>
          <c:orientation val="minMax"/>
        </c:scaling>
        <c:delete val="1"/>
        <c:axPos val="b"/>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79012320"/>
        <c:crosses val="autoZero"/>
        <c:auto val="1"/>
        <c:lblAlgn val="ctr"/>
        <c:lblOffset val="100"/>
        <c:noMultiLvlLbl val="0"/>
      </c:catAx>
      <c:valAx>
        <c:axId val="179012320"/>
        <c:scaling>
          <c:orientation val="minMax"/>
        </c:scaling>
        <c:delete val="0"/>
        <c:axPos val="r"/>
        <c:numFmt formatCode="General" sourceLinked="1"/>
        <c:majorTickMark val="in"/>
        <c:minorTickMark val="none"/>
        <c:tickLblPos val="nextTo"/>
        <c:spPr>
          <a:noFill/>
          <a:ln>
            <a:solidFill>
              <a:schemeClr val="accent1"/>
            </a:solid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04391594"/>
        <c:crosses val="max"/>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0BD521-17DE-4058-B38D-0E3E2266A70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8" Type="http://schemas.openxmlformats.org/officeDocument/2006/relationships/tags" Target="../tags/tag37.xml"/><Relationship Id="rId37" Type="http://schemas.openxmlformats.org/officeDocument/2006/relationships/tags" Target="../tags/tag36.xml"/><Relationship Id="rId36" Type="http://schemas.openxmlformats.org/officeDocument/2006/relationships/tags" Target="../tags/tag35.xml"/><Relationship Id="rId35" Type="http://schemas.openxmlformats.org/officeDocument/2006/relationships/tags" Target="../tags/tag34.xml"/><Relationship Id="rId34" Type="http://schemas.openxmlformats.org/officeDocument/2006/relationships/tags" Target="../tags/tag33.xml"/><Relationship Id="rId33" Type="http://schemas.openxmlformats.org/officeDocument/2006/relationships/tags" Target="../tags/tag32.xml"/><Relationship Id="rId32" Type="http://schemas.openxmlformats.org/officeDocument/2006/relationships/tags" Target="../tags/tag31.xml"/><Relationship Id="rId31" Type="http://schemas.openxmlformats.org/officeDocument/2006/relationships/tags" Target="../tags/tag30.xml"/><Relationship Id="rId30" Type="http://schemas.openxmlformats.org/officeDocument/2006/relationships/tags" Target="../tags/tag29.xml"/><Relationship Id="rId3" Type="http://schemas.openxmlformats.org/officeDocument/2006/relationships/tags" Target="../tags/tag2.xml"/><Relationship Id="rId29" Type="http://schemas.openxmlformats.org/officeDocument/2006/relationships/tags" Target="../tags/tag28.xml"/><Relationship Id="rId28" Type="http://schemas.openxmlformats.org/officeDocument/2006/relationships/tags" Target="../tags/tag27.xml"/><Relationship Id="rId27" Type="http://schemas.openxmlformats.org/officeDocument/2006/relationships/tags" Target="../tags/tag26.xml"/><Relationship Id="rId26" Type="http://schemas.openxmlformats.org/officeDocument/2006/relationships/tags" Target="../tags/tag25.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tags" Target="../tags/tag88.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内蒙古"/>
          <p:cNvSpPr/>
          <p:nvPr>
            <p:custDataLst>
              <p:tags r:id="rId2"/>
            </p:custDataLst>
          </p:nvPr>
        </p:nvSpPr>
        <p:spPr bwMode="auto">
          <a:xfrm>
            <a:off x="5475401" y="158877"/>
            <a:ext cx="3542993" cy="3023401"/>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8" name="甘肃"/>
          <p:cNvSpPr/>
          <p:nvPr>
            <p:custDataLst>
              <p:tags r:id="rId3"/>
            </p:custDataLst>
          </p:nvPr>
        </p:nvSpPr>
        <p:spPr bwMode="auto">
          <a:xfrm>
            <a:off x="4795584" y="2204265"/>
            <a:ext cx="2262752" cy="1916310"/>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9" name="宁夏"/>
          <p:cNvSpPr/>
          <p:nvPr>
            <p:custDataLst>
              <p:tags r:id="rId4"/>
            </p:custDataLst>
          </p:nvPr>
        </p:nvSpPr>
        <p:spPr bwMode="auto">
          <a:xfrm>
            <a:off x="6403328" y="2869512"/>
            <a:ext cx="456521" cy="754609"/>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10" name="新疆"/>
          <p:cNvSpPr/>
          <p:nvPr>
            <p:custDataLst>
              <p:tags r:id="rId5"/>
            </p:custDataLst>
          </p:nvPr>
        </p:nvSpPr>
        <p:spPr bwMode="auto">
          <a:xfrm>
            <a:off x="2081273" y="883698"/>
            <a:ext cx="3235339" cy="2447515"/>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11" name="青海"/>
          <p:cNvSpPr/>
          <p:nvPr>
            <p:custDataLst>
              <p:tags r:id="rId6"/>
            </p:custDataLst>
          </p:nvPr>
        </p:nvSpPr>
        <p:spPr bwMode="auto">
          <a:xfrm>
            <a:off x="4180274" y="2804973"/>
            <a:ext cx="2014643" cy="1444680"/>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17" name="四川"/>
          <p:cNvSpPr/>
          <p:nvPr>
            <p:custDataLst>
              <p:tags r:id="rId7"/>
            </p:custDataLst>
          </p:nvPr>
        </p:nvSpPr>
        <p:spPr bwMode="auto">
          <a:xfrm>
            <a:off x="5336461" y="3817738"/>
            <a:ext cx="1741724" cy="1529076"/>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18" name="西藏"/>
          <p:cNvSpPr/>
          <p:nvPr>
            <p:custDataLst>
              <p:tags r:id="rId8"/>
            </p:custDataLst>
          </p:nvPr>
        </p:nvSpPr>
        <p:spPr bwMode="auto">
          <a:xfrm>
            <a:off x="2443512" y="3197171"/>
            <a:ext cx="3116247" cy="1896452"/>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19" name="云南"/>
          <p:cNvSpPr/>
          <p:nvPr>
            <p:custDataLst>
              <p:tags r:id="rId9"/>
            </p:custDataLst>
          </p:nvPr>
        </p:nvSpPr>
        <p:spPr bwMode="auto">
          <a:xfrm>
            <a:off x="5281876" y="4775893"/>
            <a:ext cx="1409258" cy="1469502"/>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20" name="贵州"/>
          <p:cNvSpPr/>
          <p:nvPr>
            <p:custDataLst>
              <p:tags r:id="rId10"/>
            </p:custDataLst>
          </p:nvPr>
        </p:nvSpPr>
        <p:spPr bwMode="auto">
          <a:xfrm>
            <a:off x="6294161" y="4756034"/>
            <a:ext cx="952737" cy="824112"/>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21" name="广西"/>
          <p:cNvSpPr/>
          <p:nvPr>
            <p:custDataLst>
              <p:tags r:id="rId11"/>
            </p:custDataLst>
          </p:nvPr>
        </p:nvSpPr>
        <p:spPr bwMode="auto">
          <a:xfrm>
            <a:off x="6447988" y="5262417"/>
            <a:ext cx="1245506" cy="948226"/>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22" name="重庆"/>
          <p:cNvSpPr/>
          <p:nvPr>
            <p:custDataLst>
              <p:tags r:id="rId12"/>
            </p:custDataLst>
          </p:nvPr>
        </p:nvSpPr>
        <p:spPr bwMode="auto">
          <a:xfrm>
            <a:off x="6621665" y="4219865"/>
            <a:ext cx="704629" cy="714893"/>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23" name="陕西"/>
          <p:cNvSpPr/>
          <p:nvPr>
            <p:custDataLst>
              <p:tags r:id="rId13"/>
            </p:custDataLst>
          </p:nvPr>
        </p:nvSpPr>
        <p:spPr bwMode="auto">
          <a:xfrm>
            <a:off x="6621665" y="2829796"/>
            <a:ext cx="803872" cy="1434751"/>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24" name="山西"/>
          <p:cNvSpPr/>
          <p:nvPr>
            <p:custDataLst>
              <p:tags r:id="rId14"/>
            </p:custDataLst>
          </p:nvPr>
        </p:nvSpPr>
        <p:spPr bwMode="auto">
          <a:xfrm>
            <a:off x="7316369" y="2561710"/>
            <a:ext cx="535915" cy="1176594"/>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25" name="湖南"/>
          <p:cNvSpPr/>
          <p:nvPr>
            <p:custDataLst>
              <p:tags r:id="rId15"/>
            </p:custDataLst>
          </p:nvPr>
        </p:nvSpPr>
        <p:spPr bwMode="auto">
          <a:xfrm>
            <a:off x="7177427" y="4567382"/>
            <a:ext cx="853494" cy="992906"/>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26" name="湖北"/>
          <p:cNvSpPr/>
          <p:nvPr>
            <p:custDataLst>
              <p:tags r:id="rId16"/>
            </p:custDataLst>
          </p:nvPr>
        </p:nvSpPr>
        <p:spPr bwMode="auto">
          <a:xfrm>
            <a:off x="7078184" y="3996461"/>
            <a:ext cx="1210771" cy="759574"/>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27" name="广东"/>
          <p:cNvSpPr/>
          <p:nvPr>
            <p:custDataLst>
              <p:tags r:id="rId17"/>
            </p:custDataLst>
          </p:nvPr>
        </p:nvSpPr>
        <p:spPr bwMode="auto">
          <a:xfrm>
            <a:off x="7346142" y="5391494"/>
            <a:ext cx="1260393" cy="997871"/>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28" name="江西"/>
          <p:cNvSpPr/>
          <p:nvPr>
            <p:custDataLst>
              <p:tags r:id="rId18"/>
            </p:custDataLst>
          </p:nvPr>
        </p:nvSpPr>
        <p:spPr bwMode="auto">
          <a:xfrm>
            <a:off x="7941604" y="4527666"/>
            <a:ext cx="754251" cy="1027659"/>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29" name="福建"/>
          <p:cNvSpPr/>
          <p:nvPr>
            <p:custDataLst>
              <p:tags r:id="rId19"/>
            </p:custDataLst>
          </p:nvPr>
        </p:nvSpPr>
        <p:spPr bwMode="auto">
          <a:xfrm>
            <a:off x="8333615" y="4800715"/>
            <a:ext cx="699667" cy="853899"/>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30" name="浙江"/>
          <p:cNvSpPr/>
          <p:nvPr>
            <p:custDataLst>
              <p:tags r:id="rId20"/>
            </p:custDataLst>
          </p:nvPr>
        </p:nvSpPr>
        <p:spPr bwMode="auto">
          <a:xfrm>
            <a:off x="8646233" y="4259582"/>
            <a:ext cx="600423" cy="695035"/>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31" name="安徽"/>
          <p:cNvSpPr/>
          <p:nvPr>
            <p:custDataLst>
              <p:tags r:id="rId21"/>
            </p:custDataLst>
          </p:nvPr>
        </p:nvSpPr>
        <p:spPr bwMode="auto">
          <a:xfrm>
            <a:off x="8060696" y="3658872"/>
            <a:ext cx="759213" cy="928368"/>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32" name="天津"/>
          <p:cNvSpPr/>
          <p:nvPr>
            <p:custDataLst>
              <p:tags r:id="rId22"/>
            </p:custDataLst>
          </p:nvPr>
        </p:nvSpPr>
        <p:spPr bwMode="auto">
          <a:xfrm>
            <a:off x="8209561" y="2586534"/>
            <a:ext cx="198487" cy="287942"/>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33" name="北京"/>
          <p:cNvSpPr/>
          <p:nvPr>
            <p:custDataLst>
              <p:tags r:id="rId23"/>
            </p:custDataLst>
          </p:nvPr>
        </p:nvSpPr>
        <p:spPr bwMode="auto">
          <a:xfrm>
            <a:off x="8011074" y="2457456"/>
            <a:ext cx="262995" cy="282979"/>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34" name="辽宁"/>
          <p:cNvSpPr/>
          <p:nvPr>
            <p:custDataLst>
              <p:tags r:id="rId24"/>
            </p:custDataLst>
          </p:nvPr>
        </p:nvSpPr>
        <p:spPr bwMode="auto">
          <a:xfrm>
            <a:off x="8457669" y="1896463"/>
            <a:ext cx="932889" cy="888652"/>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35" name="吉林"/>
          <p:cNvSpPr/>
          <p:nvPr>
            <p:custDataLst>
              <p:tags r:id="rId25"/>
            </p:custDataLst>
          </p:nvPr>
        </p:nvSpPr>
        <p:spPr bwMode="auto">
          <a:xfrm>
            <a:off x="8666081" y="1360293"/>
            <a:ext cx="1329863" cy="903545"/>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36" name="黑龙江"/>
          <p:cNvSpPr/>
          <p:nvPr>
            <p:custDataLst>
              <p:tags r:id="rId26"/>
            </p:custDataLst>
          </p:nvPr>
        </p:nvSpPr>
        <p:spPr bwMode="auto">
          <a:xfrm>
            <a:off x="8383237" y="84408"/>
            <a:ext cx="1781421" cy="1618438"/>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37" name="山东"/>
          <p:cNvSpPr/>
          <p:nvPr>
            <p:custDataLst>
              <p:tags r:id="rId27"/>
            </p:custDataLst>
          </p:nvPr>
        </p:nvSpPr>
        <p:spPr bwMode="auto">
          <a:xfrm>
            <a:off x="8030923" y="2988661"/>
            <a:ext cx="1076792" cy="675177"/>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38" name="上海"/>
          <p:cNvSpPr/>
          <p:nvPr>
            <p:custDataLst>
              <p:tags r:id="rId28"/>
            </p:custDataLst>
          </p:nvPr>
        </p:nvSpPr>
        <p:spPr bwMode="auto">
          <a:xfrm>
            <a:off x="9038244" y="4110646"/>
            <a:ext cx="168714" cy="148936"/>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39" name="江苏"/>
          <p:cNvSpPr/>
          <p:nvPr>
            <p:custDataLst>
              <p:tags r:id="rId29"/>
            </p:custDataLst>
          </p:nvPr>
        </p:nvSpPr>
        <p:spPr bwMode="auto">
          <a:xfrm>
            <a:off x="8249258" y="3539724"/>
            <a:ext cx="937851" cy="724822"/>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40" name="河北"/>
          <p:cNvSpPr/>
          <p:nvPr>
            <p:custDataLst>
              <p:tags r:id="rId30"/>
            </p:custDataLst>
          </p:nvPr>
        </p:nvSpPr>
        <p:spPr bwMode="auto">
          <a:xfrm>
            <a:off x="7758003" y="2154619"/>
            <a:ext cx="873343" cy="1246098"/>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41" name="河南"/>
          <p:cNvSpPr/>
          <p:nvPr>
            <p:custDataLst>
              <p:tags r:id="rId31"/>
            </p:custDataLst>
          </p:nvPr>
        </p:nvSpPr>
        <p:spPr bwMode="auto">
          <a:xfrm>
            <a:off x="7361028" y="3351072"/>
            <a:ext cx="918003" cy="908510"/>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42" name="台湾"/>
          <p:cNvSpPr/>
          <p:nvPr>
            <p:custDataLst>
              <p:tags r:id="rId32"/>
            </p:custDataLst>
          </p:nvPr>
        </p:nvSpPr>
        <p:spPr bwMode="auto">
          <a:xfrm>
            <a:off x="9087866" y="5292204"/>
            <a:ext cx="262995" cy="635460"/>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43" name="海南"/>
          <p:cNvSpPr/>
          <p:nvPr>
            <p:custDataLst>
              <p:tags r:id="rId33"/>
            </p:custDataLst>
          </p:nvPr>
        </p:nvSpPr>
        <p:spPr bwMode="auto">
          <a:xfrm>
            <a:off x="7152617" y="6419153"/>
            <a:ext cx="396975" cy="347518"/>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chemeClr val="accent3">
              <a:lumMod val="85000"/>
            </a:schemeClr>
          </a:solidFill>
          <a:ln>
            <a:noFill/>
          </a:ln>
        </p:spPr>
        <p:txBody>
          <a:bodyPr/>
          <a:lstStyle/>
          <a:p>
            <a:endParaRPr lang="zh-CN" altLang="en-US">
              <a:solidFill>
                <a:prstClr val="black"/>
              </a:solidFill>
            </a:endParaRPr>
          </a:p>
        </p:txBody>
      </p:sp>
      <p:sp>
        <p:nvSpPr>
          <p:cNvPr id="12" name="标题 1"/>
          <p:cNvSpPr>
            <a:spLocks noGrp="1"/>
          </p:cNvSpPr>
          <p:nvPr>
            <p:ph type="ctrTitle" hasCustomPrompt="1"/>
            <p:custDataLst>
              <p:tags r:id="rId34"/>
            </p:custDataLst>
          </p:nvPr>
        </p:nvSpPr>
        <p:spPr>
          <a:xfrm>
            <a:off x="2978999" y="2626506"/>
            <a:ext cx="6234003" cy="883457"/>
          </a:xfrm>
        </p:spPr>
        <p:txBody>
          <a:bodyPr anchor="b">
            <a:normAutofit/>
          </a:bodyPr>
          <a:lstStyle>
            <a:lvl1pPr algn="ctr">
              <a:defRPr sz="4000">
                <a:solidFill>
                  <a:schemeClr val="tx1"/>
                </a:solidFill>
              </a:defRPr>
            </a:lvl1pPr>
          </a:lstStyle>
          <a:p>
            <a:r>
              <a:rPr lang="zh-CN" altLang="en-US" dirty="0"/>
              <a:t>单击此处编辑标题</a:t>
            </a:r>
            <a:endParaRPr lang="zh-CN" altLang="en-US" dirty="0"/>
          </a:p>
        </p:txBody>
      </p:sp>
      <p:sp>
        <p:nvSpPr>
          <p:cNvPr id="13" name="副标题 2"/>
          <p:cNvSpPr>
            <a:spLocks noGrp="1"/>
          </p:cNvSpPr>
          <p:nvPr>
            <p:ph type="subTitle" idx="1"/>
            <p:custDataLst>
              <p:tags r:id="rId35"/>
            </p:custDataLst>
          </p:nvPr>
        </p:nvSpPr>
        <p:spPr>
          <a:xfrm>
            <a:off x="2978999" y="3602039"/>
            <a:ext cx="6234003" cy="956220"/>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4" name="日期占位符 3"/>
          <p:cNvSpPr>
            <a:spLocks noGrp="1"/>
          </p:cNvSpPr>
          <p:nvPr>
            <p:ph type="dt" sz="half" idx="10"/>
            <p:custDataLst>
              <p:tags r:id="rId36"/>
            </p:custDataLst>
          </p:nvPr>
        </p:nvSpPr>
        <p:spPr>
          <a:xfrm>
            <a:off x="838200" y="6356350"/>
            <a:ext cx="2743200" cy="365125"/>
          </a:xfrm>
        </p:spPr>
        <p:txBody>
          <a:bodyPr/>
          <a:lstStyle/>
          <a:p>
            <a:fld id="{D997B5FA-0921-464F-AAE1-844C04324D75}" type="datetimeFigureOut">
              <a:rPr lang="zh-CN" altLang="en-US" smtClean="0"/>
            </a:fld>
            <a:endParaRPr lang="zh-CN" altLang="en-US" dirty="0"/>
          </a:p>
        </p:txBody>
      </p:sp>
      <p:sp>
        <p:nvSpPr>
          <p:cNvPr id="15" name="页脚占位符 4"/>
          <p:cNvSpPr>
            <a:spLocks noGrp="1"/>
          </p:cNvSpPr>
          <p:nvPr>
            <p:ph type="ftr" sz="quarter" idx="11"/>
            <p:custDataLst>
              <p:tags r:id="rId37"/>
            </p:custDataLst>
          </p:nvPr>
        </p:nvSpPr>
        <p:spPr>
          <a:xfrm>
            <a:off x="4038600" y="6356350"/>
            <a:ext cx="4114800" cy="365125"/>
          </a:xfrm>
        </p:spPr>
        <p:txBody>
          <a:bodyPr/>
          <a:lstStyle/>
          <a:p>
            <a:endParaRPr lang="zh-CN" altLang="en-US"/>
          </a:p>
        </p:txBody>
      </p:sp>
      <p:sp>
        <p:nvSpPr>
          <p:cNvPr id="16" name="灯片编号占位符 5"/>
          <p:cNvSpPr>
            <a:spLocks noGrp="1"/>
          </p:cNvSpPr>
          <p:nvPr>
            <p:ph type="sldNum" sz="quarter" idx="12"/>
            <p:custDataLst>
              <p:tags r:id="rId38"/>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7" name="直接连接符 7"/>
          <p:cNvSpPr>
            <a:spLocks noChangeShapeType="1"/>
          </p:cNvSpPr>
          <p:nvPr>
            <p:custDataLst>
              <p:tags r:id="rId2"/>
            </p:custDataLst>
          </p:nvPr>
        </p:nvSpPr>
        <p:spPr bwMode="auto">
          <a:xfrm>
            <a:off x="2024063" y="3740150"/>
            <a:ext cx="8070850" cy="0"/>
          </a:xfrm>
          <a:prstGeom prst="line">
            <a:avLst/>
          </a:prstGeom>
          <a:noFill/>
          <a:ln w="6350">
            <a:solidFill>
              <a:schemeClr val="accent3">
                <a:lumMod val="75000"/>
              </a:scheme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2" name="标题 1"/>
          <p:cNvSpPr>
            <a:spLocks noGrp="1"/>
          </p:cNvSpPr>
          <p:nvPr>
            <p:ph type="title" hasCustomPrompt="1"/>
          </p:nvPr>
        </p:nvSpPr>
        <p:spPr>
          <a:xfrm>
            <a:off x="2024062" y="1574800"/>
            <a:ext cx="8070851" cy="2305050"/>
          </a:xfrm>
        </p:spPr>
        <p:txBody>
          <a:bodyPr vert="horz" lIns="90000" tIns="46800" rIns="90000" bIns="46800" rtlCol="0" anchor="b" anchorCtr="0">
            <a:normAutofit/>
          </a:bodyPr>
          <a:lstStyle>
            <a:lvl1pPr marL="0" marR="0" algn="ctr" defTabSz="914400" rtl="0" eaLnBrk="1" fontAlgn="auto" latinLnBrk="0" hangingPunct="1">
              <a:lnSpc>
                <a:spcPct val="90000"/>
              </a:lnSpc>
              <a:buNone/>
              <a:defRPr kumimoji="0" lang="zh-CN" altLang="en-US" sz="11500" b="1" i="0" u="none" strike="noStrike" kern="1200" cap="none" spc="0" normalizeH="0" baseline="0" noProof="1" dirty="0">
                <a:solidFill>
                  <a:schemeClr val="accent1"/>
                </a:solidFill>
                <a:uFillTx/>
                <a:latin typeface="微软雅黑" panose="020B0503020204020204" charset="-122"/>
                <a:ea typeface="微软雅黑" panose="020B0503020204020204"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5"/>
            </p:custDataLst>
          </p:nvPr>
        </p:nvSpPr>
        <p:spPr/>
        <p:txBody>
          <a:bodyPr/>
          <a:lstStyle/>
          <a:p>
            <a:endParaRPr lang="zh-CN" altLang="en-US" dirty="0"/>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5"/>
          <p:cNvSpPr>
            <a:spLocks noChangeArrowheads="1"/>
          </p:cNvSpPr>
          <p:nvPr>
            <p:custDataLst>
              <p:tags r:id="rId2"/>
            </p:custDataLst>
          </p:nvPr>
        </p:nvSpPr>
        <p:spPr bwMode="auto">
          <a:xfrm>
            <a:off x="0" y="2844800"/>
            <a:ext cx="12192000" cy="1052513"/>
          </a:xfrm>
          <a:prstGeom prst="rect">
            <a:avLst/>
          </a:prstGeom>
          <a:solidFill>
            <a:schemeClr val="accent4">
              <a:lumMod val="50000"/>
              <a:lumOff val="50000"/>
              <a:alpha val="50000"/>
            </a:schemeClr>
          </a:solidFill>
          <a:ln w="38100">
            <a:solidFill>
              <a:schemeClr val="accent4">
                <a:lumMod val="50000"/>
                <a:lumOff val="50000"/>
              </a:schemeClr>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 name="矩形 4"/>
          <p:cNvSpPr>
            <a:spLocks noChangeArrowheads="1"/>
          </p:cNvSpPr>
          <p:nvPr>
            <p:custDataLst>
              <p:tags r:id="rId3"/>
            </p:custDataLst>
          </p:nvPr>
        </p:nvSpPr>
        <p:spPr bwMode="auto">
          <a:xfrm>
            <a:off x="0" y="2398716"/>
            <a:ext cx="12192000" cy="1367971"/>
          </a:xfrm>
          <a:prstGeom prst="rect">
            <a:avLst/>
          </a:prstGeom>
          <a:solidFill>
            <a:schemeClr val="accent4">
              <a:lumMod val="50000"/>
              <a:lumOff val="50000"/>
              <a:alpha val="50000"/>
            </a:schemeClr>
          </a:solidFill>
          <a:ln w="38100">
            <a:solidFill>
              <a:schemeClr val="accent4">
                <a:lumMod val="50000"/>
                <a:lumOff val="50000"/>
              </a:schemeClr>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 name="矩形 6"/>
          <p:cNvSpPr>
            <a:spLocks noChangeArrowheads="1"/>
          </p:cNvSpPr>
          <p:nvPr>
            <p:custDataLst>
              <p:tags r:id="rId4"/>
            </p:custDataLst>
          </p:nvPr>
        </p:nvSpPr>
        <p:spPr bwMode="auto">
          <a:xfrm>
            <a:off x="0" y="2354263"/>
            <a:ext cx="12192000" cy="1543050"/>
          </a:xfrm>
          <a:prstGeom prst="rect">
            <a:avLst/>
          </a:prstGeom>
          <a:solidFill>
            <a:schemeClr val="accent3">
              <a:lumMod val="85000"/>
            </a:schemeClr>
          </a:solidFill>
          <a:ln w="19050">
            <a:solidFill>
              <a:schemeClr val="accent3"/>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 name="折角形 18"/>
          <p:cNvSpPr>
            <a:spLocks noChangeArrowheads="1"/>
          </p:cNvSpPr>
          <p:nvPr>
            <p:custDataLst>
              <p:tags r:id="rId5"/>
            </p:custDataLst>
          </p:nvPr>
        </p:nvSpPr>
        <p:spPr bwMode="auto">
          <a:xfrm rot="10800000">
            <a:off x="1368425" y="1728788"/>
            <a:ext cx="1797050" cy="2359025"/>
          </a:xfrm>
          <a:prstGeom prst="foldedCorner">
            <a:avLst>
              <a:gd name="adj" fmla="val 35148"/>
            </a:avLst>
          </a:prstGeom>
          <a:gradFill rotWithShape="1">
            <a:gsLst>
              <a:gs pos="0">
                <a:schemeClr val="accent3"/>
              </a:gs>
              <a:gs pos="73999">
                <a:schemeClr val="accent3">
                  <a:lumMod val="85000"/>
                </a:schemeClr>
              </a:gs>
              <a:gs pos="82999">
                <a:schemeClr val="accent3">
                  <a:lumMod val="85000"/>
                </a:schemeClr>
              </a:gs>
              <a:gs pos="100000">
                <a:schemeClr val="accent3">
                  <a:lumMod val="85000"/>
                </a:schemeClr>
              </a:gs>
            </a:gsLst>
            <a:path path="rect">
              <a:fillToRect l="50000" t="50000" r="50000" b="50000"/>
            </a:path>
          </a:gradFill>
          <a:ln w="19050">
            <a:solidFill>
              <a:schemeClr val="accent3"/>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 name="文本框 8"/>
          <p:cNvSpPr>
            <a:spLocks noChangeArrowheads="1"/>
          </p:cNvSpPr>
          <p:nvPr>
            <p:custDataLst>
              <p:tags r:id="rId6"/>
            </p:custDataLst>
          </p:nvPr>
        </p:nvSpPr>
        <p:spPr bwMode="auto">
          <a:xfrm>
            <a:off x="1814513" y="2209800"/>
            <a:ext cx="11636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r>
              <a:rPr lang="en-US" altLang="zh-CN" sz="10000">
                <a:solidFill>
                  <a:schemeClr val="accent1"/>
                </a:solidFill>
                <a:latin typeface="微软雅黑" panose="020B0503020204020204" charset="-122"/>
                <a:ea typeface="微软雅黑" panose="020B0503020204020204" charset="-122"/>
                <a:sym typeface="微软雅黑" panose="020B0503020204020204" charset="-122"/>
              </a:rPr>
              <a:t>1</a:t>
            </a:r>
            <a:endParaRPr lang="zh-CN" altLang="en-US" sz="10000" dirty="0">
              <a:solidFill>
                <a:schemeClr val="accent1"/>
              </a:solidFill>
              <a:latin typeface="微软雅黑" panose="020B0503020204020204" charset="-122"/>
              <a:ea typeface="微软雅黑" panose="020B0503020204020204" charset="-122"/>
              <a:sym typeface="微软雅黑" panose="020B0503020204020204" charset="-122"/>
            </a:endParaRPr>
          </a:p>
        </p:txBody>
      </p:sp>
      <p:sp>
        <p:nvSpPr>
          <p:cNvPr id="2" name="标题 1"/>
          <p:cNvSpPr>
            <a:spLocks noGrp="1"/>
          </p:cNvSpPr>
          <p:nvPr>
            <p:ph type="title"/>
            <p:custDataLst>
              <p:tags r:id="rId7"/>
            </p:custDataLst>
          </p:nvPr>
        </p:nvSpPr>
        <p:spPr>
          <a:xfrm>
            <a:off x="3611564" y="2354263"/>
            <a:ext cx="7735886" cy="1543050"/>
          </a:xfrm>
        </p:spPr>
        <p:txBody>
          <a:bodyPr anchor="ctr" anchorCtr="0">
            <a:normAutofit/>
          </a:bodyPr>
          <a:lstStyle>
            <a:lvl1pPr algn="l">
              <a:defRPr sz="4000" b="1">
                <a:solidFill>
                  <a:schemeClr val="accent1"/>
                </a:solidFill>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8"/>
            </p:custDataLst>
          </p:nvPr>
        </p:nvSpPr>
        <p:spPr>
          <a:xfrm>
            <a:off x="3611564" y="3978277"/>
            <a:ext cx="7735886" cy="1470023"/>
          </a:xfrm>
        </p:spPr>
        <p:txBody>
          <a:bodyPr>
            <a:normAutofit/>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p>
            <a:endParaRPr lang="zh-CN" altLang="en-US"/>
          </a:p>
        </p:txBody>
      </p:sp>
      <p:sp>
        <p:nvSpPr>
          <p:cNvPr id="6" name="灯片编号占位符 5"/>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标题 6"/>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custDataLst>
              <p:tags r:id="rId3"/>
            </p:custDataLst>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4"/>
            </p:custDataLst>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custDataLst>
              <p:tags r:id="rId3"/>
            </p:custDataLst>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94.xml"/><Relationship Id="rId17" Type="http://schemas.openxmlformats.org/officeDocument/2006/relationships/tags" Target="../tags/tag93.xml"/><Relationship Id="rId16" Type="http://schemas.openxmlformats.org/officeDocument/2006/relationships/tags" Target="../tags/tag92.xml"/><Relationship Id="rId15" Type="http://schemas.openxmlformats.org/officeDocument/2006/relationships/tags" Target="../tags/tag91.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custDataLst>
              <p:tags r:id="rId15"/>
            </p:custDataLst>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custDataLst>
              <p:tags r:id="rId17"/>
            </p:custDataLst>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p:custDataLst>
              <p:tags r:id="rId18"/>
            </p:custDataLst>
          </p:nvPr>
        </p:nvSpPr>
        <p:spPr bwMode="auto">
          <a:xfrm>
            <a:off x="0" y="0"/>
            <a:ext cx="0" cy="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8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800">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800">
          <a:solidFill>
            <a:schemeClr val="tx1"/>
          </a:solidFill>
          <a:latin typeface="+mn-lt"/>
          <a:ea typeface="+mn-ea"/>
          <a:sym typeface="Calibri" panose="020F050202020403020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2.xml"/><Relationship Id="rId1" Type="http://schemas.openxmlformats.org/officeDocument/2006/relationships/tags" Target="../tags/tag151.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1.xml"/><Relationship Id="rId2" Type="http://schemas.openxmlformats.org/officeDocument/2006/relationships/tags" Target="../tags/tag154.xml"/><Relationship Id="rId1" Type="http://schemas.openxmlformats.org/officeDocument/2006/relationships/tags" Target="../tags/tag15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5.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1" Type="http://schemas.openxmlformats.org/officeDocument/2006/relationships/slideLayout" Target="../slideLayouts/slideLayout2.xml"/><Relationship Id="rId20" Type="http://schemas.openxmlformats.org/officeDocument/2006/relationships/tags" Target="../tags/tag118.xml"/><Relationship Id="rId2" Type="http://schemas.openxmlformats.org/officeDocument/2006/relationships/tags" Target="../tags/tag100.xml"/><Relationship Id="rId19" Type="http://schemas.openxmlformats.org/officeDocument/2006/relationships/tags" Target="../tags/tag117.xml"/><Relationship Id="rId18" Type="http://schemas.openxmlformats.org/officeDocument/2006/relationships/tags" Target="../tags/tag116.xml"/><Relationship Id="rId17" Type="http://schemas.openxmlformats.org/officeDocument/2006/relationships/tags" Target="../tags/tag115.xml"/><Relationship Id="rId16" Type="http://schemas.openxmlformats.org/officeDocument/2006/relationships/tags" Target="../tags/tag11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tags" Target="../tags/tag9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9.xml"/></Relationships>
</file>

<file path=ppt/slides/_rels/slide7.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1" Type="http://schemas.openxmlformats.org/officeDocument/2006/relationships/slideLayout" Target="../slideLayouts/slideLayout2.xml"/><Relationship Id="rId10" Type="http://schemas.openxmlformats.org/officeDocument/2006/relationships/tags" Target="../tags/tag120.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9" Type="http://schemas.openxmlformats.org/officeDocument/2006/relationships/notesSlide" Target="../notesSlides/notesSlide1.xml"/><Relationship Id="rId18" Type="http://schemas.openxmlformats.org/officeDocument/2006/relationships/slideLayout" Target="../slideLayouts/slideLayout7.xml"/><Relationship Id="rId17" Type="http://schemas.openxmlformats.org/officeDocument/2006/relationships/tags" Target="../tags/tag137.xml"/><Relationship Id="rId16" Type="http://schemas.openxmlformats.org/officeDocument/2006/relationships/tags" Target="../tags/tag136.xml"/><Relationship Id="rId15" Type="http://schemas.openxmlformats.org/officeDocument/2006/relationships/tags" Target="../tags/tag135.xml"/><Relationship Id="rId14" Type="http://schemas.openxmlformats.org/officeDocument/2006/relationships/tags" Target="../tags/tag134.xml"/><Relationship Id="rId13" Type="http://schemas.openxmlformats.org/officeDocument/2006/relationships/tags" Target="../tags/tag133.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tags" Target="../tags/tag121.xml"/></Relationships>
</file>

<file path=ppt/slides/_rels/slide9.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5" Type="http://schemas.openxmlformats.org/officeDocument/2006/relationships/notesSlide" Target="../notesSlides/notesSlide2.xml"/><Relationship Id="rId14" Type="http://schemas.openxmlformats.org/officeDocument/2006/relationships/slideLayout" Target="../slideLayouts/slideLayout7.xml"/><Relationship Id="rId13" Type="http://schemas.openxmlformats.org/officeDocument/2006/relationships/tags" Target="../tags/tag150.xml"/><Relationship Id="rId12" Type="http://schemas.openxmlformats.org/officeDocument/2006/relationships/tags" Target="../tags/tag149.xml"/><Relationship Id="rId11" Type="http://schemas.openxmlformats.org/officeDocument/2006/relationships/tags" Target="../tags/tag148.xml"/><Relationship Id="rId10" Type="http://schemas.openxmlformats.org/officeDocument/2006/relationships/tags" Target="../tags/tag147.xml"/><Relationship Id="rId1" Type="http://schemas.openxmlformats.org/officeDocument/2006/relationships/tags" Target="../tags/tag1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16840" y="1860550"/>
            <a:ext cx="11233785" cy="1405890"/>
          </a:xfrm>
        </p:spPr>
        <p:txBody>
          <a:bodyPr>
            <a:noAutofit/>
          </a:bodyPr>
          <a:p>
            <a:pPr algn="ctr">
              <a:lnSpc>
                <a:spcPct val="150000"/>
              </a:lnSpc>
            </a:pPr>
            <a:br>
              <a:rPr lang="zh-CN" altLang="en-US" sz="3600" b="1"/>
            </a:br>
            <a:r>
              <a:rPr lang="zh-CN" altLang="en-US" sz="3600" b="1"/>
              <a:t>Impact of natural gas consumption on various air pollutants：evidence from china's cities</a:t>
            </a:r>
            <a:endParaRPr lang="zh-CN" altLang="en-US" sz="3600" b="1"/>
          </a:p>
        </p:txBody>
      </p:sp>
      <p:sp>
        <p:nvSpPr>
          <p:cNvPr id="3" name="副标题 2"/>
          <p:cNvSpPr>
            <a:spLocks noGrp="1"/>
          </p:cNvSpPr>
          <p:nvPr>
            <p:ph type="subTitle" idx="1"/>
          </p:nvPr>
        </p:nvSpPr>
        <p:spPr>
          <a:xfrm>
            <a:off x="1129665" y="3782695"/>
            <a:ext cx="9923780" cy="1094740"/>
          </a:xfrm>
        </p:spPr>
        <p:txBody>
          <a:bodyPr>
            <a:noAutofit/>
          </a:bodyPr>
          <a:p>
            <a:pPr algn="ctr">
              <a:lnSpc>
                <a:spcPct val="100000"/>
              </a:lnSpc>
            </a:pPr>
            <a:r>
              <a:rPr lang="en-US" altLang="zh-CN" sz="2400" b="1"/>
              <a:t>Dongou Hu</a:t>
            </a:r>
            <a:endParaRPr lang="zh-CN" altLang="en-US" sz="2000"/>
          </a:p>
          <a:p>
            <a:pPr algn="ctr">
              <a:lnSpc>
                <a:spcPct val="100000"/>
              </a:lnSpc>
            </a:pPr>
            <a:r>
              <a:rPr lang="zh-CN" altLang="en-US" sz="2000"/>
              <a:t>School of Economics and Management</a:t>
            </a:r>
            <a:r>
              <a:rPr lang="en-US" altLang="zh-CN" sz="2000"/>
              <a:t>,</a:t>
            </a:r>
            <a:endParaRPr lang="en-US" altLang="zh-CN" sz="2000"/>
          </a:p>
          <a:p>
            <a:pPr algn="ctr">
              <a:lnSpc>
                <a:spcPct val="100000"/>
              </a:lnSpc>
            </a:pPr>
            <a:r>
              <a:rPr lang="zh-CN" altLang="en-US" sz="2000"/>
              <a:t>China University of Petroleum, Beijing</a:t>
            </a:r>
            <a:endParaRPr lang="zh-CN" altLang="en-US" sz="2000"/>
          </a:p>
          <a:p>
            <a:pPr algn="ctr">
              <a:lnSpc>
                <a:spcPct val="100000"/>
              </a:lnSpc>
            </a:pPr>
            <a:r>
              <a:rPr lang="en-US" sz="2000"/>
              <a:t>May 31</a:t>
            </a:r>
            <a:r>
              <a:rPr lang="en-US" sz="2000" baseline="30000"/>
              <a:t>th</a:t>
            </a:r>
            <a:r>
              <a:rPr lang="en-US" sz="2000"/>
              <a:t>,2019</a:t>
            </a:r>
            <a:endParaRPr lang="en-US" sz="200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虚尾箭头 15"/>
          <p:cNvSpPr/>
          <p:nvPr/>
        </p:nvSpPr>
        <p:spPr>
          <a:xfrm>
            <a:off x="612140" y="990600"/>
            <a:ext cx="11172825" cy="4876165"/>
          </a:xfrm>
          <a:prstGeom prst="stripedRightArrow">
            <a:avLst>
              <a:gd name="adj1" fmla="val 58249"/>
              <a:gd name="adj2" fmla="val 29391"/>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
            <a:pPr marL="0" marR="0" indent="0" algn="just" defTabSz="914400" rtl="0" eaLnBrk="1" fontAlgn="base" latinLnBrk="0" hangingPunct="1">
              <a:lnSpc>
                <a:spcPct val="125000"/>
              </a:lnSpc>
              <a:spcBef>
                <a:spcPts val="0"/>
              </a:spcBef>
              <a:spcAft>
                <a:spcPts val="0"/>
              </a:spcAft>
              <a:buClrTx/>
              <a:buSzTx/>
              <a:buFont typeface="Arial" panose="020B0604020202020204" pitchFamily="34" charset="0"/>
              <a:buNone/>
            </a:pPr>
            <a:r>
              <a:rPr lang="zh-CN" altLang="en-US" sz="2000" smtClean="0">
                <a:ln>
                  <a:noFill/>
                </a:ln>
                <a:solidFill>
                  <a:schemeClr val="tx1"/>
                </a:solidFill>
                <a:effectLst/>
                <a:latin typeface="Arial" panose="020B0604020202020204" pitchFamily="34" charset="0"/>
                <a:ea typeface="宋体" panose="02010600030101010101" pitchFamily="2" charset="-122"/>
                <a:sym typeface="+mn-ea"/>
              </a:rPr>
              <a:t>The growth of natural gas consumption in 2018 is still highly dependent on the “coal to gas” project. As a continuation policy of the Air Pollution Prevention and Control Plan, in July of the same year, the State Council issued the “Three-Year Action Plan to Win the Blue Sky Defence War” (hereinafter referred to as the “Three-Year Blue Sky Action Plan”), and proposed a new air governance target, “Coal Reform”. Gas is also an important means of realization.</a:t>
            </a:r>
            <a:endParaRPr kumimoji="0" lang="zh-CN" altLang="en-US" sz="200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just" defTabSz="914400" rtl="0" eaLnBrk="1" fontAlgn="base" latinLnBrk="0" hangingPunct="1">
              <a:lnSpc>
                <a:spcPct val="125000"/>
              </a:lnSpc>
              <a:spcBef>
                <a:spcPts val="0"/>
              </a:spcBef>
              <a:spcAft>
                <a:spcPts val="0"/>
              </a:spcAft>
              <a:buClrTx/>
              <a:buSzTx/>
              <a:buFont typeface="Arial" panose="020B0604020202020204" pitchFamily="34" charset="0"/>
              <a:buNone/>
            </a:pPr>
            <a:r>
              <a:rPr lang="zh-CN" altLang="en-US" sz="2000" smtClean="0">
                <a:ln>
                  <a:noFill/>
                </a:ln>
                <a:solidFill>
                  <a:schemeClr val="tx1"/>
                </a:solidFill>
                <a:effectLst/>
                <a:latin typeface="Arial" panose="020B0604020202020204" pitchFamily="34" charset="0"/>
                <a:ea typeface="宋体" panose="02010600030101010101" pitchFamily="2" charset="-122"/>
                <a:sym typeface="+mn-ea"/>
              </a:rPr>
              <a:t>It is planned to set 2021 as the year of ending, then after 2021?</a:t>
            </a:r>
            <a:endParaRPr kumimoji="0" lang="zh-CN" altLang="en-US" sz="200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1" name="文本框 21"/>
          <p:cNvSpPr txBox="1">
            <a:spLocks noChangeArrowheads="1"/>
          </p:cNvSpPr>
          <p:nvPr>
            <p:custDataLst>
              <p:tags r:id="rId1"/>
            </p:custDataLst>
          </p:nvPr>
        </p:nvSpPr>
        <p:spPr bwMode="auto">
          <a:xfrm>
            <a:off x="865505" y="855980"/>
            <a:ext cx="4742815" cy="51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fontAlgn="base">
              <a:spcBef>
                <a:spcPct val="0"/>
              </a:spcBef>
              <a:spcAft>
                <a:spcPct val="0"/>
              </a:spcAft>
            </a:pPr>
            <a:r>
              <a:rPr lang="en-US" altLang="zh-CN" sz="3200" b="1">
                <a:latin typeface="+mj-lt"/>
                <a:ea typeface="+mj-ea"/>
                <a:cs typeface="+mj-cs"/>
              </a:rPr>
              <a:t>F</a:t>
            </a:r>
            <a:r>
              <a:rPr lang="zh-CN" altLang="en-US" sz="3200" b="1">
                <a:latin typeface="+mj-lt"/>
                <a:ea typeface="+mj-ea"/>
                <a:cs typeface="+mj-cs"/>
              </a:rPr>
              <a:t>uture</a:t>
            </a:r>
            <a:endParaRPr lang="zh-CN" altLang="en-US" sz="3200" b="1">
              <a:latin typeface="+mj-lt"/>
              <a:ea typeface="+mj-ea"/>
              <a:cs typeface="+mj-cs"/>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normAutofit/>
          </a:bodyPr>
          <a:lstStyle/>
          <a:p>
            <a:r>
              <a:rPr lang="en-US" altLang="zh-CN" sz="9600"/>
              <a:t>THANKS</a:t>
            </a:r>
            <a:endParaRPr lang="en-US" altLang="zh-CN" sz="9600"/>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922145" y="1085215"/>
            <a:ext cx="8057515" cy="5000625"/>
          </a:xfrm>
          <a:prstGeom prst="rect">
            <a:avLst/>
          </a:prstGeom>
        </p:spPr>
      </p:pic>
      <p:sp>
        <p:nvSpPr>
          <p:cNvPr id="7" name="文本框 6"/>
          <p:cNvSpPr txBox="1"/>
          <p:nvPr/>
        </p:nvSpPr>
        <p:spPr>
          <a:xfrm>
            <a:off x="2623185" y="6177915"/>
            <a:ext cx="6208395" cy="245110"/>
          </a:xfrm>
          <a:prstGeom prst="rect">
            <a:avLst/>
          </a:prstGeom>
          <a:noFill/>
        </p:spPr>
        <p:txBody>
          <a:bodyPr wrap="square" rtlCol="0" anchor="t">
            <a:spAutoFit/>
          </a:bodyPr>
          <a:p>
            <a:r>
              <a:rPr lang="zh-CN" altLang="en-US" sz="1000"/>
              <a:t> Data source: BP</a:t>
            </a:r>
            <a:r>
              <a:rPr lang="en-US" altLang="zh-CN" sz="1000"/>
              <a:t>,</a:t>
            </a:r>
            <a:r>
              <a:rPr lang="zh-CN" altLang="en-US" sz="1000"/>
              <a:t>Statistical Review of World Energy 2016, and NBS China Statistical Yearbook 2015.</a:t>
            </a:r>
            <a:endParaRPr lang="zh-CN" altLang="en-US" sz="1000"/>
          </a:p>
        </p:txBody>
      </p:sp>
      <p:sp>
        <p:nvSpPr>
          <p:cNvPr id="8" name="文本框 7"/>
          <p:cNvSpPr txBox="1"/>
          <p:nvPr/>
        </p:nvSpPr>
        <p:spPr>
          <a:xfrm>
            <a:off x="2205990" y="508000"/>
            <a:ext cx="7070090" cy="368300"/>
          </a:xfrm>
          <a:prstGeom prst="rect">
            <a:avLst/>
          </a:prstGeom>
          <a:noFill/>
        </p:spPr>
        <p:txBody>
          <a:bodyPr wrap="none" rtlCol="0" anchor="t">
            <a:spAutoFit/>
          </a:bodyPr>
          <a:p>
            <a:r>
              <a:rPr lang="zh-CN" altLang="en-US" b="1">
                <a:sym typeface="+mn-ea"/>
              </a:rPr>
              <a:t>Total energy consumption and GDP from 1965 to 2015 in China.</a:t>
            </a:r>
            <a:endParaRPr lang="zh-CN" altLang="en-US" b="1">
              <a:sym typeface="+mn-ea"/>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内容占位符 3"/>
          <p:cNvGraphicFramePr/>
          <p:nvPr>
            <p:ph idx="1"/>
          </p:nvPr>
        </p:nvGraphicFramePr>
        <p:xfrm>
          <a:off x="1218565" y="1053465"/>
          <a:ext cx="9898380" cy="4752340"/>
        </p:xfrm>
        <a:graphic>
          <a:graphicData uri="http://schemas.openxmlformats.org/drawingml/2006/chart">
            <c:chart xmlns:c="http://schemas.openxmlformats.org/drawingml/2006/chart" xmlns:r="http://schemas.openxmlformats.org/officeDocument/2006/relationships" r:id="rId1"/>
          </a:graphicData>
        </a:graphic>
      </p:graphicFrame>
      <p:sp>
        <p:nvSpPr>
          <p:cNvPr id="6" name="文本框 5"/>
          <p:cNvSpPr txBox="1"/>
          <p:nvPr/>
        </p:nvSpPr>
        <p:spPr>
          <a:xfrm>
            <a:off x="2000885" y="1498600"/>
            <a:ext cx="6583045" cy="1568450"/>
          </a:xfrm>
          <a:prstGeom prst="rect">
            <a:avLst/>
          </a:prstGeom>
          <a:noFill/>
        </p:spPr>
        <p:txBody>
          <a:bodyPr wrap="square" rtlCol="0" anchor="t">
            <a:spAutoFit/>
          </a:bodyPr>
          <a:p>
            <a:pPr marL="285750" indent="-285750">
              <a:buFont typeface="Arial" panose="020B0604020202020204" pitchFamily="34" charset="0"/>
              <a:buChar char="•"/>
            </a:pPr>
            <a:r>
              <a:rPr lang="en-US" altLang="zh-CN" sz="1600">
                <a:latin typeface="Times New Roman" panose="02020603050405020304" charset="0"/>
                <a:cs typeface="Times New Roman" panose="02020603050405020304" charset="0"/>
              </a:rPr>
              <a:t>T</a:t>
            </a:r>
            <a:r>
              <a:rPr lang="zh-CN" altLang="en-US" sz="1600">
                <a:latin typeface="Times New Roman" panose="02020603050405020304" charset="0"/>
                <a:cs typeface="Times New Roman" panose="02020603050405020304" charset="0"/>
              </a:rPr>
              <a:t>he annual net growth rate of natural gas consumption in China was only 12.2 billion cubic meters, or about 6%</a:t>
            </a:r>
            <a:r>
              <a:rPr lang="en-US" altLang="zh-CN" sz="1600">
                <a:latin typeface="Times New Roman" panose="02020603050405020304" charset="0"/>
                <a:cs typeface="Times New Roman" panose="02020603050405020304" charset="0"/>
              </a:rPr>
              <a:t>, </a:t>
            </a:r>
            <a:r>
              <a:rPr lang="en-US" altLang="zh-CN" sz="1600">
                <a:latin typeface="Times New Roman" panose="02020603050405020304" charset="0"/>
                <a:cs typeface="Times New Roman" panose="02020603050405020304" charset="0"/>
              </a:rPr>
              <a:t>f</a:t>
            </a:r>
            <a:r>
              <a:rPr lang="zh-CN" altLang="en-US" sz="1600">
                <a:latin typeface="Times New Roman" panose="02020603050405020304" charset="0"/>
                <a:cs typeface="Times New Roman" panose="02020603050405020304" charset="0"/>
                <a:sym typeface="+mn-ea"/>
              </a:rPr>
              <a:t>rom 2014 to 2016</a:t>
            </a:r>
            <a:r>
              <a:rPr lang="zh-CN" altLang="en-US" sz="1600">
                <a:latin typeface="Times New Roman" panose="02020603050405020304" charset="0"/>
                <a:cs typeface="Times New Roman" panose="02020603050405020304" charset="0"/>
              </a:rPr>
              <a:t>.</a:t>
            </a:r>
            <a:endParaRPr lang="zh-CN" altLang="en-US" sz="16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US" altLang="zh-CN" sz="1600">
                <a:latin typeface="Times New Roman" panose="02020603050405020304" charset="0"/>
                <a:cs typeface="Times New Roman" panose="02020603050405020304" charset="0"/>
              </a:rPr>
              <a:t>The n</a:t>
            </a:r>
            <a:r>
              <a:rPr lang="zh-CN" altLang="en-US" sz="1600">
                <a:latin typeface="Times New Roman" panose="02020603050405020304" charset="0"/>
                <a:cs typeface="Times New Roman" panose="02020603050405020304" charset="0"/>
              </a:rPr>
              <a:t>atural gas consumption </a:t>
            </a:r>
            <a:r>
              <a:rPr lang="en-US" altLang="zh-CN" sz="1600">
                <a:latin typeface="Times New Roman" panose="02020603050405020304" charset="0"/>
                <a:cs typeface="Times New Roman" panose="02020603050405020304" charset="0"/>
              </a:rPr>
              <a:t>of China </a:t>
            </a:r>
            <a:r>
              <a:rPr lang="zh-CN" altLang="en-US" sz="1600">
                <a:latin typeface="Times New Roman" panose="02020603050405020304" charset="0"/>
                <a:cs typeface="Times New Roman" panose="02020603050405020304" charset="0"/>
              </a:rPr>
              <a:t>saw explosive growth in 2017-2018.</a:t>
            </a:r>
            <a:endParaRPr lang="zh-CN" altLang="en-US" sz="16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zh-CN" altLang="en-US" sz="1600">
                <a:latin typeface="Times New Roman" panose="02020603050405020304" charset="0"/>
                <a:cs typeface="Times New Roman" panose="02020603050405020304" charset="0"/>
              </a:rPr>
              <a:t>To reduce environmental pollution and adjust the energy consumption structure, natural gas has become an effective alternative to other fossil fuels (such as coal and oil) in China. </a:t>
            </a:r>
            <a:endParaRPr lang="zh-CN" altLang="en-US" sz="1600">
              <a:latin typeface="Times New Roman" panose="02020603050405020304" charset="0"/>
              <a:cs typeface="Times New Roman" panose="02020603050405020304" charset="0"/>
            </a:endParaRPr>
          </a:p>
        </p:txBody>
      </p:sp>
      <p:sp>
        <p:nvSpPr>
          <p:cNvPr id="2" name="文本框 1"/>
          <p:cNvSpPr txBox="1"/>
          <p:nvPr/>
        </p:nvSpPr>
        <p:spPr>
          <a:xfrm>
            <a:off x="2122805" y="5269230"/>
            <a:ext cx="118110" cy="368300"/>
          </a:xfrm>
          <a:prstGeom prst="rect">
            <a:avLst/>
          </a:prstGeom>
          <a:solidFill>
            <a:schemeClr val="bg1"/>
          </a:solidFill>
        </p:spPr>
        <p:txBody>
          <a:bodyPr wrap="square" rtlCol="0">
            <a:spAutoFit/>
          </a:bodyPr>
          <a:p>
            <a:endParaRPr lang="zh-CN" altLang="en-US"/>
          </a:p>
        </p:txBody>
      </p:sp>
      <p:sp>
        <p:nvSpPr>
          <p:cNvPr id="3" name="文本框 2"/>
          <p:cNvSpPr txBox="1"/>
          <p:nvPr/>
        </p:nvSpPr>
        <p:spPr>
          <a:xfrm>
            <a:off x="2564765" y="5223510"/>
            <a:ext cx="118110" cy="368300"/>
          </a:xfrm>
          <a:prstGeom prst="rect">
            <a:avLst/>
          </a:prstGeom>
          <a:solidFill>
            <a:schemeClr val="bg1"/>
          </a:solidFill>
        </p:spPr>
        <p:txBody>
          <a:bodyPr wrap="square" rtlCol="0">
            <a:spAutoFit/>
          </a:bodyPr>
          <a:p>
            <a:endParaRPr lang="zh-CN" altLang="en-US"/>
          </a:p>
        </p:txBody>
      </p:sp>
      <p:sp>
        <p:nvSpPr>
          <p:cNvPr id="7" name="文本框 6"/>
          <p:cNvSpPr txBox="1"/>
          <p:nvPr/>
        </p:nvSpPr>
        <p:spPr>
          <a:xfrm>
            <a:off x="3011805" y="5233670"/>
            <a:ext cx="118110" cy="368300"/>
          </a:xfrm>
          <a:prstGeom prst="rect">
            <a:avLst/>
          </a:prstGeom>
          <a:solidFill>
            <a:schemeClr val="bg1"/>
          </a:solidFill>
        </p:spPr>
        <p:txBody>
          <a:bodyPr wrap="square" rtlCol="0">
            <a:spAutoFit/>
          </a:bodyPr>
          <a:p>
            <a:endParaRPr lang="zh-CN" altLang="en-US"/>
          </a:p>
        </p:txBody>
      </p:sp>
      <p:sp>
        <p:nvSpPr>
          <p:cNvPr id="8" name="文本框 7"/>
          <p:cNvSpPr txBox="1"/>
          <p:nvPr/>
        </p:nvSpPr>
        <p:spPr>
          <a:xfrm>
            <a:off x="3448685" y="5274310"/>
            <a:ext cx="118110" cy="368300"/>
          </a:xfrm>
          <a:prstGeom prst="rect">
            <a:avLst/>
          </a:prstGeom>
          <a:solidFill>
            <a:schemeClr val="bg1"/>
          </a:solidFill>
        </p:spPr>
        <p:txBody>
          <a:bodyPr wrap="square" rtlCol="0">
            <a:spAutoFit/>
          </a:bodyPr>
          <a:p>
            <a:endParaRPr lang="zh-CN" altLang="en-US"/>
          </a:p>
        </p:txBody>
      </p:sp>
      <p:sp>
        <p:nvSpPr>
          <p:cNvPr id="9" name="文本框 8"/>
          <p:cNvSpPr txBox="1"/>
          <p:nvPr/>
        </p:nvSpPr>
        <p:spPr>
          <a:xfrm>
            <a:off x="3900805" y="5233670"/>
            <a:ext cx="118110" cy="368300"/>
          </a:xfrm>
          <a:prstGeom prst="rect">
            <a:avLst/>
          </a:prstGeom>
          <a:solidFill>
            <a:schemeClr val="bg1"/>
          </a:solidFill>
        </p:spPr>
        <p:txBody>
          <a:bodyPr wrap="square" rtlCol="0">
            <a:spAutoFit/>
          </a:bodyPr>
          <a:p>
            <a:endParaRPr lang="zh-CN" altLang="en-US"/>
          </a:p>
        </p:txBody>
      </p:sp>
      <p:sp>
        <p:nvSpPr>
          <p:cNvPr id="10" name="文本框 9"/>
          <p:cNvSpPr txBox="1"/>
          <p:nvPr/>
        </p:nvSpPr>
        <p:spPr>
          <a:xfrm>
            <a:off x="4343400" y="5233670"/>
            <a:ext cx="120650" cy="368300"/>
          </a:xfrm>
          <a:prstGeom prst="rect">
            <a:avLst/>
          </a:prstGeom>
          <a:solidFill>
            <a:schemeClr val="bg1"/>
          </a:solidFill>
        </p:spPr>
        <p:txBody>
          <a:bodyPr wrap="square" rtlCol="0">
            <a:spAutoFit/>
          </a:bodyPr>
          <a:p>
            <a:endParaRPr lang="zh-CN" altLang="en-US"/>
          </a:p>
        </p:txBody>
      </p:sp>
      <p:sp>
        <p:nvSpPr>
          <p:cNvPr id="11" name="文本框 10"/>
          <p:cNvSpPr txBox="1"/>
          <p:nvPr/>
        </p:nvSpPr>
        <p:spPr>
          <a:xfrm>
            <a:off x="4788535" y="5264150"/>
            <a:ext cx="118110" cy="368300"/>
          </a:xfrm>
          <a:prstGeom prst="rect">
            <a:avLst/>
          </a:prstGeom>
          <a:solidFill>
            <a:schemeClr val="bg1"/>
          </a:solidFill>
        </p:spPr>
        <p:txBody>
          <a:bodyPr wrap="square" rtlCol="0">
            <a:spAutoFit/>
          </a:bodyPr>
          <a:p>
            <a:endParaRPr lang="zh-CN" altLang="en-US"/>
          </a:p>
        </p:txBody>
      </p:sp>
      <p:sp>
        <p:nvSpPr>
          <p:cNvPr id="12" name="文本框 11"/>
          <p:cNvSpPr txBox="1"/>
          <p:nvPr/>
        </p:nvSpPr>
        <p:spPr>
          <a:xfrm>
            <a:off x="5233035" y="5223510"/>
            <a:ext cx="118110" cy="368300"/>
          </a:xfrm>
          <a:prstGeom prst="rect">
            <a:avLst/>
          </a:prstGeom>
          <a:solidFill>
            <a:schemeClr val="bg1"/>
          </a:solidFill>
        </p:spPr>
        <p:txBody>
          <a:bodyPr wrap="square" rtlCol="0">
            <a:spAutoFit/>
          </a:bodyPr>
          <a:p>
            <a:endParaRPr lang="zh-CN" altLang="en-US"/>
          </a:p>
        </p:txBody>
      </p:sp>
      <p:sp>
        <p:nvSpPr>
          <p:cNvPr id="13" name="文本框 12"/>
          <p:cNvSpPr txBox="1"/>
          <p:nvPr/>
        </p:nvSpPr>
        <p:spPr>
          <a:xfrm>
            <a:off x="5666105" y="5274310"/>
            <a:ext cx="118110" cy="368300"/>
          </a:xfrm>
          <a:prstGeom prst="rect">
            <a:avLst/>
          </a:prstGeom>
          <a:solidFill>
            <a:schemeClr val="bg1"/>
          </a:solidFill>
        </p:spPr>
        <p:txBody>
          <a:bodyPr wrap="square" rtlCol="0">
            <a:spAutoFit/>
          </a:bodyPr>
          <a:p>
            <a:endParaRPr lang="zh-CN" altLang="en-US"/>
          </a:p>
        </p:txBody>
      </p:sp>
      <p:sp>
        <p:nvSpPr>
          <p:cNvPr id="14" name="文本框 13"/>
          <p:cNvSpPr txBox="1"/>
          <p:nvPr/>
        </p:nvSpPr>
        <p:spPr>
          <a:xfrm>
            <a:off x="6108700" y="5274310"/>
            <a:ext cx="118110" cy="368300"/>
          </a:xfrm>
          <a:prstGeom prst="rect">
            <a:avLst/>
          </a:prstGeom>
          <a:solidFill>
            <a:schemeClr val="bg1"/>
          </a:solidFill>
        </p:spPr>
        <p:txBody>
          <a:bodyPr wrap="square" rtlCol="0">
            <a:spAutoFit/>
          </a:bodyPr>
          <a:p>
            <a:endParaRPr lang="zh-CN" altLang="en-US"/>
          </a:p>
        </p:txBody>
      </p:sp>
      <p:sp>
        <p:nvSpPr>
          <p:cNvPr id="15" name="文本框 14"/>
          <p:cNvSpPr txBox="1"/>
          <p:nvPr/>
        </p:nvSpPr>
        <p:spPr>
          <a:xfrm>
            <a:off x="6567805" y="5274310"/>
            <a:ext cx="118110" cy="368300"/>
          </a:xfrm>
          <a:prstGeom prst="rect">
            <a:avLst/>
          </a:prstGeom>
          <a:solidFill>
            <a:schemeClr val="bg1"/>
          </a:solidFill>
        </p:spPr>
        <p:txBody>
          <a:bodyPr wrap="square" rtlCol="0">
            <a:spAutoFit/>
          </a:bodyPr>
          <a:p>
            <a:endParaRPr lang="zh-CN" altLang="en-US"/>
          </a:p>
        </p:txBody>
      </p:sp>
      <p:sp>
        <p:nvSpPr>
          <p:cNvPr id="16" name="文本框 15"/>
          <p:cNvSpPr txBox="1"/>
          <p:nvPr/>
        </p:nvSpPr>
        <p:spPr>
          <a:xfrm>
            <a:off x="7000875" y="5233670"/>
            <a:ext cx="118110" cy="368300"/>
          </a:xfrm>
          <a:prstGeom prst="rect">
            <a:avLst/>
          </a:prstGeom>
          <a:solidFill>
            <a:schemeClr val="bg1"/>
          </a:solidFill>
        </p:spPr>
        <p:txBody>
          <a:bodyPr wrap="square" rtlCol="0">
            <a:spAutoFit/>
          </a:bodyPr>
          <a:p>
            <a:endParaRPr lang="zh-CN" altLang="en-US"/>
          </a:p>
        </p:txBody>
      </p:sp>
      <p:sp>
        <p:nvSpPr>
          <p:cNvPr id="17" name="文本框 16"/>
          <p:cNvSpPr txBox="1"/>
          <p:nvPr/>
        </p:nvSpPr>
        <p:spPr>
          <a:xfrm>
            <a:off x="7448550" y="5233670"/>
            <a:ext cx="118110" cy="368300"/>
          </a:xfrm>
          <a:prstGeom prst="rect">
            <a:avLst/>
          </a:prstGeom>
          <a:solidFill>
            <a:schemeClr val="bg1"/>
          </a:solidFill>
        </p:spPr>
        <p:txBody>
          <a:bodyPr wrap="square" rtlCol="0">
            <a:spAutoFit/>
          </a:bodyPr>
          <a:p>
            <a:endParaRPr lang="zh-CN" altLang="en-US"/>
          </a:p>
        </p:txBody>
      </p:sp>
      <p:sp>
        <p:nvSpPr>
          <p:cNvPr id="18" name="文本框 17"/>
          <p:cNvSpPr txBox="1"/>
          <p:nvPr/>
        </p:nvSpPr>
        <p:spPr>
          <a:xfrm>
            <a:off x="7879715" y="5223510"/>
            <a:ext cx="118110" cy="368300"/>
          </a:xfrm>
          <a:prstGeom prst="rect">
            <a:avLst/>
          </a:prstGeom>
          <a:solidFill>
            <a:schemeClr val="bg1"/>
          </a:solidFill>
        </p:spPr>
        <p:txBody>
          <a:bodyPr wrap="square" rtlCol="0">
            <a:spAutoFit/>
          </a:bodyPr>
          <a:p>
            <a:endParaRPr lang="zh-CN" altLang="en-US"/>
          </a:p>
        </p:txBody>
      </p:sp>
      <p:sp>
        <p:nvSpPr>
          <p:cNvPr id="19" name="文本框 18"/>
          <p:cNvSpPr txBox="1"/>
          <p:nvPr/>
        </p:nvSpPr>
        <p:spPr>
          <a:xfrm>
            <a:off x="8332470" y="5223510"/>
            <a:ext cx="118110" cy="368300"/>
          </a:xfrm>
          <a:prstGeom prst="rect">
            <a:avLst/>
          </a:prstGeom>
          <a:solidFill>
            <a:schemeClr val="bg1"/>
          </a:solidFill>
        </p:spPr>
        <p:txBody>
          <a:bodyPr wrap="square" rtlCol="0">
            <a:spAutoFit/>
          </a:bodyPr>
          <a:p>
            <a:endParaRPr lang="zh-CN" altLang="en-US"/>
          </a:p>
        </p:txBody>
      </p:sp>
      <p:sp>
        <p:nvSpPr>
          <p:cNvPr id="20" name="文本框 19"/>
          <p:cNvSpPr txBox="1"/>
          <p:nvPr/>
        </p:nvSpPr>
        <p:spPr>
          <a:xfrm>
            <a:off x="8773795" y="5274310"/>
            <a:ext cx="118110" cy="368300"/>
          </a:xfrm>
          <a:prstGeom prst="rect">
            <a:avLst/>
          </a:prstGeom>
          <a:solidFill>
            <a:schemeClr val="bg1"/>
          </a:solidFill>
        </p:spPr>
        <p:txBody>
          <a:bodyPr wrap="square" rtlCol="0">
            <a:spAutoFit/>
          </a:bodyPr>
          <a:p>
            <a:endParaRPr lang="zh-CN" altLang="en-US"/>
          </a:p>
        </p:txBody>
      </p:sp>
      <p:sp>
        <p:nvSpPr>
          <p:cNvPr id="21" name="文本框 20"/>
          <p:cNvSpPr txBox="1"/>
          <p:nvPr/>
        </p:nvSpPr>
        <p:spPr>
          <a:xfrm>
            <a:off x="9225915" y="5257165"/>
            <a:ext cx="118110" cy="368300"/>
          </a:xfrm>
          <a:prstGeom prst="rect">
            <a:avLst/>
          </a:prstGeom>
          <a:solidFill>
            <a:schemeClr val="bg1"/>
          </a:solidFill>
        </p:spPr>
        <p:txBody>
          <a:bodyPr wrap="square" rtlCol="0">
            <a:spAutoFit/>
          </a:bodyPr>
          <a:p>
            <a:endParaRPr lang="zh-CN" altLang="en-US"/>
          </a:p>
        </p:txBody>
      </p:sp>
      <p:sp>
        <p:nvSpPr>
          <p:cNvPr id="22" name="文本框 21"/>
          <p:cNvSpPr txBox="1"/>
          <p:nvPr/>
        </p:nvSpPr>
        <p:spPr>
          <a:xfrm>
            <a:off x="9658350" y="5243830"/>
            <a:ext cx="118110" cy="368300"/>
          </a:xfrm>
          <a:prstGeom prst="rect">
            <a:avLst/>
          </a:prstGeom>
          <a:solidFill>
            <a:schemeClr val="bg1"/>
          </a:solidFill>
        </p:spPr>
        <p:txBody>
          <a:bodyPr wrap="square" rtlCol="0">
            <a:spAutoFit/>
          </a:bodyPr>
          <a:p>
            <a:endParaRPr lang="zh-CN" altLang="en-US"/>
          </a:p>
        </p:txBody>
      </p:sp>
      <p:sp>
        <p:nvSpPr>
          <p:cNvPr id="23" name="文本框 22"/>
          <p:cNvSpPr txBox="1"/>
          <p:nvPr/>
        </p:nvSpPr>
        <p:spPr>
          <a:xfrm>
            <a:off x="10109200" y="5243830"/>
            <a:ext cx="118110" cy="368300"/>
          </a:xfrm>
          <a:prstGeom prst="rect">
            <a:avLst/>
          </a:prstGeom>
          <a:solidFill>
            <a:schemeClr val="bg1"/>
          </a:solidFill>
        </p:spPr>
        <p:txBody>
          <a:bodyPr wrap="square" rtlCol="0">
            <a:spAutoFit/>
          </a:bodyPr>
          <a:p>
            <a:endParaRPr lang="zh-CN" altLang="en-US"/>
          </a:p>
        </p:txBody>
      </p:sp>
      <p:sp>
        <p:nvSpPr>
          <p:cNvPr id="24" name="文本框 23"/>
          <p:cNvSpPr txBox="1"/>
          <p:nvPr/>
        </p:nvSpPr>
        <p:spPr>
          <a:xfrm>
            <a:off x="10554335" y="5253990"/>
            <a:ext cx="118110" cy="368300"/>
          </a:xfrm>
          <a:prstGeom prst="rect">
            <a:avLst/>
          </a:prstGeom>
          <a:solidFill>
            <a:schemeClr val="bg1"/>
          </a:solidFill>
        </p:spPr>
        <p:txBody>
          <a:bodyPr wrap="square" rtlCol="0">
            <a:spAutoFit/>
          </a:bodyPr>
          <a:p>
            <a:endParaRPr lang="zh-CN" altLang="en-US"/>
          </a:p>
        </p:txBody>
      </p:sp>
      <p:sp>
        <p:nvSpPr>
          <p:cNvPr id="25" name="文本框 24"/>
          <p:cNvSpPr txBox="1"/>
          <p:nvPr/>
        </p:nvSpPr>
        <p:spPr>
          <a:xfrm>
            <a:off x="4334510" y="5441315"/>
            <a:ext cx="1026160" cy="352425"/>
          </a:xfrm>
          <a:prstGeom prst="rect">
            <a:avLst/>
          </a:prstGeom>
          <a:solidFill>
            <a:schemeClr val="bg1"/>
          </a:solidFill>
        </p:spPr>
        <p:txBody>
          <a:bodyPr wrap="square" rtlCol="0">
            <a:spAutoFit/>
          </a:bodyPr>
          <a:p>
            <a:r>
              <a:rPr lang="zh-CN" altLang="en-US" sz="900" b="1"/>
              <a:t>GDP</a:t>
            </a:r>
            <a:endParaRPr lang="zh-CN" altLang="en-US" sz="800"/>
          </a:p>
          <a:p>
            <a:r>
              <a:rPr lang="en-US" altLang="zh-CN" sz="800"/>
              <a:t>(</a:t>
            </a:r>
            <a:r>
              <a:rPr lang="zh-CN" altLang="en-US" sz="800"/>
              <a:t>100 million yuan</a:t>
            </a:r>
            <a:r>
              <a:rPr lang="en-US" altLang="zh-CN" sz="800"/>
              <a:t>)</a:t>
            </a:r>
            <a:endParaRPr lang="en-US" altLang="zh-CN" sz="800"/>
          </a:p>
        </p:txBody>
      </p:sp>
      <p:sp>
        <p:nvSpPr>
          <p:cNvPr id="26" name="文本框 25"/>
          <p:cNvSpPr txBox="1"/>
          <p:nvPr/>
        </p:nvSpPr>
        <p:spPr>
          <a:xfrm>
            <a:off x="5654040" y="5443220"/>
            <a:ext cx="1116965" cy="352425"/>
          </a:xfrm>
          <a:prstGeom prst="rect">
            <a:avLst/>
          </a:prstGeom>
          <a:solidFill>
            <a:schemeClr val="bg1"/>
          </a:solidFill>
        </p:spPr>
        <p:txBody>
          <a:bodyPr wrap="square" rtlCol="0">
            <a:spAutoFit/>
          </a:bodyPr>
          <a:p>
            <a:r>
              <a:rPr lang="zh-CN" altLang="en-US" sz="900" b="1"/>
              <a:t>Per capita GDP</a:t>
            </a:r>
            <a:endParaRPr lang="zh-CN" altLang="en-US" sz="800"/>
          </a:p>
          <a:p>
            <a:r>
              <a:rPr lang="en-US" altLang="zh-CN" sz="800"/>
              <a:t>(</a:t>
            </a:r>
            <a:r>
              <a:rPr lang="zh-CN" altLang="en-US" sz="800"/>
              <a:t> yuan</a:t>
            </a:r>
            <a:r>
              <a:rPr lang="en-US" altLang="zh-CN" sz="800"/>
              <a:t>)</a:t>
            </a:r>
            <a:endParaRPr lang="en-US" altLang="zh-CN" sz="800"/>
          </a:p>
        </p:txBody>
      </p:sp>
      <p:sp>
        <p:nvSpPr>
          <p:cNvPr id="28" name="文本框 27"/>
          <p:cNvSpPr txBox="1"/>
          <p:nvPr/>
        </p:nvSpPr>
        <p:spPr>
          <a:xfrm>
            <a:off x="7058025" y="5414010"/>
            <a:ext cx="1614170" cy="368300"/>
          </a:xfrm>
          <a:prstGeom prst="rect">
            <a:avLst/>
          </a:prstGeom>
          <a:solidFill>
            <a:schemeClr val="bg1"/>
          </a:solidFill>
        </p:spPr>
        <p:txBody>
          <a:bodyPr wrap="square" rtlCol="0">
            <a:spAutoFit/>
          </a:bodyPr>
          <a:p>
            <a:r>
              <a:rPr lang="zh-CN" altLang="en-US" sz="900" b="1"/>
              <a:t>Gas consumption</a:t>
            </a:r>
            <a:endParaRPr lang="zh-CN" altLang="en-US" sz="900" b="1"/>
          </a:p>
          <a:p>
            <a:r>
              <a:rPr lang="zh-CN" altLang="en-US" sz="900"/>
              <a:t> (100 million </a:t>
            </a:r>
            <a:r>
              <a:rPr lang="en-US" altLang="zh-CN" sz="900"/>
              <a:t>m</a:t>
            </a:r>
            <a:r>
              <a:rPr lang="en-US" altLang="zh-CN" sz="900" baseline="30000"/>
              <a:t>3</a:t>
            </a:r>
            <a:r>
              <a:rPr lang="zh-CN" altLang="en-US" sz="900"/>
              <a:t>)</a:t>
            </a:r>
            <a:endParaRPr lang="zh-CN" altLang="en-US" sz="900"/>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322320" y="4122420"/>
            <a:ext cx="5547360" cy="1322070"/>
          </a:xfrm>
          <a:prstGeom prst="rect">
            <a:avLst/>
          </a:prstGeom>
          <a:noFill/>
        </p:spPr>
        <p:txBody>
          <a:bodyPr wrap="square" rtlCol="0" anchor="t">
            <a:spAutoFit/>
          </a:bodyPr>
          <a:p>
            <a:pPr algn="ctr"/>
            <a:r>
              <a:rPr lang="zh-CN" altLang="en-US" sz="2000">
                <a:latin typeface="Times New Roman" panose="02020603050405020304" charset="0"/>
                <a:cs typeface="Times New Roman" panose="02020603050405020304" charset="0"/>
                <a:sym typeface="+mn-ea"/>
              </a:rPr>
              <a:t>sulphur dioxide (SO2)</a:t>
            </a:r>
            <a:endParaRPr lang="zh-CN" altLang="en-US" sz="2000">
              <a:latin typeface="Times New Roman" panose="02020603050405020304" charset="0"/>
              <a:cs typeface="Times New Roman" panose="02020603050405020304" charset="0"/>
              <a:sym typeface="+mn-ea"/>
            </a:endParaRPr>
          </a:p>
          <a:p>
            <a:pPr algn="ctr"/>
            <a:r>
              <a:rPr lang="zh-CN" altLang="en-US" sz="2000">
                <a:latin typeface="Times New Roman" panose="02020603050405020304" charset="0"/>
                <a:cs typeface="Times New Roman" panose="02020603050405020304" charset="0"/>
                <a:sym typeface="+mn-ea"/>
              </a:rPr>
              <a:t> nitrogen dioxide (NO2),</a:t>
            </a:r>
            <a:endParaRPr lang="zh-CN" altLang="en-US" sz="2000">
              <a:latin typeface="Times New Roman" panose="02020603050405020304" charset="0"/>
              <a:cs typeface="Times New Roman" panose="02020603050405020304" charset="0"/>
              <a:sym typeface="+mn-ea"/>
            </a:endParaRPr>
          </a:p>
          <a:p>
            <a:pPr algn="ctr"/>
            <a:r>
              <a:rPr lang="zh-CN" altLang="en-US" sz="2000">
                <a:latin typeface="Times New Roman" panose="02020603050405020304" charset="0"/>
                <a:cs typeface="Times New Roman" panose="02020603050405020304" charset="0"/>
                <a:sym typeface="+mn-ea"/>
              </a:rPr>
              <a:t>particles with diameters of 10um or less (PM10)</a:t>
            </a:r>
            <a:endParaRPr lang="zh-CN" altLang="en-US" sz="2000">
              <a:latin typeface="Times New Roman" panose="02020603050405020304" charset="0"/>
              <a:cs typeface="Times New Roman" panose="02020603050405020304" charset="0"/>
              <a:sym typeface="+mn-ea"/>
            </a:endParaRPr>
          </a:p>
          <a:p>
            <a:pPr algn="ctr"/>
            <a:r>
              <a:rPr lang="zh-CN" altLang="en-US" sz="2000">
                <a:latin typeface="Times New Roman" panose="02020603050405020304" charset="0"/>
                <a:cs typeface="Times New Roman" panose="02020603050405020304" charset="0"/>
                <a:sym typeface="+mn-ea"/>
              </a:rPr>
              <a:t>fine particulate matter (PM2.5)</a:t>
            </a:r>
            <a:endParaRPr lang="zh-CN" altLang="en-US" sz="2000">
              <a:latin typeface="Times New Roman" panose="02020603050405020304" charset="0"/>
              <a:cs typeface="Times New Roman" panose="02020603050405020304" charset="0"/>
              <a:sym typeface="+mn-ea"/>
            </a:endParaRPr>
          </a:p>
        </p:txBody>
      </p:sp>
      <p:sp>
        <p:nvSpPr>
          <p:cNvPr id="7" name="文本框 6"/>
          <p:cNvSpPr txBox="1"/>
          <p:nvPr/>
        </p:nvSpPr>
        <p:spPr>
          <a:xfrm>
            <a:off x="617855" y="1088390"/>
            <a:ext cx="10956290" cy="2306955"/>
          </a:xfrm>
          <a:prstGeom prst="rect">
            <a:avLst/>
          </a:prstGeom>
          <a:noFill/>
        </p:spPr>
        <p:txBody>
          <a:bodyPr wrap="square" rtlCol="0" anchor="t">
            <a:spAutoFit/>
          </a:bodyPr>
          <a:p>
            <a:pPr algn="ctr">
              <a:lnSpc>
                <a:spcPct val="150000"/>
              </a:lnSpc>
            </a:pPr>
            <a:r>
              <a:rPr lang="en-US" altLang="zh-CN" sz="3200" b="1">
                <a:sym typeface="+mn-ea"/>
              </a:rPr>
              <a:t>I</a:t>
            </a:r>
            <a:r>
              <a:rPr lang="zh-CN" altLang="en-US" sz="3200" b="1">
                <a:sym typeface="+mn-ea"/>
              </a:rPr>
              <a:t>t is very important to investigate the impact of natural gas consumption on air pollutants in terms of four typical pollutants emissions in China</a:t>
            </a:r>
            <a:endParaRPr lang="zh-CN" altLang="en-US" sz="3200" b="1">
              <a:sym typeface="+mn-ea"/>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 name="组合 14"/>
          <p:cNvGrpSpPr/>
          <p:nvPr>
            <p:custDataLst>
              <p:tags r:id="rId1"/>
            </p:custDataLst>
          </p:nvPr>
        </p:nvGrpSpPr>
        <p:grpSpPr>
          <a:xfrm>
            <a:off x="346075" y="2902585"/>
            <a:ext cx="3474720" cy="1217295"/>
            <a:chOff x="1778000" y="4477851"/>
            <a:chExt cx="1808649" cy="1808649"/>
          </a:xfrm>
        </p:grpSpPr>
        <p:sp>
          <p:nvSpPr>
            <p:cNvPr id="7" name="椭圆 6"/>
            <p:cNvSpPr/>
            <p:nvPr>
              <p:custDataLst>
                <p:tags r:id="rId2"/>
              </p:custDataLst>
            </p:nvPr>
          </p:nvSpPr>
          <p:spPr>
            <a:xfrm>
              <a:off x="1778000" y="4477851"/>
              <a:ext cx="1808649" cy="1808649"/>
            </a:xfrm>
            <a:prstGeom prst="ellipse">
              <a:avLst/>
            </a:prstGeom>
            <a:noFill/>
            <a:ln w="28575" cap="flat" cmpd="sng" algn="ctr">
              <a:solidFill>
                <a:srgbClr val="BFBFBF"/>
              </a:solidFill>
              <a:prstDash val="solid"/>
              <a:miter lim="800000"/>
            </a:ln>
            <a:effectLst/>
          </p:spPr>
          <p:txBody>
            <a:bodyPr rtlCol="0" anchor="ctr">
              <a:normAutofit/>
            </a:bodyPr>
            <a:p>
              <a:pPr algn="ctr"/>
              <a:endParaRPr lang="zh-CN" altLang="en-US" sz="3200">
                <a:solidFill>
                  <a:srgbClr val="FFFFFF"/>
                </a:solidFill>
              </a:endParaRPr>
            </a:p>
          </p:txBody>
        </p:sp>
        <p:sp>
          <p:nvSpPr>
            <p:cNvPr id="8" name="椭圆 7"/>
            <p:cNvSpPr/>
            <p:nvPr>
              <p:custDataLst>
                <p:tags r:id="rId3"/>
              </p:custDataLst>
            </p:nvPr>
          </p:nvSpPr>
          <p:spPr>
            <a:xfrm>
              <a:off x="1841310" y="4541161"/>
              <a:ext cx="1682028" cy="1682028"/>
            </a:xfrm>
            <a:prstGeom prst="ellipse">
              <a:avLst/>
            </a:prstGeom>
            <a:solidFill>
              <a:srgbClr val="F2F2F2"/>
            </a:solidFill>
            <a:ln w="12700" cap="flat" cmpd="sng" algn="ctr">
              <a:noFill/>
              <a:prstDash val="solid"/>
              <a:miter lim="800000"/>
            </a:ln>
            <a:effectLst/>
          </p:spPr>
          <p:txBody>
            <a:bodyPr lIns="0" tIns="0" rIns="0" bIns="0" rtlCol="0" anchor="ctr">
              <a:normAutofit fontScale="90000"/>
            </a:bodyPr>
            <a:p>
              <a:pPr algn="ctr"/>
              <a:r>
                <a:rPr lang="en-US" altLang="zh-CN" sz="3200" dirty="0">
                  <a:solidFill>
                    <a:srgbClr val="F6C171"/>
                  </a:solidFill>
                </a:rPr>
                <a:t>D</a:t>
              </a:r>
              <a:r>
                <a:rPr lang="zh-CN" altLang="da-DK" sz="3200" dirty="0">
                  <a:solidFill>
                    <a:srgbClr val="F6C171"/>
                  </a:solidFill>
                </a:rPr>
                <a:t>irect impact</a:t>
              </a:r>
              <a:endParaRPr lang="zh-CN" altLang="da-DK" sz="3200" dirty="0">
                <a:solidFill>
                  <a:srgbClr val="F6C171"/>
                </a:solidFill>
              </a:endParaRPr>
            </a:p>
          </p:txBody>
        </p:sp>
      </p:grpSp>
      <p:grpSp>
        <p:nvGrpSpPr>
          <p:cNvPr id="19" name="组合 18"/>
          <p:cNvGrpSpPr/>
          <p:nvPr>
            <p:custDataLst>
              <p:tags r:id="rId4"/>
            </p:custDataLst>
          </p:nvPr>
        </p:nvGrpSpPr>
        <p:grpSpPr>
          <a:xfrm>
            <a:off x="8239760" y="2956560"/>
            <a:ext cx="3474720" cy="1217295"/>
            <a:chOff x="1778000" y="4477851"/>
            <a:chExt cx="1808649" cy="1808649"/>
          </a:xfrm>
        </p:grpSpPr>
        <p:sp>
          <p:nvSpPr>
            <p:cNvPr id="20" name="椭圆 19"/>
            <p:cNvSpPr/>
            <p:nvPr>
              <p:custDataLst>
                <p:tags r:id="rId5"/>
              </p:custDataLst>
            </p:nvPr>
          </p:nvSpPr>
          <p:spPr>
            <a:xfrm>
              <a:off x="1778000" y="4477851"/>
              <a:ext cx="1808649" cy="1808649"/>
            </a:xfrm>
            <a:prstGeom prst="ellipse">
              <a:avLst/>
            </a:prstGeom>
            <a:noFill/>
            <a:ln w="28575" cap="flat" cmpd="sng" algn="ctr">
              <a:solidFill>
                <a:srgbClr val="BFBFBF"/>
              </a:solidFill>
              <a:prstDash val="solid"/>
              <a:miter lim="800000"/>
            </a:ln>
            <a:effectLst/>
          </p:spPr>
          <p:txBody>
            <a:bodyPr rtlCol="0" anchor="ctr">
              <a:normAutofit/>
            </a:bodyPr>
            <a:p>
              <a:pPr algn="ctr"/>
              <a:endParaRPr lang="zh-CN" altLang="en-US">
                <a:solidFill>
                  <a:srgbClr val="FFFFFF"/>
                </a:solidFill>
              </a:endParaRPr>
            </a:p>
          </p:txBody>
        </p:sp>
        <p:sp>
          <p:nvSpPr>
            <p:cNvPr id="21" name="椭圆 20"/>
            <p:cNvSpPr/>
            <p:nvPr>
              <p:custDataLst>
                <p:tags r:id="rId6"/>
              </p:custDataLst>
            </p:nvPr>
          </p:nvSpPr>
          <p:spPr>
            <a:xfrm>
              <a:off x="1841310" y="4541161"/>
              <a:ext cx="1682028" cy="1682028"/>
            </a:xfrm>
            <a:prstGeom prst="ellipse">
              <a:avLst/>
            </a:prstGeom>
            <a:solidFill>
              <a:srgbClr val="F2F2F2"/>
            </a:solidFill>
            <a:ln w="12700" cap="flat" cmpd="sng" algn="ctr">
              <a:noFill/>
              <a:prstDash val="solid"/>
              <a:miter lim="800000"/>
            </a:ln>
            <a:effectLst/>
          </p:spPr>
          <p:txBody>
            <a:bodyPr lIns="0" tIns="0" rIns="0" bIns="0" rtlCol="0" anchor="ctr">
              <a:normAutofit fontScale="90000" lnSpcReduction="20000"/>
            </a:bodyPr>
            <a:p>
              <a:pPr algn="ctr"/>
              <a:r>
                <a:rPr lang="zh-CN" altLang="da-DK" sz="3200" dirty="0">
                  <a:solidFill>
                    <a:srgbClr val="CE8D3E"/>
                  </a:solidFill>
                </a:rPr>
                <a:t>Indirect effects</a:t>
              </a:r>
              <a:endParaRPr lang="zh-CN" altLang="da-DK" sz="3200" dirty="0">
                <a:solidFill>
                  <a:srgbClr val="CE8D3E"/>
                </a:solidFill>
              </a:endParaRPr>
            </a:p>
          </p:txBody>
        </p:sp>
      </p:grpSp>
      <p:grpSp>
        <p:nvGrpSpPr>
          <p:cNvPr id="33" name="组合 32"/>
          <p:cNvGrpSpPr/>
          <p:nvPr>
            <p:custDataLst>
              <p:tags r:id="rId7"/>
            </p:custDataLst>
          </p:nvPr>
        </p:nvGrpSpPr>
        <p:grpSpPr>
          <a:xfrm>
            <a:off x="4605558" y="510506"/>
            <a:ext cx="2720340" cy="1598930"/>
            <a:chOff x="1158766" y="4815185"/>
            <a:chExt cx="2861666" cy="1681997"/>
          </a:xfrm>
        </p:grpSpPr>
        <p:sp>
          <p:nvSpPr>
            <p:cNvPr id="35" name="椭圆 34"/>
            <p:cNvSpPr/>
            <p:nvPr>
              <p:custDataLst>
                <p:tags r:id="rId8"/>
              </p:custDataLst>
            </p:nvPr>
          </p:nvSpPr>
          <p:spPr>
            <a:xfrm>
              <a:off x="1158766" y="4815185"/>
              <a:ext cx="2861666" cy="1681997"/>
            </a:xfrm>
            <a:prstGeom prst="ellipse">
              <a:avLst/>
            </a:prstGeom>
            <a:solidFill>
              <a:srgbClr val="F2F2F2"/>
            </a:solidFill>
            <a:ln w="12700" cap="flat" cmpd="sng" algn="ctr">
              <a:noFill/>
              <a:prstDash val="solid"/>
              <a:miter lim="800000"/>
            </a:ln>
            <a:effectLst/>
          </p:spPr>
          <p:txBody>
            <a:bodyPr lIns="0" tIns="0" rIns="0" bIns="0" rtlCol="0" anchor="ctr">
              <a:noAutofit/>
            </a:bodyPr>
            <a:p>
              <a:pPr algn="ctr"/>
              <a:r>
                <a:rPr lang="en-US" altLang="zh-CN" sz="2800" b="1" dirty="0">
                  <a:solidFill>
                    <a:srgbClr val="F27255"/>
                  </a:solidFill>
                </a:rPr>
                <a:t>I</a:t>
              </a:r>
              <a:r>
                <a:rPr lang="zh-CN" altLang="da-DK" sz="2800" b="1" dirty="0">
                  <a:solidFill>
                    <a:srgbClr val="F27255"/>
                  </a:solidFill>
                </a:rPr>
                <a:t>nfluences</a:t>
              </a:r>
              <a:endParaRPr lang="zh-CN" altLang="da-DK" sz="2800" b="1" dirty="0">
                <a:solidFill>
                  <a:srgbClr val="F27255"/>
                </a:solidFill>
              </a:endParaRPr>
            </a:p>
          </p:txBody>
        </p:sp>
        <p:sp>
          <p:nvSpPr>
            <p:cNvPr id="34" name="椭圆 33"/>
            <p:cNvSpPr/>
            <p:nvPr>
              <p:custDataLst>
                <p:tags r:id="rId9"/>
              </p:custDataLst>
            </p:nvPr>
          </p:nvSpPr>
          <p:spPr>
            <a:xfrm>
              <a:off x="1556228" y="5036958"/>
              <a:ext cx="2030688" cy="1249808"/>
            </a:xfrm>
            <a:prstGeom prst="ellipse">
              <a:avLst/>
            </a:prstGeom>
            <a:noFill/>
            <a:ln w="28575" cap="flat" cmpd="sng" algn="ctr">
              <a:solidFill>
                <a:srgbClr val="BFBFBF"/>
              </a:solidFill>
              <a:prstDash val="solid"/>
              <a:miter lim="800000"/>
            </a:ln>
            <a:effectLst/>
          </p:spPr>
          <p:txBody>
            <a:bodyPr rtlCol="0" anchor="ctr">
              <a:normAutofit/>
            </a:bodyPr>
            <a:p>
              <a:pPr algn="ctr"/>
              <a:endParaRPr lang="zh-CN" altLang="en-US">
                <a:solidFill>
                  <a:srgbClr val="FFFFFF"/>
                </a:solidFill>
              </a:endParaRPr>
            </a:p>
          </p:txBody>
        </p:sp>
      </p:grpSp>
      <p:grpSp>
        <p:nvGrpSpPr>
          <p:cNvPr id="12" name="组合 11"/>
          <p:cNvGrpSpPr/>
          <p:nvPr/>
        </p:nvGrpSpPr>
        <p:grpSpPr>
          <a:xfrm>
            <a:off x="962025" y="2038985"/>
            <a:ext cx="9803765" cy="923925"/>
            <a:chOff x="1515" y="3556"/>
            <a:chExt cx="15439" cy="2115"/>
          </a:xfrm>
        </p:grpSpPr>
        <p:grpSp>
          <p:nvGrpSpPr>
            <p:cNvPr id="14" name="组合 13"/>
            <p:cNvGrpSpPr/>
            <p:nvPr>
              <p:custDataLst>
                <p:tags r:id="rId10"/>
              </p:custDataLst>
            </p:nvPr>
          </p:nvGrpSpPr>
          <p:grpSpPr>
            <a:xfrm>
              <a:off x="1515" y="3556"/>
              <a:ext cx="3059" cy="1410"/>
              <a:chOff x="2283883" y="3385651"/>
              <a:chExt cx="796882" cy="796882"/>
            </a:xfrm>
          </p:grpSpPr>
          <p:sp>
            <p:nvSpPr>
              <p:cNvPr id="5" name="椭圆 4"/>
              <p:cNvSpPr/>
              <p:nvPr>
                <p:custDataLst>
                  <p:tags r:id="rId11"/>
                </p:custDataLst>
              </p:nvPr>
            </p:nvSpPr>
            <p:spPr>
              <a:xfrm>
                <a:off x="2283883" y="3385651"/>
                <a:ext cx="796882" cy="796882"/>
              </a:xfrm>
              <a:prstGeom prst="ellipse">
                <a:avLst/>
              </a:prstGeom>
              <a:noFill/>
              <a:ln w="28575" cap="flat" cmpd="sng" algn="ctr">
                <a:solidFill>
                  <a:srgbClr val="BFBFBF"/>
                </a:solidFill>
                <a:prstDash val="solid"/>
                <a:miter lim="800000"/>
              </a:ln>
              <a:effectLst/>
            </p:spPr>
            <p:txBody>
              <a:bodyPr rtlCol="0" anchor="ctr">
                <a:normAutofit/>
              </a:bodyPr>
              <a:p>
                <a:pPr algn="ctr"/>
                <a:endParaRPr lang="zh-CN" altLang="en-US">
                  <a:solidFill>
                    <a:sysClr val="window" lastClr="FFFFFF"/>
                  </a:solidFill>
                </a:endParaRPr>
              </a:p>
            </p:txBody>
          </p:sp>
          <p:sp>
            <p:nvSpPr>
              <p:cNvPr id="6" name="椭圆 5"/>
              <p:cNvSpPr/>
              <p:nvPr>
                <p:custDataLst>
                  <p:tags r:id="rId12"/>
                </p:custDataLst>
              </p:nvPr>
            </p:nvSpPr>
            <p:spPr>
              <a:xfrm>
                <a:off x="2334937" y="3436705"/>
                <a:ext cx="694774" cy="694774"/>
              </a:xfrm>
              <a:prstGeom prst="ellipse">
                <a:avLst/>
              </a:prstGeom>
              <a:solidFill>
                <a:srgbClr val="F6C171"/>
              </a:solidFill>
              <a:ln w="12700" cap="flat" cmpd="sng" algn="ctr">
                <a:noFill/>
                <a:prstDash val="solid"/>
                <a:miter lim="800000"/>
              </a:ln>
              <a:effectLst/>
            </p:spPr>
            <p:txBody>
              <a:bodyPr lIns="0" tIns="0" rIns="0" bIns="0" rtlCol="0" anchor="ctr">
                <a:normAutofit/>
              </a:bodyPr>
              <a:p>
                <a:pPr algn="ctr"/>
                <a:r>
                  <a:rPr lang="en-US" altLang="zh-CN" sz="2400" b="1" smtClean="0">
                    <a:solidFill>
                      <a:sysClr val="window" lastClr="FFFFFF"/>
                    </a:solidFill>
                    <a:latin typeface="Calibri Light" panose="020F0302020204030204" pitchFamily="34" charset="0"/>
                    <a:ea typeface="+mn-ea"/>
                    <a:cs typeface="+mn-ea"/>
                  </a:rPr>
                  <a:t>01</a:t>
                </a:r>
                <a:endParaRPr lang="en-US" altLang="zh-CN" sz="2400" b="1" smtClean="0">
                  <a:solidFill>
                    <a:sysClr val="window" lastClr="FFFFFF"/>
                  </a:solidFill>
                  <a:latin typeface="Calibri Light" panose="020F0302020204030204" pitchFamily="34" charset="0"/>
                  <a:ea typeface="+mn-ea"/>
                  <a:cs typeface="+mn-ea"/>
                </a:endParaRPr>
              </a:p>
            </p:txBody>
          </p:sp>
        </p:grpSp>
        <p:grpSp>
          <p:nvGrpSpPr>
            <p:cNvPr id="18" name="组合 17"/>
            <p:cNvGrpSpPr/>
            <p:nvPr>
              <p:custDataLst>
                <p:tags r:id="rId13"/>
              </p:custDataLst>
            </p:nvPr>
          </p:nvGrpSpPr>
          <p:grpSpPr>
            <a:xfrm>
              <a:off x="13896" y="3641"/>
              <a:ext cx="3059" cy="1410"/>
              <a:chOff x="2283883" y="3385651"/>
              <a:chExt cx="796882" cy="796882"/>
            </a:xfrm>
          </p:grpSpPr>
          <p:sp>
            <p:nvSpPr>
              <p:cNvPr id="22" name="椭圆 21"/>
              <p:cNvSpPr/>
              <p:nvPr>
                <p:custDataLst>
                  <p:tags r:id="rId14"/>
                </p:custDataLst>
              </p:nvPr>
            </p:nvSpPr>
            <p:spPr>
              <a:xfrm>
                <a:off x="2283883" y="3385651"/>
                <a:ext cx="796882" cy="796882"/>
              </a:xfrm>
              <a:prstGeom prst="ellipse">
                <a:avLst/>
              </a:prstGeom>
              <a:noFill/>
              <a:ln w="28575" cap="flat" cmpd="sng" algn="ctr">
                <a:solidFill>
                  <a:srgbClr val="BFBFBF"/>
                </a:solidFill>
                <a:prstDash val="solid"/>
                <a:miter lim="800000"/>
              </a:ln>
              <a:effectLst/>
            </p:spPr>
            <p:txBody>
              <a:bodyPr rtlCol="0" anchor="ctr">
                <a:normAutofit/>
              </a:bodyPr>
              <a:p>
                <a:pPr algn="ctr"/>
                <a:endParaRPr lang="zh-CN" altLang="en-US">
                  <a:solidFill>
                    <a:sysClr val="window" lastClr="FFFFFF"/>
                  </a:solidFill>
                </a:endParaRPr>
              </a:p>
            </p:txBody>
          </p:sp>
          <p:sp>
            <p:nvSpPr>
              <p:cNvPr id="23" name="椭圆 22"/>
              <p:cNvSpPr/>
              <p:nvPr>
                <p:custDataLst>
                  <p:tags r:id="rId15"/>
                </p:custDataLst>
              </p:nvPr>
            </p:nvSpPr>
            <p:spPr>
              <a:xfrm>
                <a:off x="2334937" y="3436705"/>
                <a:ext cx="694774" cy="694774"/>
              </a:xfrm>
              <a:prstGeom prst="ellipse">
                <a:avLst/>
              </a:prstGeom>
              <a:solidFill>
                <a:srgbClr val="CE8D3E"/>
              </a:solidFill>
              <a:ln w="12700" cap="flat" cmpd="sng" algn="ctr">
                <a:noFill/>
                <a:prstDash val="solid"/>
                <a:miter lim="800000"/>
              </a:ln>
              <a:effectLst/>
            </p:spPr>
            <p:txBody>
              <a:bodyPr lIns="0" tIns="0" rIns="0" bIns="0" rtlCol="0" anchor="ctr">
                <a:normAutofit/>
              </a:bodyPr>
              <a:p>
                <a:pPr algn="ctr"/>
                <a:r>
                  <a:rPr lang="en-US" altLang="zh-CN" sz="2400" b="1" smtClean="0">
                    <a:solidFill>
                      <a:sysClr val="window" lastClr="FFFFFF"/>
                    </a:solidFill>
                    <a:latin typeface="Calibri Light" panose="020F0302020204030204" pitchFamily="34" charset="0"/>
                    <a:ea typeface="+mn-ea"/>
                    <a:cs typeface="+mn-ea"/>
                  </a:rPr>
                  <a:t>02</a:t>
                </a:r>
                <a:endParaRPr lang="en-US" altLang="zh-CN" sz="2400" b="1" smtClean="0">
                  <a:solidFill>
                    <a:sysClr val="window" lastClr="FFFFFF"/>
                  </a:solidFill>
                  <a:latin typeface="Calibri Light" panose="020F0302020204030204" pitchFamily="34" charset="0"/>
                  <a:ea typeface="+mn-ea"/>
                  <a:cs typeface="+mn-ea"/>
                </a:endParaRPr>
              </a:p>
            </p:txBody>
          </p:sp>
        </p:grpSp>
        <p:cxnSp>
          <p:nvCxnSpPr>
            <p:cNvPr id="65" name="直接连接符 64"/>
            <p:cNvCxnSpPr/>
            <p:nvPr>
              <p:custDataLst>
                <p:tags r:id="rId16"/>
              </p:custDataLst>
            </p:nvPr>
          </p:nvCxnSpPr>
          <p:spPr>
            <a:xfrm>
              <a:off x="3045" y="4996"/>
              <a:ext cx="9" cy="574"/>
            </a:xfrm>
            <a:prstGeom prst="line">
              <a:avLst/>
            </a:prstGeom>
            <a:noFill/>
            <a:ln w="28575" cap="flat" cmpd="sng" algn="ctr">
              <a:solidFill>
                <a:srgbClr val="BFBFBF"/>
              </a:solidFill>
              <a:prstDash val="solid"/>
              <a:miter lim="800000"/>
            </a:ln>
            <a:effectLst/>
          </p:spPr>
        </p:cxnSp>
        <p:cxnSp>
          <p:nvCxnSpPr>
            <p:cNvPr id="67" name="直接连接符 66"/>
            <p:cNvCxnSpPr/>
            <p:nvPr>
              <p:custDataLst>
                <p:tags r:id="rId17"/>
              </p:custDataLst>
            </p:nvPr>
          </p:nvCxnSpPr>
          <p:spPr>
            <a:xfrm>
              <a:off x="15426" y="5081"/>
              <a:ext cx="1" cy="591"/>
            </a:xfrm>
            <a:prstGeom prst="line">
              <a:avLst/>
            </a:prstGeom>
            <a:noFill/>
            <a:ln w="28575" cap="flat" cmpd="sng" algn="ctr">
              <a:solidFill>
                <a:srgbClr val="BFBFBF"/>
              </a:solidFill>
              <a:prstDash val="solid"/>
              <a:miter lim="800000"/>
            </a:ln>
            <a:effectLst/>
          </p:spPr>
        </p:cxnSp>
      </p:grpSp>
      <p:cxnSp>
        <p:nvCxnSpPr>
          <p:cNvPr id="83" name="直接连接符 82"/>
          <p:cNvCxnSpPr/>
          <p:nvPr>
            <p:custDataLst>
              <p:tags r:id="rId18"/>
            </p:custDataLst>
          </p:nvPr>
        </p:nvCxnSpPr>
        <p:spPr>
          <a:xfrm>
            <a:off x="6472555" y="1811655"/>
            <a:ext cx="2532380" cy="476250"/>
          </a:xfrm>
          <a:prstGeom prst="line">
            <a:avLst/>
          </a:prstGeom>
          <a:noFill/>
          <a:ln w="28575" cap="flat" cmpd="sng" algn="ctr">
            <a:solidFill>
              <a:srgbClr val="BFBFBF"/>
            </a:solidFill>
            <a:prstDash val="solid"/>
            <a:miter lim="800000"/>
          </a:ln>
          <a:effectLst/>
        </p:spPr>
      </p:cxnSp>
      <p:sp>
        <p:nvSpPr>
          <p:cNvPr id="10" name="文本框 9"/>
          <p:cNvSpPr txBox="1"/>
          <p:nvPr/>
        </p:nvSpPr>
        <p:spPr>
          <a:xfrm>
            <a:off x="2838450" y="2622550"/>
            <a:ext cx="4429760" cy="1014730"/>
          </a:xfrm>
          <a:prstGeom prst="rect">
            <a:avLst/>
          </a:prstGeom>
          <a:noFill/>
        </p:spPr>
        <p:txBody>
          <a:bodyPr wrap="square" rtlCol="0">
            <a:spAutoFit/>
          </a:bodyPr>
          <a:p>
            <a:pPr>
              <a:lnSpc>
                <a:spcPct val="150000"/>
              </a:lnSpc>
            </a:pPr>
            <a:r>
              <a:rPr lang="en-US" altLang="zh-CN" sz="2000"/>
              <a:t>ln(GRP</a:t>
            </a:r>
            <a:r>
              <a:rPr lang="en-US" altLang="zh-CN" sz="2000" baseline="-25000"/>
              <a:t>it</a:t>
            </a:r>
            <a:r>
              <a:rPr lang="en-US" altLang="zh-CN" sz="2000"/>
              <a:t>)=μ</a:t>
            </a:r>
            <a:r>
              <a:rPr lang="en-US" altLang="zh-CN" sz="2000" baseline="-25000"/>
              <a:t>i</a:t>
            </a:r>
            <a:r>
              <a:rPr lang="en-US" altLang="zh-CN" sz="2000"/>
              <a:t>+δ</a:t>
            </a:r>
            <a:r>
              <a:rPr lang="en-US" altLang="zh-CN" sz="2000" baseline="-25000"/>
              <a:t>t</a:t>
            </a:r>
            <a:r>
              <a:rPr lang="en-US" altLang="zh-CN" sz="2000"/>
              <a:t>+α</a:t>
            </a:r>
            <a:r>
              <a:rPr lang="en-US" altLang="zh-CN" sz="2000" baseline="-25000"/>
              <a:t>0</a:t>
            </a:r>
            <a:r>
              <a:rPr lang="en-US" altLang="zh-CN" sz="2000">
                <a:sym typeface="+mn-ea"/>
              </a:rPr>
              <a:t>ln(GRP</a:t>
            </a:r>
            <a:r>
              <a:rPr lang="en-US" altLang="zh-CN" sz="2000" baseline="-25000">
                <a:sym typeface="+mn-ea"/>
              </a:rPr>
              <a:t>it-1</a:t>
            </a:r>
            <a:r>
              <a:rPr lang="en-US" altLang="zh-CN" sz="2000">
                <a:sym typeface="+mn-ea"/>
              </a:rPr>
              <a:t>)+α</a:t>
            </a:r>
            <a:r>
              <a:rPr lang="en-US" altLang="zh-CN" sz="2000" baseline="-25000">
                <a:sym typeface="+mn-ea"/>
              </a:rPr>
              <a:t>1</a:t>
            </a:r>
            <a:r>
              <a:rPr lang="en-US" altLang="zh-CN" sz="2000">
                <a:sym typeface="+mn-ea"/>
              </a:rPr>
              <a:t>NG</a:t>
            </a:r>
            <a:r>
              <a:rPr lang="en-US" altLang="zh-CN" sz="2000" baseline="-25000">
                <a:sym typeface="+mn-ea"/>
              </a:rPr>
              <a:t>nt</a:t>
            </a:r>
            <a:endParaRPr lang="en-US" altLang="zh-CN" sz="2000">
              <a:sym typeface="+mn-ea"/>
            </a:endParaRPr>
          </a:p>
          <a:p>
            <a:pPr>
              <a:lnSpc>
                <a:spcPct val="150000"/>
              </a:lnSpc>
            </a:pPr>
            <a:r>
              <a:rPr lang="en-US" altLang="zh-CN" sz="2000">
                <a:sym typeface="+mn-ea"/>
              </a:rPr>
              <a:t>                +</a:t>
            </a:r>
            <a:r>
              <a:rPr lang="en-US" altLang="zh-CN" sz="2000">
                <a:sym typeface="+mn-ea"/>
              </a:rPr>
              <a:t>α</a:t>
            </a:r>
            <a:r>
              <a:rPr lang="en-US" altLang="zh-CN" sz="2000" baseline="-25000">
                <a:sym typeface="+mn-ea"/>
              </a:rPr>
              <a:t>2</a:t>
            </a:r>
            <a:r>
              <a:rPr lang="en-US" altLang="zh-CN" sz="2000">
                <a:sym typeface="+mn-ea"/>
              </a:rPr>
              <a:t>urban</a:t>
            </a:r>
            <a:r>
              <a:rPr lang="en-US" altLang="zh-CN" sz="2000" baseline="-25000">
                <a:sym typeface="+mn-ea"/>
              </a:rPr>
              <a:t>it</a:t>
            </a:r>
            <a:r>
              <a:rPr lang="en-US" altLang="zh-CN" sz="2000">
                <a:sym typeface="+mn-ea"/>
              </a:rPr>
              <a:t>+α</a:t>
            </a:r>
            <a:r>
              <a:rPr lang="en-US" altLang="zh-CN" sz="2000" baseline="-25000">
                <a:sym typeface="+mn-ea"/>
              </a:rPr>
              <a:t>3</a:t>
            </a:r>
            <a:r>
              <a:rPr lang="en-US" altLang="zh-CN" sz="2000">
                <a:sym typeface="+mn-ea"/>
              </a:rPr>
              <a:t>industry</a:t>
            </a:r>
            <a:r>
              <a:rPr lang="en-US" altLang="zh-CN" sz="2000" baseline="-25000">
                <a:sym typeface="+mn-ea"/>
              </a:rPr>
              <a:t>it</a:t>
            </a:r>
            <a:r>
              <a:rPr lang="en-US" altLang="zh-CN" sz="2000">
                <a:sym typeface="+mn-ea"/>
              </a:rPr>
              <a:t>+ε</a:t>
            </a:r>
            <a:r>
              <a:rPr lang="en-US" altLang="zh-CN" sz="2000" baseline="-25000">
                <a:sym typeface="+mn-ea"/>
              </a:rPr>
              <a:t>it</a:t>
            </a:r>
            <a:endParaRPr lang="en-US" altLang="zh-CN" sz="2000" baseline="-25000">
              <a:sym typeface="+mn-ea"/>
            </a:endParaRPr>
          </a:p>
        </p:txBody>
      </p:sp>
      <p:sp>
        <p:nvSpPr>
          <p:cNvPr id="11" name="文本框 10"/>
          <p:cNvSpPr txBox="1"/>
          <p:nvPr/>
        </p:nvSpPr>
        <p:spPr>
          <a:xfrm>
            <a:off x="3886200" y="3944620"/>
            <a:ext cx="5438775" cy="1014730"/>
          </a:xfrm>
          <a:prstGeom prst="rect">
            <a:avLst/>
          </a:prstGeom>
          <a:noFill/>
        </p:spPr>
        <p:txBody>
          <a:bodyPr wrap="square" rtlCol="0">
            <a:spAutoFit/>
          </a:bodyPr>
          <a:p>
            <a:pPr>
              <a:lnSpc>
                <a:spcPct val="150000"/>
              </a:lnSpc>
            </a:pPr>
            <a:r>
              <a:rPr lang="en-US" altLang="zh-CN" sz="2000"/>
              <a:t>ln(P</a:t>
            </a:r>
            <a:r>
              <a:rPr lang="en-US" altLang="zh-CN" sz="2000" baseline="-25000"/>
              <a:t>it</a:t>
            </a:r>
            <a:r>
              <a:rPr lang="en-US" altLang="zh-CN" sz="2000"/>
              <a:t>)=θ</a:t>
            </a:r>
            <a:r>
              <a:rPr lang="en-US" altLang="zh-CN" sz="2000" baseline="-25000"/>
              <a:t>i</a:t>
            </a:r>
            <a:r>
              <a:rPr lang="en-US" altLang="zh-CN" sz="2000"/>
              <a:t>+γ</a:t>
            </a:r>
            <a:r>
              <a:rPr lang="en-US" altLang="zh-CN" sz="2000" baseline="-25000"/>
              <a:t>t</a:t>
            </a:r>
            <a:r>
              <a:rPr lang="en-US" altLang="zh-CN" sz="2000"/>
              <a:t>+</a:t>
            </a:r>
            <a:r>
              <a:rPr lang="en-US" altLang="zh-CN" sz="2000">
                <a:sym typeface="+mn-ea"/>
              </a:rPr>
              <a:t>ln(P</a:t>
            </a:r>
            <a:r>
              <a:rPr lang="en-US" altLang="zh-CN" sz="2000" baseline="-25000">
                <a:sym typeface="+mn-ea"/>
              </a:rPr>
              <a:t>it-1</a:t>
            </a:r>
            <a:r>
              <a:rPr lang="en-US" altLang="zh-CN" sz="2000">
                <a:sym typeface="+mn-ea"/>
              </a:rPr>
              <a:t>)+</a:t>
            </a:r>
            <a:r>
              <a:rPr lang="en-US" altLang="zh-CN" sz="2000"/>
              <a:t>β</a:t>
            </a:r>
            <a:r>
              <a:rPr lang="en-US" altLang="zh-CN" sz="2000" baseline="-25000"/>
              <a:t>0</a:t>
            </a:r>
            <a:r>
              <a:rPr lang="en-US" altLang="zh-CN" sz="2000">
                <a:sym typeface="+mn-ea"/>
              </a:rPr>
              <a:t>ln(GRP</a:t>
            </a:r>
            <a:r>
              <a:rPr lang="en-US" altLang="zh-CN" sz="2000" baseline="-25000">
                <a:sym typeface="+mn-ea"/>
              </a:rPr>
              <a:t>it</a:t>
            </a:r>
            <a:r>
              <a:rPr lang="en-US" altLang="zh-CN" sz="2000">
                <a:sym typeface="+mn-ea"/>
              </a:rPr>
              <a:t>)+</a:t>
            </a:r>
            <a:r>
              <a:rPr lang="en-US" altLang="zh-CN" sz="2000">
                <a:sym typeface="+mn-ea"/>
              </a:rPr>
              <a:t>β</a:t>
            </a:r>
            <a:r>
              <a:rPr lang="en-US" altLang="zh-CN" sz="2000" baseline="-25000">
                <a:sym typeface="+mn-ea"/>
              </a:rPr>
              <a:t>1</a:t>
            </a:r>
            <a:r>
              <a:rPr lang="en-US" altLang="zh-CN" sz="2000">
                <a:sym typeface="+mn-ea"/>
              </a:rPr>
              <a:t>E</a:t>
            </a:r>
            <a:r>
              <a:rPr lang="en-US" altLang="zh-CN" sz="2000">
                <a:sym typeface="+mn-ea"/>
              </a:rPr>
              <a:t>ln</a:t>
            </a:r>
            <a:r>
              <a:rPr lang="en-US" altLang="zh-CN" sz="2000" baseline="30000">
                <a:sym typeface="+mn-ea"/>
              </a:rPr>
              <a:t>2</a:t>
            </a:r>
            <a:r>
              <a:rPr lang="en-US" altLang="zh-CN" sz="2000">
                <a:sym typeface="+mn-ea"/>
              </a:rPr>
              <a:t>(GRP</a:t>
            </a:r>
            <a:r>
              <a:rPr lang="en-US" altLang="zh-CN" sz="2000" baseline="-25000">
                <a:sym typeface="+mn-ea"/>
              </a:rPr>
              <a:t>it</a:t>
            </a:r>
            <a:r>
              <a:rPr lang="en-US" altLang="zh-CN" sz="2000">
                <a:sym typeface="+mn-ea"/>
              </a:rPr>
              <a:t>)</a:t>
            </a:r>
            <a:endParaRPr lang="en-US" altLang="zh-CN" sz="2000">
              <a:sym typeface="+mn-ea"/>
            </a:endParaRPr>
          </a:p>
          <a:p>
            <a:pPr>
              <a:lnSpc>
                <a:spcPct val="150000"/>
              </a:lnSpc>
            </a:pPr>
            <a:r>
              <a:rPr lang="en-US" altLang="zh-CN" sz="2000">
                <a:sym typeface="+mn-ea"/>
              </a:rPr>
              <a:t>           +β</a:t>
            </a:r>
            <a:r>
              <a:rPr lang="en-US" altLang="zh-CN" sz="2000" baseline="-25000">
                <a:sym typeface="+mn-ea"/>
              </a:rPr>
              <a:t>2</a:t>
            </a:r>
            <a:r>
              <a:rPr lang="en-US" altLang="zh-CN" sz="2000">
                <a:sym typeface="+mn-ea"/>
              </a:rPr>
              <a:t>NG</a:t>
            </a:r>
            <a:r>
              <a:rPr lang="en-US" altLang="zh-CN" sz="2000" baseline="-25000">
                <a:sym typeface="+mn-ea"/>
              </a:rPr>
              <a:t>nt</a:t>
            </a:r>
            <a:r>
              <a:rPr lang="en-US" altLang="zh-CN" sz="2000">
                <a:sym typeface="+mn-ea"/>
              </a:rPr>
              <a:t>+</a:t>
            </a:r>
            <a:r>
              <a:rPr lang="en-US" altLang="zh-CN" sz="2000">
                <a:sym typeface="+mn-ea"/>
              </a:rPr>
              <a:t>β</a:t>
            </a:r>
            <a:r>
              <a:rPr lang="en-US" altLang="zh-CN" sz="2000" baseline="-25000">
                <a:sym typeface="+mn-ea"/>
              </a:rPr>
              <a:t>3</a:t>
            </a:r>
            <a:r>
              <a:rPr lang="en-US" altLang="zh-CN" sz="2000">
                <a:sym typeface="+mn-ea"/>
              </a:rPr>
              <a:t>urban</a:t>
            </a:r>
            <a:r>
              <a:rPr lang="en-US" altLang="zh-CN" sz="2000" baseline="-25000">
                <a:sym typeface="+mn-ea"/>
              </a:rPr>
              <a:t>it</a:t>
            </a:r>
            <a:r>
              <a:rPr lang="en-US" altLang="zh-CN" sz="2000">
                <a:sym typeface="+mn-ea"/>
              </a:rPr>
              <a:t>+</a:t>
            </a:r>
            <a:r>
              <a:rPr lang="en-US" altLang="zh-CN" sz="2000">
                <a:sym typeface="+mn-ea"/>
              </a:rPr>
              <a:t>β</a:t>
            </a:r>
            <a:r>
              <a:rPr lang="en-US" altLang="zh-CN" sz="2000" baseline="-25000">
                <a:sym typeface="+mn-ea"/>
              </a:rPr>
              <a:t>4</a:t>
            </a:r>
            <a:r>
              <a:rPr lang="en-US" altLang="zh-CN" sz="2000">
                <a:sym typeface="+mn-ea"/>
              </a:rPr>
              <a:t>industry</a:t>
            </a:r>
            <a:r>
              <a:rPr lang="en-US" altLang="zh-CN" sz="2000" baseline="-25000">
                <a:sym typeface="+mn-ea"/>
              </a:rPr>
              <a:t>it</a:t>
            </a:r>
            <a:r>
              <a:rPr lang="en-US" altLang="zh-CN" sz="2000">
                <a:sym typeface="+mn-ea"/>
              </a:rPr>
              <a:t>+υ</a:t>
            </a:r>
            <a:r>
              <a:rPr lang="en-US" altLang="zh-CN" sz="2000" baseline="-25000">
                <a:sym typeface="+mn-ea"/>
              </a:rPr>
              <a:t>it</a:t>
            </a:r>
            <a:endParaRPr lang="en-US" altLang="zh-CN" sz="2000" baseline="-25000">
              <a:sym typeface="+mn-ea"/>
            </a:endParaRPr>
          </a:p>
        </p:txBody>
      </p:sp>
      <p:sp>
        <p:nvSpPr>
          <p:cNvPr id="16" name="文本框 15"/>
          <p:cNvSpPr txBox="1"/>
          <p:nvPr/>
        </p:nvSpPr>
        <p:spPr>
          <a:xfrm>
            <a:off x="7453630" y="857250"/>
            <a:ext cx="1871345" cy="368300"/>
          </a:xfrm>
          <a:prstGeom prst="rect">
            <a:avLst/>
          </a:prstGeom>
          <a:noFill/>
        </p:spPr>
        <p:txBody>
          <a:bodyPr wrap="square" rtlCol="0">
            <a:spAutoFit/>
          </a:bodyPr>
          <a:p>
            <a:r>
              <a:rPr lang="zh-CN" altLang="en-US">
                <a:sym typeface="+mn-ea"/>
              </a:rPr>
              <a:t>Marginal effect </a:t>
            </a:r>
            <a:endParaRPr lang="zh-CN" altLang="en-US" b="1">
              <a:sym typeface="+mn-ea"/>
            </a:endParaRPr>
          </a:p>
        </p:txBody>
      </p:sp>
      <p:sp>
        <p:nvSpPr>
          <p:cNvPr id="17" name="文本框 16"/>
          <p:cNvSpPr txBox="1"/>
          <p:nvPr/>
        </p:nvSpPr>
        <p:spPr>
          <a:xfrm>
            <a:off x="552450" y="518795"/>
            <a:ext cx="4551045" cy="737235"/>
          </a:xfrm>
          <a:prstGeom prst="rect">
            <a:avLst/>
          </a:prstGeom>
          <a:noFill/>
        </p:spPr>
        <p:txBody>
          <a:bodyPr wrap="square" rtlCol="0">
            <a:spAutoFit/>
          </a:bodyPr>
          <a:p>
            <a:pPr marL="171450" indent="-171450">
              <a:lnSpc>
                <a:spcPct val="150000"/>
              </a:lnSpc>
              <a:buFont typeface="Arial" panose="020B0604020202020204" pitchFamily="34" charset="0"/>
              <a:buChar char="•"/>
            </a:pPr>
            <a:r>
              <a:rPr sz="1400" b="1"/>
              <a:t>Environmental Kuznets curve (EKC); </a:t>
            </a:r>
            <a:endParaRPr sz="1400" b="1"/>
          </a:p>
          <a:p>
            <a:pPr marL="171450" indent="-171450">
              <a:lnSpc>
                <a:spcPct val="150000"/>
              </a:lnSpc>
              <a:buFont typeface="Arial" panose="020B0604020202020204" pitchFamily="34" charset="0"/>
              <a:buChar char="•"/>
            </a:pPr>
            <a:r>
              <a:rPr sz="1400" b="1"/>
              <a:t>Generalized method of moments (GMM) </a:t>
            </a:r>
            <a:endParaRPr sz="1400" b="1"/>
          </a:p>
        </p:txBody>
      </p:sp>
      <p:cxnSp>
        <p:nvCxnSpPr>
          <p:cNvPr id="81" name="直接连接符 80"/>
          <p:cNvCxnSpPr/>
          <p:nvPr>
            <p:custDataLst>
              <p:tags r:id="rId19"/>
            </p:custDataLst>
          </p:nvPr>
        </p:nvCxnSpPr>
        <p:spPr>
          <a:xfrm flipV="1">
            <a:off x="2904490" y="1737360"/>
            <a:ext cx="2419350" cy="609600"/>
          </a:xfrm>
          <a:prstGeom prst="line">
            <a:avLst/>
          </a:prstGeom>
          <a:noFill/>
          <a:ln w="28575" cap="flat" cmpd="sng" algn="ctr">
            <a:solidFill>
              <a:srgbClr val="BFBFBF"/>
            </a:solidFill>
            <a:prstDash val="solid"/>
            <a:miter lim="800000"/>
          </a:ln>
          <a:effectLst/>
        </p:spPr>
      </p:cxnSp>
      <p:grpSp>
        <p:nvGrpSpPr>
          <p:cNvPr id="24" name="组合 23"/>
          <p:cNvGrpSpPr/>
          <p:nvPr/>
        </p:nvGrpSpPr>
        <p:grpSpPr>
          <a:xfrm>
            <a:off x="9504045" y="4358640"/>
            <a:ext cx="2495550" cy="975360"/>
            <a:chOff x="14535" y="8357"/>
            <a:chExt cx="4347" cy="1536"/>
          </a:xfrm>
        </p:grpSpPr>
        <p:sp>
          <p:nvSpPr>
            <p:cNvPr id="13" name="文本框 12"/>
            <p:cNvSpPr txBox="1"/>
            <p:nvPr/>
          </p:nvSpPr>
          <p:spPr>
            <a:xfrm>
              <a:off x="14535" y="8357"/>
              <a:ext cx="4347" cy="725"/>
            </a:xfrm>
            <a:prstGeom prst="rect">
              <a:avLst/>
            </a:prstGeom>
            <a:noFill/>
            <a:ln>
              <a:solidFill>
                <a:schemeClr val="accent1"/>
              </a:solidFill>
            </a:ln>
          </p:spPr>
          <p:txBody>
            <a:bodyPr wrap="square" rtlCol="0">
              <a:spAutoFit/>
            </a:bodyPr>
            <a:p>
              <a:r>
                <a:rPr lang="en-US" altLang="zh-CN" sz="1600">
                  <a:sym typeface="+mn-ea"/>
                </a:rPr>
                <a:t>+</a:t>
              </a:r>
              <a:r>
                <a:rPr lang="zh-CN" altLang="en-US" sz="1600">
                  <a:sym typeface="+mn-ea"/>
                </a:rPr>
                <a:t>Per capita green area </a:t>
              </a:r>
              <a:r>
                <a:rPr lang="zh-CN" altLang="en-US" sz="2400" b="1">
                  <a:sym typeface="+mn-ea"/>
                </a:rPr>
                <a:t>？</a:t>
              </a:r>
              <a:endParaRPr lang="zh-CN" altLang="en-US" sz="2400" b="1">
                <a:sym typeface="+mn-ea"/>
              </a:endParaRPr>
            </a:p>
          </p:txBody>
        </p:sp>
        <p:sp>
          <p:nvSpPr>
            <p:cNvPr id="3" name="文本框 2"/>
            <p:cNvSpPr txBox="1"/>
            <p:nvPr/>
          </p:nvSpPr>
          <p:spPr>
            <a:xfrm>
              <a:off x="14536" y="9168"/>
              <a:ext cx="4346" cy="725"/>
            </a:xfrm>
            <a:prstGeom prst="rect">
              <a:avLst/>
            </a:prstGeom>
            <a:noFill/>
            <a:ln>
              <a:solidFill>
                <a:schemeClr val="accent1"/>
              </a:solidFill>
            </a:ln>
          </p:spPr>
          <p:txBody>
            <a:bodyPr wrap="square" rtlCol="0">
              <a:spAutoFit/>
            </a:bodyPr>
            <a:p>
              <a:r>
                <a:rPr lang="en-US" altLang="zh-CN" sz="1600">
                  <a:sym typeface="+mn-ea"/>
                </a:rPr>
                <a:t>+</a:t>
              </a:r>
              <a:r>
                <a:rPr lang="zh-CN" altLang="en-US" sz="1600">
                  <a:sym typeface="+mn-ea"/>
                </a:rPr>
                <a:t>Traffic industry factors</a:t>
              </a:r>
              <a:r>
                <a:rPr lang="zh-CN" altLang="en-US" sz="1600">
                  <a:sym typeface="+mn-ea"/>
                </a:rPr>
                <a:t> </a:t>
              </a:r>
              <a:r>
                <a:rPr lang="zh-CN" altLang="en-US" sz="2400" b="1">
                  <a:sym typeface="+mn-ea"/>
                </a:rPr>
                <a:t>？</a:t>
              </a:r>
              <a:endParaRPr lang="zh-CN" altLang="en-US" sz="2400" b="1">
                <a:sym typeface="+mn-ea"/>
              </a:endParaRPr>
            </a:p>
          </p:txBody>
        </p:sp>
      </p:grpSp>
      <p:sp>
        <p:nvSpPr>
          <p:cNvPr id="9" name="文本框 8"/>
          <p:cNvSpPr txBox="1"/>
          <p:nvPr/>
        </p:nvSpPr>
        <p:spPr>
          <a:xfrm>
            <a:off x="552450" y="5384165"/>
            <a:ext cx="7882255" cy="860425"/>
          </a:xfrm>
          <a:prstGeom prst="rect">
            <a:avLst/>
          </a:prstGeom>
          <a:noFill/>
        </p:spPr>
        <p:txBody>
          <a:bodyPr wrap="square" rtlCol="0">
            <a:spAutoFit/>
          </a:bodyPr>
          <a:p>
            <a:r>
              <a:rPr lang="en-US" altLang="zh-CN" sz="2400" b="1"/>
              <a:t>Data</a:t>
            </a:r>
            <a:r>
              <a:rPr lang="en-US" altLang="zh-CN" sz="3200" b="1"/>
              <a:t> </a:t>
            </a:r>
            <a:r>
              <a:rPr lang="zh-CN" altLang="en-US" sz="2400" b="1">
                <a:sym typeface="+mn-ea"/>
              </a:rPr>
              <a:t>source</a:t>
            </a:r>
            <a:r>
              <a:rPr lang="en-US" altLang="zh-CN" sz="2400" b="1"/>
              <a:t>:</a:t>
            </a:r>
            <a:r>
              <a:rPr lang="en-US" altLang="zh-CN"/>
              <a:t>China's Environmental Statistics Yearbook and Provincial and Municipal Statistical Yearbook Data from 1998 to 2017</a:t>
            </a:r>
            <a:endParaRPr lang="en-US" altLang="zh-CN"/>
          </a:p>
        </p:txBody>
      </p:sp>
    </p:spTree>
    <p:custDataLst>
      <p:tags r:id="rId20"/>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48360" y="1805940"/>
            <a:ext cx="11018520" cy="4351655"/>
          </a:xfrm>
        </p:spPr>
        <p:txBody>
          <a:bodyPr/>
          <a:p>
            <a:pPr>
              <a:lnSpc>
                <a:spcPct val="150000"/>
              </a:lnSpc>
            </a:pPr>
            <a:r>
              <a:rPr lang="zh-CN" altLang="en-US" sz="2800"/>
              <a:t>A better understanding of the drivers of changes in air pollution</a:t>
            </a:r>
            <a:r>
              <a:rPr lang="en-US" altLang="zh-CN" sz="2800"/>
              <a:t>.</a:t>
            </a:r>
            <a:endParaRPr lang="zh-CN" altLang="en-US" sz="2800"/>
          </a:p>
          <a:p>
            <a:pPr>
              <a:lnSpc>
                <a:spcPct val="150000"/>
              </a:lnSpc>
            </a:pPr>
            <a:r>
              <a:rPr lang="en-US" altLang="zh-CN" sz="2800"/>
              <a:t>F</a:t>
            </a:r>
            <a:r>
              <a:rPr lang="zh-CN" altLang="en-US" sz="2800"/>
              <a:t>or policy makers and government officials to formulate long-term and short-term policies to combat air pollution</a:t>
            </a:r>
            <a:r>
              <a:rPr lang="en-US" altLang="zh-CN" sz="2800"/>
              <a:t>.</a:t>
            </a:r>
            <a:endParaRPr lang="zh-CN" altLang="en-US" sz="2800"/>
          </a:p>
          <a:p>
            <a:pPr>
              <a:lnSpc>
                <a:spcPct val="150000"/>
              </a:lnSpc>
            </a:pPr>
            <a:r>
              <a:rPr lang="en-US" altLang="zh-CN" sz="2800"/>
              <a:t>F</a:t>
            </a:r>
            <a:r>
              <a:rPr lang="zh-CN" altLang="en-US" sz="2800"/>
              <a:t>or exploring possible mitigation approaches.</a:t>
            </a:r>
            <a:endParaRPr lang="zh-CN" altLang="en-US" sz="2800"/>
          </a:p>
        </p:txBody>
      </p:sp>
      <p:sp>
        <p:nvSpPr>
          <p:cNvPr id="4" name="矩形 3"/>
          <p:cNvSpPr/>
          <p:nvPr/>
        </p:nvSpPr>
        <p:spPr>
          <a:xfrm>
            <a:off x="1405255" y="855980"/>
            <a:ext cx="2118360" cy="645160"/>
          </a:xfrm>
          <a:prstGeom prst="rect">
            <a:avLst/>
          </a:prstGeom>
          <a:noFill/>
          <a:ln>
            <a:noFill/>
          </a:ln>
        </p:spPr>
        <p:txBody>
          <a:bodyPr wrap="square" rtlCol="0" anchor="t">
            <a:spAutoFit/>
          </a:bodyPr>
          <a:p>
            <a:pPr algn="ctr"/>
            <a:r>
              <a:rPr lang="en-US" altLang="zh-CN" sz="3600" b="1">
                <a:solidFill>
                  <a:schemeClr val="accent1"/>
                </a:solidFill>
                <a:effectLst>
                  <a:outerShdw blurRad="38100" dist="25400" dir="5400000" algn="ctr" rotWithShape="0">
                    <a:srgbClr val="6E747A">
                      <a:alpha val="43000"/>
                    </a:srgbClr>
                  </a:outerShdw>
                </a:effectLst>
              </a:rPr>
              <a:t>Aims</a:t>
            </a:r>
            <a:endParaRPr lang="en-US" altLang="zh-CN" sz="3600" b="1">
              <a:solidFill>
                <a:schemeClr val="accent1"/>
              </a:solidFill>
              <a:effectLst>
                <a:outerShdw blurRad="38100" dist="25400" dir="5400000" algn="ctr" rotWithShape="0">
                  <a:srgbClr val="6E747A">
                    <a:alpha val="43000"/>
                  </a:srgbClr>
                </a:outerShdw>
              </a:effectLst>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nvPicPr>
        <p:blipFill>
          <a:blip r:embed="rId1"/>
          <a:stretch>
            <a:fillRect/>
          </a:stretch>
        </p:blipFill>
        <p:spPr>
          <a:xfrm>
            <a:off x="1143635" y="561340"/>
            <a:ext cx="6731000" cy="3327400"/>
          </a:xfrm>
          <a:prstGeom prst="rect">
            <a:avLst/>
          </a:prstGeom>
        </p:spPr>
      </p:pic>
      <p:pic>
        <p:nvPicPr>
          <p:cNvPr id="11" name="图片 10"/>
          <p:cNvPicPr>
            <a:picLocks noChangeAspect="1"/>
          </p:cNvPicPr>
          <p:nvPr/>
        </p:nvPicPr>
        <p:blipFill>
          <a:blip r:embed="rId2"/>
          <a:stretch>
            <a:fillRect/>
          </a:stretch>
        </p:blipFill>
        <p:spPr>
          <a:xfrm>
            <a:off x="2250440" y="1299210"/>
            <a:ext cx="6610350" cy="3606800"/>
          </a:xfrm>
          <a:prstGeom prst="rect">
            <a:avLst/>
          </a:prstGeom>
        </p:spPr>
      </p:pic>
      <p:pic>
        <p:nvPicPr>
          <p:cNvPr id="12" name="图片 11"/>
          <p:cNvPicPr>
            <a:picLocks noChangeAspect="1"/>
          </p:cNvPicPr>
          <p:nvPr/>
        </p:nvPicPr>
        <p:blipFill>
          <a:blip r:embed="rId3"/>
          <a:stretch>
            <a:fillRect/>
          </a:stretch>
        </p:blipFill>
        <p:spPr>
          <a:xfrm>
            <a:off x="3399155" y="2125345"/>
            <a:ext cx="6502400" cy="3276600"/>
          </a:xfrm>
          <a:prstGeom prst="rect">
            <a:avLst/>
          </a:prstGeom>
        </p:spPr>
      </p:pic>
      <p:pic>
        <p:nvPicPr>
          <p:cNvPr id="13" name="图片 12"/>
          <p:cNvPicPr>
            <a:picLocks noChangeAspect="1"/>
          </p:cNvPicPr>
          <p:nvPr/>
        </p:nvPicPr>
        <p:blipFill>
          <a:blip r:embed="rId4"/>
          <a:stretch>
            <a:fillRect/>
          </a:stretch>
        </p:blipFill>
        <p:spPr>
          <a:xfrm>
            <a:off x="4485005" y="2849880"/>
            <a:ext cx="6559550" cy="3625850"/>
          </a:xfrm>
          <a:prstGeom prst="rect">
            <a:avLst/>
          </a:prstGeom>
        </p:spPr>
      </p:pic>
      <p:pic>
        <p:nvPicPr>
          <p:cNvPr id="25" name="内容占位符 24"/>
          <p:cNvPicPr>
            <a:picLocks noChangeAspect="1"/>
          </p:cNvPicPr>
          <p:nvPr>
            <p:ph idx="1"/>
          </p:nvPr>
        </p:nvPicPr>
        <p:blipFill>
          <a:blip r:embed="rId5"/>
          <a:stretch>
            <a:fillRect/>
          </a:stretch>
        </p:blipFill>
        <p:spPr>
          <a:xfrm>
            <a:off x="731520" y="338455"/>
            <a:ext cx="9549130" cy="4931410"/>
          </a:xfrm>
          <a:prstGeom prst="rect">
            <a:avLst/>
          </a:prstGeom>
        </p:spPr>
      </p:pic>
      <p:pic>
        <p:nvPicPr>
          <p:cNvPr id="26" name="图片 25"/>
          <p:cNvPicPr>
            <a:picLocks noChangeAspect="1"/>
          </p:cNvPicPr>
          <p:nvPr/>
        </p:nvPicPr>
        <p:blipFill>
          <a:blip r:embed="rId6"/>
          <a:stretch>
            <a:fillRect/>
          </a:stretch>
        </p:blipFill>
        <p:spPr>
          <a:xfrm>
            <a:off x="731520" y="5269865"/>
            <a:ext cx="5236210" cy="1377315"/>
          </a:xfrm>
          <a:prstGeom prst="rect">
            <a:avLst/>
          </a:prstGeom>
        </p:spPr>
      </p:pic>
      <p:grpSp>
        <p:nvGrpSpPr>
          <p:cNvPr id="27" name="组合 26"/>
          <p:cNvGrpSpPr/>
          <p:nvPr/>
        </p:nvGrpSpPr>
        <p:grpSpPr>
          <a:xfrm>
            <a:off x="6094095" y="1964055"/>
            <a:ext cx="5232400" cy="4511675"/>
            <a:chOff x="9318" y="3401"/>
            <a:chExt cx="8240" cy="7105"/>
          </a:xfrm>
        </p:grpSpPr>
        <p:pic>
          <p:nvPicPr>
            <p:cNvPr id="28" name="图片 27"/>
            <p:cNvPicPr>
              <a:picLocks noChangeAspect="1"/>
            </p:cNvPicPr>
            <p:nvPr/>
          </p:nvPicPr>
          <p:blipFill>
            <a:blip r:embed="rId7"/>
            <a:stretch>
              <a:fillRect/>
            </a:stretch>
          </p:blipFill>
          <p:spPr>
            <a:xfrm>
              <a:off x="9318" y="4456"/>
              <a:ext cx="8240" cy="6050"/>
            </a:xfrm>
            <a:prstGeom prst="rect">
              <a:avLst/>
            </a:prstGeom>
          </p:spPr>
        </p:pic>
        <p:sp>
          <p:nvSpPr>
            <p:cNvPr id="29" name="任意多边形 28"/>
            <p:cNvSpPr/>
            <p:nvPr/>
          </p:nvSpPr>
          <p:spPr>
            <a:xfrm>
              <a:off x="9376" y="3401"/>
              <a:ext cx="8182" cy="1213"/>
            </a:xfrm>
            <a:custGeom>
              <a:avLst/>
              <a:gdLst>
                <a:gd name="connisteX0" fmla="*/ 306070 w 4953635"/>
                <a:gd name="connsiteY0" fmla="*/ 29845 h 947420"/>
                <a:gd name="connisteX1" fmla="*/ 0 w 4953635"/>
                <a:gd name="connsiteY1" fmla="*/ 947420 h 947420"/>
                <a:gd name="connisteX2" fmla="*/ 4953635 w 4953635"/>
                <a:gd name="connsiteY2" fmla="*/ 908050 h 947420"/>
                <a:gd name="connisteX3" fmla="*/ 2427605 w 4953635"/>
                <a:gd name="connsiteY3" fmla="*/ 0 h 947420"/>
                <a:gd name="connisteX4" fmla="*/ 306070 w 4953635"/>
                <a:gd name="connsiteY4" fmla="*/ 29845 h 94742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4953635" h="947420">
                  <a:moveTo>
                    <a:pt x="306070" y="29845"/>
                  </a:moveTo>
                  <a:lnTo>
                    <a:pt x="0" y="947420"/>
                  </a:lnTo>
                  <a:lnTo>
                    <a:pt x="4953635" y="908050"/>
                  </a:lnTo>
                  <a:lnTo>
                    <a:pt x="2427605" y="0"/>
                  </a:lnTo>
                  <a:lnTo>
                    <a:pt x="306070" y="29845"/>
                  </a:lnTo>
                  <a:close/>
                </a:path>
              </a:pathLst>
            </a:custGeom>
            <a:solidFill>
              <a:schemeClr val="tx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pic>
        <p:nvPicPr>
          <p:cNvPr id="30" name="图片 29"/>
          <p:cNvPicPr>
            <a:picLocks noChangeAspect="1"/>
          </p:cNvPicPr>
          <p:nvPr/>
        </p:nvPicPr>
        <p:blipFill>
          <a:blip r:embed="rId8"/>
          <a:stretch>
            <a:fillRect/>
          </a:stretch>
        </p:blipFill>
        <p:spPr>
          <a:xfrm>
            <a:off x="5979160" y="2706370"/>
            <a:ext cx="5340350" cy="3757930"/>
          </a:xfrm>
          <a:prstGeom prst="rect">
            <a:avLst/>
          </a:prstGeom>
        </p:spPr>
      </p:pic>
      <p:sp>
        <p:nvSpPr>
          <p:cNvPr id="31" name="文本框 30"/>
          <p:cNvSpPr txBox="1"/>
          <p:nvPr/>
        </p:nvSpPr>
        <p:spPr>
          <a:xfrm>
            <a:off x="8261350" y="6498590"/>
            <a:ext cx="3799840" cy="245110"/>
          </a:xfrm>
          <a:prstGeom prst="rect">
            <a:avLst/>
          </a:prstGeom>
          <a:noFill/>
        </p:spPr>
        <p:txBody>
          <a:bodyPr wrap="square" rtlCol="0" anchor="t">
            <a:spAutoFit/>
          </a:bodyPr>
          <a:p>
            <a:r>
              <a:rPr lang="zh-CN" altLang="en-US" sz="1000"/>
              <a:t>Source: China Air Pollution</a:t>
            </a:r>
            <a:r>
              <a:rPr lang="en-US" altLang="zh-CN" sz="1000"/>
              <a:t>, </a:t>
            </a:r>
            <a:r>
              <a:rPr lang="zh-CN" altLang="en-US" sz="1000"/>
              <a:t>Real-time Air Quality Index Map</a:t>
            </a:r>
            <a:endParaRPr lang="zh-CN" altLang="en-US" sz="1000"/>
          </a:p>
        </p:txBody>
      </p:sp>
      <p:pic>
        <p:nvPicPr>
          <p:cNvPr id="33" name="图片 32"/>
          <p:cNvPicPr>
            <a:picLocks noChangeAspect="1"/>
          </p:cNvPicPr>
          <p:nvPr/>
        </p:nvPicPr>
        <p:blipFill>
          <a:blip r:embed="rId9"/>
          <a:stretch>
            <a:fillRect/>
          </a:stretch>
        </p:blipFill>
        <p:spPr>
          <a:xfrm>
            <a:off x="742950" y="5269865"/>
            <a:ext cx="5236210" cy="1392555"/>
          </a:xfrm>
          <a:prstGeom prst="rect">
            <a:avLst/>
          </a:prstGeom>
        </p:spPr>
      </p:pic>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circle(in)">
                                      <p:cBhvr>
                                        <p:cTn id="33" dur="20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21"/>
          <p:cNvSpPr txBox="1">
            <a:spLocks noChangeArrowheads="1"/>
          </p:cNvSpPr>
          <p:nvPr>
            <p:custDataLst>
              <p:tags r:id="rId1"/>
            </p:custDataLst>
          </p:nvPr>
        </p:nvSpPr>
        <p:spPr bwMode="auto">
          <a:xfrm>
            <a:off x="805395" y="746669"/>
            <a:ext cx="23987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fontAlgn="base">
              <a:spcBef>
                <a:spcPct val="0"/>
              </a:spcBef>
              <a:spcAft>
                <a:spcPct val="0"/>
              </a:spcAft>
            </a:pPr>
            <a:r>
              <a:rPr lang="en-US" altLang="zh-CN" sz="3600" b="1">
                <a:latin typeface="+mj-lt"/>
                <a:ea typeface="+mj-ea"/>
                <a:cs typeface="+mj-cs"/>
              </a:rPr>
              <a:t>C</a:t>
            </a:r>
            <a:r>
              <a:rPr lang="zh-CN" altLang="en-US" sz="3600" b="1">
                <a:latin typeface="+mj-lt"/>
                <a:ea typeface="+mj-ea"/>
                <a:cs typeface="+mj-cs"/>
              </a:rPr>
              <a:t>onclusion</a:t>
            </a:r>
            <a:endParaRPr lang="en-US" altLang="zh-CN" sz="3600" b="1">
              <a:latin typeface="+mj-lt"/>
              <a:ea typeface="+mj-ea"/>
              <a:cs typeface="+mj-cs"/>
            </a:endParaRPr>
          </a:p>
        </p:txBody>
      </p:sp>
      <p:grpSp>
        <p:nvGrpSpPr>
          <p:cNvPr id="5" name="组合 4"/>
          <p:cNvGrpSpPr/>
          <p:nvPr>
            <p:custDataLst>
              <p:tags r:id="rId2"/>
            </p:custDataLst>
          </p:nvPr>
        </p:nvGrpSpPr>
        <p:grpSpPr>
          <a:xfrm rot="0">
            <a:off x="459105" y="1591945"/>
            <a:ext cx="730250" cy="549910"/>
            <a:chOff x="4606260" y="2938407"/>
            <a:chExt cx="910772" cy="731775"/>
          </a:xfrm>
        </p:grpSpPr>
        <p:sp>
          <p:nvSpPr>
            <p:cNvPr id="6" name="等腰三角形 5"/>
            <p:cNvSpPr/>
            <p:nvPr>
              <p:custDataLst>
                <p:tags r:id="rId3"/>
              </p:custDataLst>
            </p:nvPr>
          </p:nvSpPr>
          <p:spPr>
            <a:xfrm>
              <a:off x="4668173" y="2938407"/>
              <a:ext cx="848859" cy="731775"/>
            </a:xfrm>
            <a:prstGeom prst="triangle">
              <a:avLst/>
            </a:prstGeom>
            <a:solidFill>
              <a:schemeClr val="accent3">
                <a:lumMod val="75000"/>
                <a:alpha val="50000"/>
              </a:schemeClr>
            </a:solidFill>
            <a:ln w="3175" cap="flat" cmpd="sng" algn="ctr">
              <a:solidFill>
                <a:srgbClr val="FFFFFF">
                  <a:lumMod val="75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bIns="180000" rtlCol="0" anchor="ctr"/>
            <a:p>
              <a:pPr algn="ctr"/>
              <a:r>
                <a:rPr lang="en-US" altLang="zh-CN" dirty="0">
                  <a:solidFill>
                    <a:schemeClr val="tx1"/>
                  </a:solidFill>
                </a:rPr>
                <a:t>1</a:t>
              </a:r>
              <a:endParaRPr lang="zh-CN" altLang="en-US" dirty="0">
                <a:solidFill>
                  <a:schemeClr val="tx1"/>
                </a:solidFill>
              </a:endParaRPr>
            </a:p>
          </p:txBody>
        </p:sp>
        <p:sp>
          <p:nvSpPr>
            <p:cNvPr id="8" name="等腰三角形 7"/>
            <p:cNvSpPr/>
            <p:nvPr>
              <p:custDataLst>
                <p:tags r:id="rId4"/>
              </p:custDataLst>
            </p:nvPr>
          </p:nvSpPr>
          <p:spPr>
            <a:xfrm>
              <a:off x="4606260" y="3293905"/>
              <a:ext cx="344754" cy="297202"/>
            </a:xfrm>
            <a:prstGeom prst="triangle">
              <a:avLst/>
            </a:prstGeom>
            <a:solidFill>
              <a:schemeClr val="accent3">
                <a:lumMod val="75000"/>
                <a:alpha val="79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grpSp>
        <p:nvGrpSpPr>
          <p:cNvPr id="9" name="组合 8"/>
          <p:cNvGrpSpPr/>
          <p:nvPr>
            <p:custDataLst>
              <p:tags r:id="rId5"/>
            </p:custDataLst>
          </p:nvPr>
        </p:nvGrpSpPr>
        <p:grpSpPr>
          <a:xfrm rot="0">
            <a:off x="459105" y="2521585"/>
            <a:ext cx="730250" cy="549910"/>
            <a:chOff x="4606260" y="2938407"/>
            <a:chExt cx="910772" cy="731775"/>
          </a:xfrm>
        </p:grpSpPr>
        <p:sp>
          <p:nvSpPr>
            <p:cNvPr id="10" name="等腰三角形 9"/>
            <p:cNvSpPr/>
            <p:nvPr>
              <p:custDataLst>
                <p:tags r:id="rId6"/>
              </p:custDataLst>
            </p:nvPr>
          </p:nvSpPr>
          <p:spPr>
            <a:xfrm>
              <a:off x="4668173" y="2938407"/>
              <a:ext cx="848859" cy="731775"/>
            </a:xfrm>
            <a:prstGeom prst="triangle">
              <a:avLst/>
            </a:prstGeom>
            <a:solidFill>
              <a:schemeClr val="accent3">
                <a:lumMod val="75000"/>
                <a:alpha val="50000"/>
              </a:schemeClr>
            </a:solidFill>
            <a:ln w="3175" cap="flat" cmpd="sng" algn="ctr">
              <a:solidFill>
                <a:srgbClr val="FFFFFF">
                  <a:lumMod val="75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bIns="180000" rtlCol="0" anchor="ctr"/>
            <a:p>
              <a:pPr algn="ctr"/>
              <a:r>
                <a:rPr lang="en-US" altLang="zh-CN" dirty="0">
                  <a:solidFill>
                    <a:schemeClr val="tx1"/>
                  </a:solidFill>
                </a:rPr>
                <a:t>2</a:t>
              </a:r>
              <a:endParaRPr lang="zh-CN" altLang="en-US" dirty="0">
                <a:solidFill>
                  <a:schemeClr val="tx1"/>
                </a:solidFill>
              </a:endParaRPr>
            </a:p>
          </p:txBody>
        </p:sp>
        <p:sp>
          <p:nvSpPr>
            <p:cNvPr id="12" name="等腰三角形 11"/>
            <p:cNvSpPr/>
            <p:nvPr>
              <p:custDataLst>
                <p:tags r:id="rId7"/>
              </p:custDataLst>
            </p:nvPr>
          </p:nvSpPr>
          <p:spPr>
            <a:xfrm>
              <a:off x="4606260" y="3293905"/>
              <a:ext cx="344754" cy="297202"/>
            </a:xfrm>
            <a:prstGeom prst="triangle">
              <a:avLst/>
            </a:prstGeom>
            <a:solidFill>
              <a:schemeClr val="accent3">
                <a:lumMod val="75000"/>
                <a:alpha val="79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grpSp>
        <p:nvGrpSpPr>
          <p:cNvPr id="13" name="组合 12"/>
          <p:cNvGrpSpPr/>
          <p:nvPr>
            <p:custDataLst>
              <p:tags r:id="rId8"/>
            </p:custDataLst>
          </p:nvPr>
        </p:nvGrpSpPr>
        <p:grpSpPr>
          <a:xfrm rot="0">
            <a:off x="459105" y="3451860"/>
            <a:ext cx="730250" cy="549910"/>
            <a:chOff x="4606260" y="2938407"/>
            <a:chExt cx="910772" cy="731775"/>
          </a:xfrm>
        </p:grpSpPr>
        <p:sp>
          <p:nvSpPr>
            <p:cNvPr id="14" name="等腰三角形 13"/>
            <p:cNvSpPr/>
            <p:nvPr>
              <p:custDataLst>
                <p:tags r:id="rId9"/>
              </p:custDataLst>
            </p:nvPr>
          </p:nvSpPr>
          <p:spPr>
            <a:xfrm>
              <a:off x="4668173" y="2938407"/>
              <a:ext cx="848859" cy="731775"/>
            </a:xfrm>
            <a:prstGeom prst="triangle">
              <a:avLst/>
            </a:prstGeom>
            <a:solidFill>
              <a:schemeClr val="accent3">
                <a:lumMod val="75000"/>
                <a:alpha val="50000"/>
              </a:schemeClr>
            </a:solidFill>
            <a:ln w="3175" cap="flat" cmpd="sng" algn="ctr">
              <a:solidFill>
                <a:srgbClr val="FFFFFF">
                  <a:lumMod val="75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bIns="180000" rtlCol="0" anchor="ctr"/>
            <a:p>
              <a:pPr algn="ctr"/>
              <a:r>
                <a:rPr lang="en-US" altLang="zh-CN" dirty="0">
                  <a:solidFill>
                    <a:schemeClr val="tx1"/>
                  </a:solidFill>
                </a:rPr>
                <a:t>3</a:t>
              </a:r>
              <a:endParaRPr lang="zh-CN" altLang="en-US" dirty="0">
                <a:solidFill>
                  <a:schemeClr val="tx1"/>
                </a:solidFill>
              </a:endParaRPr>
            </a:p>
          </p:txBody>
        </p:sp>
        <p:sp>
          <p:nvSpPr>
            <p:cNvPr id="33" name="等腰三角形 32"/>
            <p:cNvSpPr/>
            <p:nvPr>
              <p:custDataLst>
                <p:tags r:id="rId10"/>
              </p:custDataLst>
            </p:nvPr>
          </p:nvSpPr>
          <p:spPr>
            <a:xfrm>
              <a:off x="4606260" y="3293905"/>
              <a:ext cx="344754" cy="297202"/>
            </a:xfrm>
            <a:prstGeom prst="triangle">
              <a:avLst/>
            </a:prstGeom>
            <a:solidFill>
              <a:schemeClr val="accent3">
                <a:lumMod val="75000"/>
                <a:alpha val="79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grpSp>
        <p:nvGrpSpPr>
          <p:cNvPr id="34" name="组合 33"/>
          <p:cNvGrpSpPr/>
          <p:nvPr>
            <p:custDataLst>
              <p:tags r:id="rId11"/>
            </p:custDataLst>
          </p:nvPr>
        </p:nvGrpSpPr>
        <p:grpSpPr>
          <a:xfrm rot="0">
            <a:off x="459105" y="4381500"/>
            <a:ext cx="730250" cy="549910"/>
            <a:chOff x="4606260" y="2938407"/>
            <a:chExt cx="910772" cy="731775"/>
          </a:xfrm>
        </p:grpSpPr>
        <p:sp>
          <p:nvSpPr>
            <p:cNvPr id="35" name="等腰三角形 34"/>
            <p:cNvSpPr/>
            <p:nvPr>
              <p:custDataLst>
                <p:tags r:id="rId12"/>
              </p:custDataLst>
            </p:nvPr>
          </p:nvSpPr>
          <p:spPr>
            <a:xfrm>
              <a:off x="4668173" y="2938407"/>
              <a:ext cx="848859" cy="731775"/>
            </a:xfrm>
            <a:prstGeom prst="triangle">
              <a:avLst/>
            </a:prstGeom>
            <a:solidFill>
              <a:schemeClr val="accent3">
                <a:lumMod val="75000"/>
                <a:alpha val="50000"/>
              </a:schemeClr>
            </a:solidFill>
            <a:ln w="3175" cap="flat" cmpd="sng" algn="ctr">
              <a:solidFill>
                <a:srgbClr val="FFFFFF">
                  <a:lumMod val="75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bIns="180000" rtlCol="0" anchor="ctr"/>
            <a:p>
              <a:pPr algn="ctr"/>
              <a:r>
                <a:rPr lang="en-US" altLang="zh-CN" dirty="0">
                  <a:solidFill>
                    <a:schemeClr val="tx1"/>
                  </a:solidFill>
                </a:rPr>
                <a:t>4</a:t>
              </a:r>
              <a:endParaRPr lang="zh-CN" altLang="en-US" dirty="0">
                <a:solidFill>
                  <a:schemeClr val="tx1"/>
                </a:solidFill>
              </a:endParaRPr>
            </a:p>
          </p:txBody>
        </p:sp>
        <p:sp>
          <p:nvSpPr>
            <p:cNvPr id="37" name="等腰三角形 36"/>
            <p:cNvSpPr/>
            <p:nvPr>
              <p:custDataLst>
                <p:tags r:id="rId13"/>
              </p:custDataLst>
            </p:nvPr>
          </p:nvSpPr>
          <p:spPr>
            <a:xfrm>
              <a:off x="4606260" y="3293905"/>
              <a:ext cx="344754" cy="297202"/>
            </a:xfrm>
            <a:prstGeom prst="triangle">
              <a:avLst/>
            </a:prstGeom>
            <a:solidFill>
              <a:schemeClr val="accent3">
                <a:lumMod val="75000"/>
                <a:alpha val="79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grpSp>
        <p:nvGrpSpPr>
          <p:cNvPr id="38" name="组合 37"/>
          <p:cNvGrpSpPr/>
          <p:nvPr>
            <p:custDataLst>
              <p:tags r:id="rId14"/>
            </p:custDataLst>
          </p:nvPr>
        </p:nvGrpSpPr>
        <p:grpSpPr>
          <a:xfrm rot="0">
            <a:off x="459105" y="5311775"/>
            <a:ext cx="730250" cy="549910"/>
            <a:chOff x="4606260" y="2938407"/>
            <a:chExt cx="910772" cy="731775"/>
          </a:xfrm>
        </p:grpSpPr>
        <p:sp>
          <p:nvSpPr>
            <p:cNvPr id="39" name="等腰三角形 38"/>
            <p:cNvSpPr/>
            <p:nvPr>
              <p:custDataLst>
                <p:tags r:id="rId15"/>
              </p:custDataLst>
            </p:nvPr>
          </p:nvSpPr>
          <p:spPr>
            <a:xfrm>
              <a:off x="4668173" y="2938407"/>
              <a:ext cx="848859" cy="731775"/>
            </a:xfrm>
            <a:prstGeom prst="triangle">
              <a:avLst/>
            </a:prstGeom>
            <a:solidFill>
              <a:schemeClr val="accent3">
                <a:lumMod val="75000"/>
                <a:alpha val="50000"/>
              </a:schemeClr>
            </a:solidFill>
            <a:ln w="3175" cap="flat" cmpd="sng" algn="ctr">
              <a:solidFill>
                <a:srgbClr val="FFFFFF">
                  <a:lumMod val="75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bIns="180000" rtlCol="0" anchor="ctr"/>
            <a:p>
              <a:pPr algn="ctr"/>
              <a:r>
                <a:rPr lang="en-US" altLang="zh-CN" dirty="0">
                  <a:solidFill>
                    <a:schemeClr val="tx1"/>
                  </a:solidFill>
                </a:rPr>
                <a:t>5</a:t>
              </a:r>
              <a:endParaRPr lang="zh-CN" altLang="en-US" dirty="0">
                <a:solidFill>
                  <a:schemeClr val="tx1"/>
                </a:solidFill>
              </a:endParaRPr>
            </a:p>
          </p:txBody>
        </p:sp>
        <p:sp>
          <p:nvSpPr>
            <p:cNvPr id="41" name="等腰三角形 40"/>
            <p:cNvSpPr/>
            <p:nvPr>
              <p:custDataLst>
                <p:tags r:id="rId16"/>
              </p:custDataLst>
            </p:nvPr>
          </p:nvSpPr>
          <p:spPr>
            <a:xfrm>
              <a:off x="4606260" y="3293905"/>
              <a:ext cx="344754" cy="297202"/>
            </a:xfrm>
            <a:prstGeom prst="triangle">
              <a:avLst/>
            </a:prstGeom>
            <a:solidFill>
              <a:schemeClr val="accent3">
                <a:lumMod val="75000"/>
                <a:alpha val="79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sp>
        <p:nvSpPr>
          <p:cNvPr id="42" name="文本框 41"/>
          <p:cNvSpPr txBox="1"/>
          <p:nvPr/>
        </p:nvSpPr>
        <p:spPr>
          <a:xfrm>
            <a:off x="1273175" y="1753870"/>
            <a:ext cx="10431145" cy="398780"/>
          </a:xfrm>
          <a:prstGeom prst="rect">
            <a:avLst/>
          </a:prstGeom>
          <a:noFill/>
        </p:spPr>
        <p:txBody>
          <a:bodyPr wrap="square" rtlCol="0" anchor="t">
            <a:spAutoFit/>
          </a:bodyPr>
          <a:p>
            <a:pPr marL="0" lvl="0" indent="0" algn="just">
              <a:lnSpc>
                <a:spcPct val="100000"/>
              </a:lnSpc>
              <a:spcBef>
                <a:spcPts val="0"/>
              </a:spcBef>
              <a:spcAft>
                <a:spcPts val="0"/>
              </a:spcAft>
              <a:buSzPct val="100000"/>
            </a:pPr>
            <a:r>
              <a:rPr lang="zh-CN" altLang="en-US" sz="2000">
                <a:latin typeface="Times New Roman" panose="02020603050405020304" charset="0"/>
                <a:ea typeface="微软雅黑" panose="020B0503020204020204" charset="-122"/>
                <a:cs typeface="Times New Roman" panose="02020603050405020304" charset="0"/>
                <a:sym typeface="+mn-ea"/>
              </a:rPr>
              <a:t>The problem of air pollution in China has become one of the most serious environmental problems</a:t>
            </a:r>
            <a:r>
              <a:rPr lang="en-US" altLang="zh-CN" sz="2000">
                <a:latin typeface="Times New Roman" panose="02020603050405020304" charset="0"/>
                <a:ea typeface="微软雅黑" panose="020B0503020204020204" charset="-122"/>
                <a:cs typeface="Times New Roman" panose="02020603050405020304" charset="0"/>
                <a:sym typeface="+mn-ea"/>
              </a:rPr>
              <a:t>.</a:t>
            </a:r>
            <a:endParaRPr lang="en-US" altLang="zh-CN" sz="2000">
              <a:latin typeface="Times New Roman" panose="02020603050405020304" charset="0"/>
              <a:ea typeface="微软雅黑" panose="020B0503020204020204" charset="-122"/>
              <a:cs typeface="Times New Roman" panose="02020603050405020304" charset="0"/>
              <a:sym typeface="+mn-ea"/>
            </a:endParaRPr>
          </a:p>
        </p:txBody>
      </p:sp>
      <p:sp>
        <p:nvSpPr>
          <p:cNvPr id="43" name="文本框 42"/>
          <p:cNvSpPr txBox="1"/>
          <p:nvPr/>
        </p:nvSpPr>
        <p:spPr>
          <a:xfrm>
            <a:off x="1273175" y="2425700"/>
            <a:ext cx="10307320" cy="706755"/>
          </a:xfrm>
          <a:prstGeom prst="rect">
            <a:avLst/>
          </a:prstGeom>
          <a:noFill/>
        </p:spPr>
        <p:txBody>
          <a:bodyPr wrap="square" rtlCol="0" anchor="t">
            <a:spAutoFit/>
          </a:bodyPr>
          <a:p>
            <a:pPr lvl="0" algn="just">
              <a:lnSpc>
                <a:spcPct val="100000"/>
              </a:lnSpc>
              <a:spcBef>
                <a:spcPts val="0"/>
              </a:spcBef>
              <a:spcAft>
                <a:spcPts val="0"/>
              </a:spcAft>
              <a:buClrTx/>
              <a:buSzTx/>
              <a:buFontTx/>
              <a:buNone/>
            </a:pPr>
            <a:r>
              <a:rPr lang="zh-CN" altLang="en-US" sz="2000">
                <a:latin typeface="Times New Roman" panose="02020603050405020304" charset="0"/>
                <a:ea typeface="微软雅黑" panose="020B0503020204020204" charset="-122"/>
                <a:cs typeface="Times New Roman" panose="02020603050405020304" charset="0"/>
                <a:sym typeface="+mn-lt"/>
              </a:rPr>
              <a:t>In the long run, there is an EKC curve relationship between air pollution emissions and per capita GRP; and different regions present different EKC curve relationships.</a:t>
            </a:r>
            <a:endParaRPr lang="zh-CN" altLang="en-US" sz="2000">
              <a:latin typeface="Times New Roman" panose="02020603050405020304" charset="0"/>
              <a:ea typeface="微软雅黑" panose="020B0503020204020204" charset="-122"/>
              <a:cs typeface="Times New Roman" panose="02020603050405020304" charset="0"/>
              <a:sym typeface="+mn-lt"/>
            </a:endParaRPr>
          </a:p>
        </p:txBody>
      </p:sp>
      <p:sp>
        <p:nvSpPr>
          <p:cNvPr id="44" name="文本框 43"/>
          <p:cNvSpPr txBox="1"/>
          <p:nvPr/>
        </p:nvSpPr>
        <p:spPr>
          <a:xfrm>
            <a:off x="1273175" y="3295650"/>
            <a:ext cx="10307320" cy="1014730"/>
          </a:xfrm>
          <a:prstGeom prst="rect">
            <a:avLst/>
          </a:prstGeom>
          <a:noFill/>
        </p:spPr>
        <p:txBody>
          <a:bodyPr wrap="square" rtlCol="0" anchor="t">
            <a:spAutoFit/>
          </a:bodyPr>
          <a:p>
            <a:pPr lvl="0" algn="just">
              <a:lnSpc>
                <a:spcPct val="100000"/>
              </a:lnSpc>
              <a:spcBef>
                <a:spcPts val="0"/>
              </a:spcBef>
              <a:spcAft>
                <a:spcPts val="0"/>
              </a:spcAft>
              <a:buClrTx/>
              <a:buSzTx/>
              <a:buFont typeface="Wingdings" panose="05000000000000000000" charset="0"/>
              <a:buNone/>
            </a:pPr>
            <a:r>
              <a:rPr lang="zh-CN" altLang="en-US" sz="2000">
                <a:latin typeface="Times New Roman" panose="02020603050405020304" charset="0"/>
                <a:ea typeface="微软雅黑" panose="020B0503020204020204" charset="-122"/>
                <a:cs typeface="Times New Roman" panose="02020603050405020304" charset="0"/>
                <a:sym typeface="+mn-ea"/>
              </a:rPr>
              <a:t>Respirable particulate matter is present in many parts of mainland China, which is very common in the north. Sulfur dioxide pollution is also a major and serious pollution. The dust pollution in the northwest is very serious.Particulate matter in the north often forms a wide range of ash weather.</a:t>
            </a:r>
            <a:endParaRPr lang="zh-CN" altLang="en-US" sz="2000">
              <a:latin typeface="Times New Roman" panose="02020603050405020304" charset="0"/>
              <a:ea typeface="微软雅黑" panose="020B0503020204020204" charset="-122"/>
              <a:cs typeface="Times New Roman" panose="02020603050405020304" charset="0"/>
              <a:sym typeface="+mn-ea"/>
            </a:endParaRPr>
          </a:p>
        </p:txBody>
      </p:sp>
      <p:sp>
        <p:nvSpPr>
          <p:cNvPr id="45" name="文本框 44"/>
          <p:cNvSpPr txBox="1"/>
          <p:nvPr/>
        </p:nvSpPr>
        <p:spPr>
          <a:xfrm>
            <a:off x="1273175" y="5491480"/>
            <a:ext cx="9210040" cy="398780"/>
          </a:xfrm>
          <a:prstGeom prst="rect">
            <a:avLst/>
          </a:prstGeom>
          <a:noFill/>
        </p:spPr>
        <p:txBody>
          <a:bodyPr wrap="square" rtlCol="0" anchor="t">
            <a:spAutoFit/>
          </a:bodyPr>
          <a:p>
            <a:pPr marL="0" lvl="0" algn="just">
              <a:lnSpc>
                <a:spcPct val="100000"/>
              </a:lnSpc>
              <a:spcBef>
                <a:spcPts val="0"/>
              </a:spcBef>
              <a:spcAft>
                <a:spcPts val="0"/>
              </a:spcAft>
              <a:buClrTx/>
              <a:buSzTx/>
              <a:buFont typeface="Wingdings" panose="05000000000000000000" charset="0"/>
            </a:pPr>
            <a:r>
              <a:rPr lang="zh-CN" altLang="en-US" sz="2000">
                <a:latin typeface="Times New Roman" panose="02020603050405020304" charset="0"/>
                <a:ea typeface="微软雅黑" panose="020B0503020204020204" charset="-122"/>
                <a:cs typeface="Times New Roman" panose="02020603050405020304" charset="0"/>
                <a:sym typeface="+mn-lt"/>
              </a:rPr>
              <a:t>Natural gas consumption can effectively replace energy consumption such as coal.</a:t>
            </a:r>
            <a:endParaRPr lang="zh-CN" altLang="en-US" sz="2000">
              <a:latin typeface="Times New Roman" panose="02020603050405020304" charset="0"/>
              <a:ea typeface="微软雅黑" panose="020B0503020204020204" charset="-122"/>
              <a:cs typeface="Times New Roman" panose="02020603050405020304" charset="0"/>
              <a:sym typeface="+mn-lt"/>
            </a:endParaRPr>
          </a:p>
        </p:txBody>
      </p:sp>
      <p:sp>
        <p:nvSpPr>
          <p:cNvPr id="46" name="文本框 45"/>
          <p:cNvSpPr txBox="1"/>
          <p:nvPr/>
        </p:nvSpPr>
        <p:spPr>
          <a:xfrm>
            <a:off x="1272540" y="4452620"/>
            <a:ext cx="10307320" cy="706755"/>
          </a:xfrm>
          <a:prstGeom prst="rect">
            <a:avLst/>
          </a:prstGeom>
          <a:noFill/>
        </p:spPr>
        <p:txBody>
          <a:bodyPr wrap="square" rtlCol="0" anchor="t">
            <a:spAutoFit/>
          </a:bodyPr>
          <a:p>
            <a:pPr algn="just"/>
            <a:r>
              <a:rPr lang="zh-CN" altLang="en-US" sz="2000">
                <a:latin typeface="Times New Roman" panose="02020603050405020304" charset="0"/>
                <a:cs typeface="Times New Roman" panose="02020603050405020304" charset="0"/>
                <a:sym typeface="+mn-ea"/>
              </a:rPr>
              <a:t>In the south, because the soil is acidic, the emission of sulfur dioxide and the emission of nitrogen oxides are also very large, and the area of acid rain is affected by about one-third of the country.</a:t>
            </a:r>
            <a:endParaRPr lang="zh-CN" altLang="en-US" sz="2000">
              <a:latin typeface="Times New Roman" panose="02020603050405020304" charset="0"/>
              <a:cs typeface="Times New Roman" panose="02020603050405020304" charset="0"/>
              <a:sym typeface="+mn-ea"/>
            </a:endParaRPr>
          </a:p>
        </p:txBody>
      </p:sp>
    </p:spTree>
    <p:custDataLst>
      <p:tags r:id="rId17"/>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21"/>
          <p:cNvSpPr txBox="1">
            <a:spLocks noChangeArrowheads="1"/>
          </p:cNvSpPr>
          <p:nvPr>
            <p:custDataLst>
              <p:tags r:id="rId1"/>
            </p:custDataLst>
          </p:nvPr>
        </p:nvSpPr>
        <p:spPr bwMode="auto">
          <a:xfrm>
            <a:off x="865505" y="855980"/>
            <a:ext cx="4742815" cy="51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fontAlgn="base">
              <a:spcBef>
                <a:spcPct val="0"/>
              </a:spcBef>
              <a:spcAft>
                <a:spcPct val="0"/>
              </a:spcAft>
            </a:pPr>
            <a:r>
              <a:rPr lang="zh-CN" altLang="en-US" sz="3200" b="1">
                <a:latin typeface="+mj-lt"/>
                <a:ea typeface="+mj-ea"/>
                <a:cs typeface="+mj-cs"/>
              </a:rPr>
              <a:t>Energy policy advice</a:t>
            </a:r>
            <a:endParaRPr lang="zh-CN" altLang="en-US" sz="3200" b="1">
              <a:latin typeface="+mj-lt"/>
              <a:ea typeface="+mj-ea"/>
              <a:cs typeface="+mj-cs"/>
            </a:endParaRPr>
          </a:p>
        </p:txBody>
      </p:sp>
      <p:grpSp>
        <p:nvGrpSpPr>
          <p:cNvPr id="3" name="组合 2"/>
          <p:cNvGrpSpPr/>
          <p:nvPr/>
        </p:nvGrpSpPr>
        <p:grpSpPr>
          <a:xfrm>
            <a:off x="1882140" y="1840043"/>
            <a:ext cx="9001760" cy="3714937"/>
            <a:chOff x="4180" y="3031"/>
            <a:chExt cx="14176" cy="5850"/>
          </a:xfrm>
        </p:grpSpPr>
        <p:sp>
          <p:nvSpPr>
            <p:cNvPr id="2" name="文本框 1"/>
            <p:cNvSpPr txBox="1"/>
            <p:nvPr/>
          </p:nvSpPr>
          <p:spPr>
            <a:xfrm>
              <a:off x="5655" y="3822"/>
              <a:ext cx="12701" cy="822"/>
            </a:xfrm>
            <a:prstGeom prst="rect">
              <a:avLst/>
            </a:prstGeom>
            <a:noFill/>
          </p:spPr>
          <p:txBody>
            <a:bodyPr wrap="square" rtlCol="0" anchor="t">
              <a:spAutoFit/>
            </a:bodyPr>
            <a:p>
              <a:pPr indent="0" algn="just">
                <a:buFont typeface="Arial" panose="020B0604020202020204" pitchFamily="34" charset="0"/>
                <a:buNone/>
              </a:pPr>
              <a:r>
                <a:rPr lang="en-US" altLang="zh-CN" sz="1400">
                  <a:sym typeface="+mn-lt"/>
                </a:rPr>
                <a:t>As the SO2 and PM2.5 are significantly influential to people s health, the government has previously taken certain actions and published related regulations to improve the air quality. </a:t>
              </a:r>
              <a:endParaRPr lang="en-US" altLang="zh-CN" sz="1400">
                <a:sym typeface="+mn-lt"/>
              </a:endParaRPr>
            </a:p>
          </p:txBody>
        </p:sp>
        <p:sp>
          <p:nvSpPr>
            <p:cNvPr id="15" name="文本框 14"/>
            <p:cNvSpPr txBox="1"/>
            <p:nvPr/>
          </p:nvSpPr>
          <p:spPr>
            <a:xfrm>
              <a:off x="5688" y="5871"/>
              <a:ext cx="12668" cy="822"/>
            </a:xfrm>
            <a:prstGeom prst="rect">
              <a:avLst/>
            </a:prstGeom>
            <a:noFill/>
          </p:spPr>
          <p:txBody>
            <a:bodyPr wrap="square" rtlCol="0" anchor="t">
              <a:spAutoFit/>
            </a:bodyPr>
            <a:p>
              <a:pPr indent="0" algn="just">
                <a:buFont typeface="Arial" panose="020B0604020202020204" pitchFamily="34" charset="0"/>
                <a:buNone/>
              </a:pPr>
              <a:r>
                <a:rPr lang="en-US" altLang="zh-CN" sz="1400">
                  <a:sym typeface="+mn-lt"/>
                </a:rPr>
                <a:t>Since the higher ratio of  natural gas consumption could reduce the emissions of air pollutions, enlarging the proportion may be helpful to the emission reduction. </a:t>
              </a:r>
              <a:endParaRPr lang="en-US" altLang="zh-CN" sz="1400">
                <a:sym typeface="+mn-lt"/>
              </a:endParaRPr>
            </a:p>
          </p:txBody>
        </p:sp>
        <p:grpSp>
          <p:nvGrpSpPr>
            <p:cNvPr id="17" name="组合 16"/>
            <p:cNvGrpSpPr/>
            <p:nvPr>
              <p:custDataLst>
                <p:tags r:id="rId2"/>
              </p:custDataLst>
            </p:nvPr>
          </p:nvGrpSpPr>
          <p:grpSpPr>
            <a:xfrm rot="0">
              <a:off x="4180" y="3031"/>
              <a:ext cx="10655" cy="988"/>
              <a:chOff x="4606260" y="2938407"/>
              <a:chExt cx="7888500" cy="731775"/>
            </a:xfrm>
          </p:grpSpPr>
          <p:sp>
            <p:nvSpPr>
              <p:cNvPr id="18" name="等腰三角形 17"/>
              <p:cNvSpPr/>
              <p:nvPr>
                <p:custDataLst>
                  <p:tags r:id="rId3"/>
                </p:custDataLst>
              </p:nvPr>
            </p:nvSpPr>
            <p:spPr>
              <a:xfrm>
                <a:off x="4668173" y="2938407"/>
                <a:ext cx="848859" cy="731775"/>
              </a:xfrm>
              <a:prstGeom prst="triangle">
                <a:avLst/>
              </a:prstGeom>
              <a:solidFill>
                <a:schemeClr val="accent3">
                  <a:lumMod val="75000"/>
                  <a:alpha val="50000"/>
                </a:schemeClr>
              </a:solidFill>
              <a:ln w="3175" cap="flat" cmpd="sng" algn="ctr">
                <a:solidFill>
                  <a:srgbClr val="FFFFFF">
                    <a:lumMod val="75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bIns="180000" rtlCol="0" anchor="ctr"/>
              <a:p>
                <a:pPr algn="ctr"/>
                <a:r>
                  <a:rPr lang="en-US" altLang="zh-CN" dirty="0">
                    <a:solidFill>
                      <a:schemeClr val="tx1"/>
                    </a:solidFill>
                  </a:rPr>
                  <a:t>1</a:t>
                </a:r>
                <a:endParaRPr lang="zh-CN" altLang="en-US" dirty="0">
                  <a:solidFill>
                    <a:schemeClr val="tx1"/>
                  </a:solidFill>
                </a:endParaRPr>
              </a:p>
            </p:txBody>
          </p:sp>
          <p:sp>
            <p:nvSpPr>
              <p:cNvPr id="19" name="矩形 18"/>
              <p:cNvSpPr/>
              <p:nvPr>
                <p:custDataLst>
                  <p:tags r:id="rId4"/>
                </p:custDataLst>
              </p:nvPr>
            </p:nvSpPr>
            <p:spPr>
              <a:xfrm>
                <a:off x="5627952" y="3179858"/>
                <a:ext cx="6866808" cy="461422"/>
              </a:xfrm>
              <a:prstGeom prst="rect">
                <a:avLst/>
              </a:prstGeom>
            </p:spPr>
            <p:txBody>
              <a:bodyPr wrap="none">
                <a:normAutofit fontScale="80000"/>
              </a:bodyPr>
              <a:p>
                <a:pPr algn="l"/>
                <a:r>
                  <a:rPr lang="zh-CN" altLang="en-US" sz="2400">
                    <a:latin typeface="+mn-lt"/>
                    <a:ea typeface="+mn-ea"/>
                    <a:sym typeface="+mn-lt"/>
                  </a:rPr>
                  <a:t>Different areas of pollution, regional air quality control</a:t>
                </a:r>
                <a:endParaRPr lang="zh-CN" altLang="en-US" sz="2400">
                  <a:latin typeface="+mn-lt"/>
                  <a:ea typeface="+mn-ea"/>
                  <a:sym typeface="+mn-lt"/>
                </a:endParaRPr>
              </a:p>
              <a:p>
                <a:endParaRPr lang="zh-CN" altLang="en-US" sz="2400">
                  <a:latin typeface="+mn-lt"/>
                  <a:ea typeface="+mn-ea"/>
                  <a:sym typeface="+mn-lt"/>
                </a:endParaRPr>
              </a:p>
            </p:txBody>
          </p:sp>
          <p:sp>
            <p:nvSpPr>
              <p:cNvPr id="20" name="等腰三角形 19"/>
              <p:cNvSpPr/>
              <p:nvPr>
                <p:custDataLst>
                  <p:tags r:id="rId5"/>
                </p:custDataLst>
              </p:nvPr>
            </p:nvSpPr>
            <p:spPr>
              <a:xfrm>
                <a:off x="4606260" y="3293905"/>
                <a:ext cx="344754" cy="297202"/>
              </a:xfrm>
              <a:prstGeom prst="triangle">
                <a:avLst/>
              </a:prstGeom>
              <a:solidFill>
                <a:schemeClr val="accent3">
                  <a:lumMod val="75000"/>
                  <a:alpha val="79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grpSp>
          <p:nvGrpSpPr>
            <p:cNvPr id="21" name="组合 20"/>
            <p:cNvGrpSpPr/>
            <p:nvPr>
              <p:custDataLst>
                <p:tags r:id="rId6"/>
              </p:custDataLst>
            </p:nvPr>
          </p:nvGrpSpPr>
          <p:grpSpPr>
            <a:xfrm rot="0">
              <a:off x="4180" y="5040"/>
              <a:ext cx="6176" cy="988"/>
              <a:chOff x="4606260" y="2938407"/>
              <a:chExt cx="4572443" cy="731775"/>
            </a:xfrm>
          </p:grpSpPr>
          <p:sp>
            <p:nvSpPr>
              <p:cNvPr id="22" name="等腰三角形 21"/>
              <p:cNvSpPr/>
              <p:nvPr>
                <p:custDataLst>
                  <p:tags r:id="rId7"/>
                </p:custDataLst>
              </p:nvPr>
            </p:nvSpPr>
            <p:spPr>
              <a:xfrm>
                <a:off x="4668173" y="2938407"/>
                <a:ext cx="848859" cy="731775"/>
              </a:xfrm>
              <a:prstGeom prst="triangle">
                <a:avLst/>
              </a:prstGeom>
              <a:solidFill>
                <a:schemeClr val="accent3">
                  <a:lumMod val="75000"/>
                  <a:alpha val="50000"/>
                </a:schemeClr>
              </a:solidFill>
              <a:ln w="3175" cap="flat" cmpd="sng" algn="ctr">
                <a:solidFill>
                  <a:srgbClr val="FFFFFF">
                    <a:lumMod val="75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bIns="180000" rtlCol="0" anchor="ctr"/>
              <a:p>
                <a:pPr algn="ctr"/>
                <a:r>
                  <a:rPr lang="en-US" altLang="zh-CN" dirty="0">
                    <a:solidFill>
                      <a:schemeClr val="tx1"/>
                    </a:solidFill>
                  </a:rPr>
                  <a:t>2</a:t>
                </a:r>
                <a:endParaRPr lang="zh-CN" altLang="en-US" dirty="0">
                  <a:solidFill>
                    <a:schemeClr val="tx1"/>
                  </a:solidFill>
                </a:endParaRPr>
              </a:p>
            </p:txBody>
          </p:sp>
          <p:sp>
            <p:nvSpPr>
              <p:cNvPr id="23" name="矩形 22"/>
              <p:cNvSpPr/>
              <p:nvPr>
                <p:custDataLst>
                  <p:tags r:id="rId8"/>
                </p:custDataLst>
              </p:nvPr>
            </p:nvSpPr>
            <p:spPr>
              <a:xfrm>
                <a:off x="5627731" y="3180025"/>
                <a:ext cx="3550972" cy="461665"/>
              </a:xfrm>
              <a:prstGeom prst="rect">
                <a:avLst/>
              </a:prstGeom>
            </p:spPr>
            <p:txBody>
              <a:bodyPr wrap="none">
                <a:normAutofit fontScale="80000"/>
              </a:bodyPr>
              <a:p>
                <a:pPr marL="0" lvl="0" indent="0" algn="l">
                  <a:lnSpc>
                    <a:spcPct val="100000"/>
                  </a:lnSpc>
                  <a:spcBef>
                    <a:spcPts val="0"/>
                  </a:spcBef>
                  <a:spcAft>
                    <a:spcPts val="0"/>
                  </a:spcAft>
                  <a:buSzPct val="100000"/>
                </a:pPr>
                <a:r>
                  <a:rPr lang="zh-CN" altLang="en-US" sz="2400">
                    <a:latin typeface="+mn-lt"/>
                    <a:ea typeface="+mn-ea"/>
                    <a:sym typeface="+mn-lt"/>
                  </a:rPr>
                  <a:t>Energy consumption structure adjustment</a:t>
                </a:r>
                <a:endParaRPr lang="zh-CN" altLang="en-US" sz="2400">
                  <a:latin typeface="+mn-lt"/>
                  <a:ea typeface="+mn-ea"/>
                  <a:sym typeface="+mn-lt"/>
                </a:endParaRPr>
              </a:p>
            </p:txBody>
          </p:sp>
          <p:sp>
            <p:nvSpPr>
              <p:cNvPr id="24" name="等腰三角形 23"/>
              <p:cNvSpPr/>
              <p:nvPr>
                <p:custDataLst>
                  <p:tags r:id="rId9"/>
                </p:custDataLst>
              </p:nvPr>
            </p:nvSpPr>
            <p:spPr>
              <a:xfrm>
                <a:off x="4606260" y="3293905"/>
                <a:ext cx="344754" cy="297202"/>
              </a:xfrm>
              <a:prstGeom prst="triangle">
                <a:avLst/>
              </a:prstGeom>
              <a:solidFill>
                <a:schemeClr val="accent3">
                  <a:lumMod val="75000"/>
                  <a:alpha val="79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grpSp>
          <p:nvGrpSpPr>
            <p:cNvPr id="25" name="组合 24"/>
            <p:cNvGrpSpPr/>
            <p:nvPr>
              <p:custDataLst>
                <p:tags r:id="rId10"/>
              </p:custDataLst>
            </p:nvPr>
          </p:nvGrpSpPr>
          <p:grpSpPr>
            <a:xfrm rot="0">
              <a:off x="4180" y="7283"/>
              <a:ext cx="1230" cy="988"/>
              <a:chOff x="4606260" y="2938407"/>
              <a:chExt cx="910772" cy="731775"/>
            </a:xfrm>
          </p:grpSpPr>
          <p:sp>
            <p:nvSpPr>
              <p:cNvPr id="26" name="等腰三角形 25"/>
              <p:cNvSpPr/>
              <p:nvPr>
                <p:custDataLst>
                  <p:tags r:id="rId11"/>
                </p:custDataLst>
              </p:nvPr>
            </p:nvSpPr>
            <p:spPr>
              <a:xfrm>
                <a:off x="4668173" y="2938407"/>
                <a:ext cx="848859" cy="731775"/>
              </a:xfrm>
              <a:prstGeom prst="triangle">
                <a:avLst/>
              </a:prstGeom>
              <a:solidFill>
                <a:schemeClr val="accent3">
                  <a:lumMod val="75000"/>
                  <a:alpha val="50000"/>
                </a:schemeClr>
              </a:solidFill>
              <a:ln w="3175" cap="flat" cmpd="sng" algn="ctr">
                <a:solidFill>
                  <a:srgbClr val="FFFFFF">
                    <a:lumMod val="75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bIns="180000" rtlCol="0" anchor="ctr"/>
              <a:p>
                <a:pPr algn="ctr"/>
                <a:r>
                  <a:rPr lang="en-US" altLang="zh-CN" dirty="0">
                    <a:solidFill>
                      <a:schemeClr val="tx1"/>
                    </a:solidFill>
                  </a:rPr>
                  <a:t>3</a:t>
                </a:r>
                <a:endParaRPr lang="zh-CN" altLang="en-US" dirty="0">
                  <a:solidFill>
                    <a:schemeClr val="tx1"/>
                  </a:solidFill>
                </a:endParaRPr>
              </a:p>
            </p:txBody>
          </p:sp>
          <p:sp>
            <p:nvSpPr>
              <p:cNvPr id="28" name="等腰三角形 27"/>
              <p:cNvSpPr/>
              <p:nvPr>
                <p:custDataLst>
                  <p:tags r:id="rId12"/>
                </p:custDataLst>
              </p:nvPr>
            </p:nvSpPr>
            <p:spPr>
              <a:xfrm>
                <a:off x="4606260" y="3293905"/>
                <a:ext cx="344754" cy="297202"/>
              </a:xfrm>
              <a:prstGeom prst="triangle">
                <a:avLst/>
              </a:prstGeom>
              <a:solidFill>
                <a:schemeClr val="accent3">
                  <a:lumMod val="75000"/>
                  <a:alpha val="79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sp>
          <p:nvSpPr>
            <p:cNvPr id="29" name="文本框 28"/>
            <p:cNvSpPr txBox="1"/>
            <p:nvPr/>
          </p:nvSpPr>
          <p:spPr>
            <a:xfrm>
              <a:off x="5637" y="7283"/>
              <a:ext cx="12719" cy="1598"/>
            </a:xfrm>
            <a:prstGeom prst="rect">
              <a:avLst/>
            </a:prstGeom>
            <a:noFill/>
          </p:spPr>
          <p:txBody>
            <a:bodyPr wrap="square" rtlCol="0" anchor="t">
              <a:spAutoFit/>
            </a:bodyPr>
            <a:p>
              <a:pPr algn="just"/>
              <a:r>
                <a:rPr lang="zh-CN" altLang="en-US" sz="2000"/>
                <a:t>Cleaning is the core value of natural gas, and the national strategy of clean energy should be firmly used to optimize energy structure and improve air quality.</a:t>
              </a:r>
              <a:endParaRPr lang="zh-CN" altLang="en-US" sz="2000"/>
            </a:p>
          </p:txBody>
        </p:sp>
      </p:grpSp>
    </p:spTree>
    <p:custDataLst>
      <p:tags r:id="rId13"/>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TAG_VERSION" val="1.0"/>
  <p:tag name="KSO_WM_BEAUTIFY_FLAG" val="#wm#"/>
  <p:tag name="KSO_WM_TEMPLATE_CATEGORY" val="diagram"/>
  <p:tag name="KSO_WM_TEMPLATE_INDEX" val="160107"/>
  <p:tag name="KSO_WM_UNIT_TYPE" val="m_i"/>
  <p:tag name="KSO_WM_UNIT_INDEX" val="1_2"/>
  <p:tag name="KSO_WM_UNIT_ID" val="diagram160107_4*m_i*1_2"/>
  <p:tag name="KSO_WM_UNIT_CLEAR" val="1"/>
  <p:tag name="KSO_WM_UNIT_LAYERLEVEL" val="1_1"/>
  <p:tag name="KSO_WM_DIAGRAM_GROUP_CODE" val="m1-1"/>
</p:tagLst>
</file>

<file path=ppt/tags/tag101.xml><?xml version="1.0" encoding="utf-8"?>
<p:tagLst xmlns:p="http://schemas.openxmlformats.org/presentationml/2006/main">
  <p:tag name="KSO_WM_TAG_VERSION" val="1.0"/>
  <p:tag name="KSO_WM_BEAUTIFY_FLAG" val="#wm#"/>
  <p:tag name="KSO_WM_TEMPLATE_CATEGORY" val="diagram"/>
  <p:tag name="KSO_WM_TEMPLATE_INDEX" val="160107"/>
  <p:tag name="KSO_WM_UNIT_TYPE" val="m_h_f"/>
  <p:tag name="KSO_WM_UNIT_INDEX" val="1_1_1"/>
  <p:tag name="KSO_WM_UNIT_ID" val="diagram160107_4*m_h_f*1_1_1"/>
  <p:tag name="KSO_WM_UNIT_CLEAR" val="1"/>
  <p:tag name="KSO_WM_UNIT_LAYERLEVEL" val="1_1_1"/>
  <p:tag name="KSO_WM_UNIT_VALUE" val="25"/>
  <p:tag name="KSO_WM_UNIT_HIGHLIGHT" val="0"/>
  <p:tag name="KSO_WM_UNIT_COMPATIBLE" val="0"/>
  <p:tag name="KSO_WM_UNIT_PRESET_TEXT_INDEX" val="4"/>
  <p:tag name="KSO_WM_UNIT_PRESET_TEXT_LEN" val="22"/>
  <p:tag name="KSO_WM_DIAGRAM_GROUP_CODE" val="m1-1"/>
  <p:tag name="KSO_WM_UNIT_TEXT_FILL_FORE_SCHEMECOLOR_INDEX" val="5"/>
  <p:tag name="KSO_WM_UNIT_TEXT_FILL_TYPE" val="1"/>
</p:tagLst>
</file>

<file path=ppt/tags/tag102.xml><?xml version="1.0" encoding="utf-8"?>
<p:tagLst xmlns:p="http://schemas.openxmlformats.org/presentationml/2006/main">
  <p:tag name="KSO_WM_TAG_VERSION" val="1.0"/>
  <p:tag name="KSO_WM_BEAUTIFY_FLAG" val="#wm#"/>
  <p:tag name="KSO_WM_UNIT_TYPE" val="i"/>
  <p:tag name="KSO_WM_UNIT_ID" val="diagram160107_4*i*15"/>
  <p:tag name="KSO_WM_TEMPLATE_CATEGORY" val="diagram"/>
  <p:tag name="KSO_WM_TEMPLATE_INDEX" val="160107"/>
  <p:tag name="KSO_WM_UNIT_INDEX" val="15"/>
</p:tagLst>
</file>

<file path=ppt/tags/tag103.xml><?xml version="1.0" encoding="utf-8"?>
<p:tagLst xmlns:p="http://schemas.openxmlformats.org/presentationml/2006/main">
  <p:tag name="KSO_WM_TAG_VERSION" val="1.0"/>
  <p:tag name="KSO_WM_BEAUTIFY_FLAG" val="#wm#"/>
  <p:tag name="KSO_WM_TEMPLATE_CATEGORY" val="diagram"/>
  <p:tag name="KSO_WM_TEMPLATE_INDEX" val="160107"/>
  <p:tag name="KSO_WM_UNIT_TYPE" val="m_i"/>
  <p:tag name="KSO_WM_UNIT_INDEX" val="1_4"/>
  <p:tag name="KSO_WM_UNIT_ID" val="diagram160107_4*m_i*1_4"/>
  <p:tag name="KSO_WM_UNIT_CLEAR" val="1"/>
  <p:tag name="KSO_WM_UNIT_LAYERLEVEL" val="1_1"/>
  <p:tag name="KSO_WM_DIAGRAM_GROUP_CODE" val="m1-1"/>
</p:tagLst>
</file>

<file path=ppt/tags/tag104.xml><?xml version="1.0" encoding="utf-8"?>
<p:tagLst xmlns:p="http://schemas.openxmlformats.org/presentationml/2006/main">
  <p:tag name="KSO_WM_TAG_VERSION" val="1.0"/>
  <p:tag name="KSO_WM_BEAUTIFY_FLAG" val="#wm#"/>
  <p:tag name="KSO_WM_TEMPLATE_CATEGORY" val="diagram"/>
  <p:tag name="KSO_WM_TEMPLATE_INDEX" val="160107"/>
  <p:tag name="KSO_WM_UNIT_TYPE" val="m_h_f"/>
  <p:tag name="KSO_WM_UNIT_INDEX" val="1_3_1"/>
  <p:tag name="KSO_WM_UNIT_ID" val="diagram160107_4*m_h_f*1_3_1"/>
  <p:tag name="KSO_WM_UNIT_CLEAR" val="1"/>
  <p:tag name="KSO_WM_UNIT_LAYERLEVEL" val="1_1_1"/>
  <p:tag name="KSO_WM_UNIT_VALUE" val="25"/>
  <p:tag name="KSO_WM_UNIT_HIGHLIGHT" val="0"/>
  <p:tag name="KSO_WM_UNIT_COMPATIBLE" val="0"/>
  <p:tag name="KSO_WM_UNIT_PRESET_TEXT_INDEX" val="4"/>
  <p:tag name="KSO_WM_UNIT_PRESET_TEXT_LEN" val="22"/>
  <p:tag name="KSO_WM_DIAGRAM_GROUP_CODE" val="m1-1"/>
  <p:tag name="KSO_WM_UNIT_TEXT_FILL_FORE_SCHEMECOLOR_INDEX" val="7"/>
  <p:tag name="KSO_WM_UNIT_TEXT_FILL_TYPE" val="1"/>
</p:tagLst>
</file>

<file path=ppt/tags/tag105.xml><?xml version="1.0" encoding="utf-8"?>
<p:tagLst xmlns:p="http://schemas.openxmlformats.org/presentationml/2006/main">
  <p:tag name="KSO_WM_TAG_VERSION" val="1.0"/>
  <p:tag name="KSO_WM_BEAUTIFY_FLAG" val="#wm#"/>
  <p:tag name="KSO_WM_UNIT_TYPE" val="i"/>
  <p:tag name="KSO_WM_UNIT_ID" val="diagram160107_4*i*25"/>
  <p:tag name="KSO_WM_TEMPLATE_CATEGORY" val="diagram"/>
  <p:tag name="KSO_WM_TEMPLATE_INDEX" val="160107"/>
  <p:tag name="KSO_WM_UNIT_INDEX" val="25"/>
</p:tagLst>
</file>

<file path=ppt/tags/tag106.xml><?xml version="1.0" encoding="utf-8"?>
<p:tagLst xmlns:p="http://schemas.openxmlformats.org/presentationml/2006/main">
  <p:tag name="KSO_WM_TAG_VERSION" val="1.0"/>
  <p:tag name="KSO_WM_BEAUTIFY_FLAG" val="#wm#"/>
  <p:tag name="KSO_WM_TEMPLATE_CATEGORY" val="diagram"/>
  <p:tag name="KSO_WM_TEMPLATE_INDEX" val="160107"/>
  <p:tag name="KSO_WM_UNIT_TYPE" val="m_h_f"/>
  <p:tag name="KSO_WM_UNIT_INDEX" val="1_2_1"/>
  <p:tag name="KSO_WM_UNIT_ID" val="diagram160107_4*m_h_f*1_2_1"/>
  <p:tag name="KSO_WM_UNIT_CLEAR" val="1"/>
  <p:tag name="KSO_WM_UNIT_LAYERLEVEL" val="1_1_1"/>
  <p:tag name="KSO_WM_UNIT_VALUE" val="25"/>
  <p:tag name="KSO_WM_UNIT_HIGHLIGHT" val="0"/>
  <p:tag name="KSO_WM_UNIT_COMPATIBLE" val="0"/>
  <p:tag name="KSO_WM_UNIT_PRESET_TEXT_INDEX" val="4"/>
  <p:tag name="KSO_WM_UNIT_PRESET_TEXT_LEN" val="22"/>
  <p:tag name="KSO_WM_DIAGRAM_GROUP_CODE" val="m1-1"/>
  <p:tag name="KSO_WM_UNIT_TEXT_FILL_FORE_SCHEMECOLOR_INDEX" val="6"/>
  <p:tag name="KSO_WM_UNIT_TEXT_FILL_TYPE" val="1"/>
</p:tagLst>
</file>

<file path=ppt/tags/tag107.xml><?xml version="1.0" encoding="utf-8"?>
<p:tagLst xmlns:p="http://schemas.openxmlformats.org/presentationml/2006/main">
  <p:tag name="KSO_WM_TAG_VERSION" val="1.0"/>
  <p:tag name="KSO_WM_BEAUTIFY_FLAG" val="#wm#"/>
  <p:tag name="KSO_WM_TEMPLATE_CATEGORY" val="diagram"/>
  <p:tag name="KSO_WM_TEMPLATE_INDEX" val="160107"/>
  <p:tag name="KSO_WM_UNIT_TYPE" val="m_i"/>
  <p:tag name="KSO_WM_UNIT_INDEX" val="1_6"/>
  <p:tag name="KSO_WM_UNIT_ID" val="diagram160107_4*m_i*1_6"/>
  <p:tag name="KSO_WM_UNIT_CLEAR" val="1"/>
  <p:tag name="KSO_WM_UNIT_LAYERLEVEL" val="1_1"/>
  <p:tag name="KSO_WM_DIAGRAM_GROUP_CODE" val="m1-1"/>
</p:tagLst>
</file>

<file path=ppt/tags/tag108.xml><?xml version="1.0" encoding="utf-8"?>
<p:tagLst xmlns:p="http://schemas.openxmlformats.org/presentationml/2006/main">
  <p:tag name="KSO_WM_TAG_VERSION" val="1.0"/>
  <p:tag name="KSO_WM_BEAUTIFY_FLAG" val="#wm#"/>
  <p:tag name="KSO_WM_UNIT_TYPE" val="i"/>
  <p:tag name="KSO_WM_UNIT_ID" val="diagram160107_4*i*0"/>
  <p:tag name="KSO_WM_TEMPLATE_CATEGORY" val="diagram"/>
  <p:tag name="KSO_WM_TEMPLATE_INDEX" val="160107"/>
  <p:tag name="KSO_WM_UNIT_INDEX" val="0"/>
</p:tagLst>
</file>

<file path=ppt/tags/tag109.xml><?xml version="1.0" encoding="utf-8"?>
<p:tagLst xmlns:p="http://schemas.openxmlformats.org/presentationml/2006/main">
  <p:tag name="KSO_WM_TAG_VERSION" val="1.0"/>
  <p:tag name="KSO_WM_BEAUTIFY_FLAG" val="#wm#"/>
  <p:tag name="KSO_WM_TEMPLATE_CATEGORY" val="diagram"/>
  <p:tag name="KSO_WM_TEMPLATE_INDEX" val="160107"/>
  <p:tag name="KSO_WM_UNIT_TYPE" val="m_i"/>
  <p:tag name="KSO_WM_UNIT_INDEX" val="1_1"/>
  <p:tag name="KSO_WM_UNIT_ID" val="diagram160107_4*m_i*1_1"/>
  <p:tag name="KSO_WM_UNIT_CLEAR" val="1"/>
  <p:tag name="KSO_WM_UNIT_LAYERLEVEL" val="1_1"/>
  <p:tag name="KSO_WM_DIAGRAM_GROUP_CODE" val="m1-1"/>
  <p:tag name="KSO_WM_UNIT_TEXT_FILL_FORE_SCHEMECOLOR_INDEX" val="14"/>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TAG_VERSION" val="1.0"/>
  <p:tag name="KSO_WM_BEAUTIFY_FLAG" val="#wm#"/>
  <p:tag name="KSO_WM_TEMPLATE_CATEGORY" val="diagram"/>
  <p:tag name="KSO_WM_TEMPLATE_INDEX" val="160107"/>
  <p:tag name="KSO_WM_UNIT_TYPE" val="m_h_a"/>
  <p:tag name="KSO_WM_UNIT_INDEX" val="1_1_1"/>
  <p:tag name="KSO_WM_UNIT_ID" val="diagram160107_4*m_h_a*1_1_1"/>
  <p:tag name="KSO_WM_UNIT_CLEAR" val="1"/>
  <p:tag name="KSO_WM_UNIT_LAYERLEVEL" val="1_1_1"/>
  <p:tag name="KSO_WM_UNIT_VALUE" val="4"/>
  <p:tag name="KSO_WM_UNIT_HIGHLIGHT" val="0"/>
  <p:tag name="KSO_WM_UNIT_COMPATIBLE" val="0"/>
  <p:tag name="KSO_WM_DIAGRAM_GROUP_CODE" val="m1-1"/>
  <p:tag name="KSO_WM_UNIT_PRESET_TEXT" val="01"/>
  <p:tag name="KSO_WM_UNIT_FILL_FORE_SCHEMECOLOR_INDEX" val="5"/>
  <p:tag name="KSO_WM_UNIT_FILL_TYPE" val="1"/>
  <p:tag name="KSO_WM_UNIT_TEXT_FILL_FORE_SCHEMECOLOR_INDEX" val="14"/>
  <p:tag name="KSO_WM_UNIT_TEXT_FILL_TYPE" val="1"/>
</p:tagLst>
</file>

<file path=ppt/tags/tag111.xml><?xml version="1.0" encoding="utf-8"?>
<p:tagLst xmlns:p="http://schemas.openxmlformats.org/presentationml/2006/main">
  <p:tag name="KSO_WM_TAG_VERSION" val="1.0"/>
  <p:tag name="KSO_WM_BEAUTIFY_FLAG" val="#wm#"/>
  <p:tag name="KSO_WM_UNIT_TYPE" val="i"/>
  <p:tag name="KSO_WM_UNIT_ID" val="diagram160107_4*i*10"/>
  <p:tag name="KSO_WM_TEMPLATE_CATEGORY" val="diagram"/>
  <p:tag name="KSO_WM_TEMPLATE_INDEX" val="160107"/>
  <p:tag name="KSO_WM_UNIT_INDEX" val="10"/>
</p:tagLst>
</file>

<file path=ppt/tags/tag112.xml><?xml version="1.0" encoding="utf-8"?>
<p:tagLst xmlns:p="http://schemas.openxmlformats.org/presentationml/2006/main">
  <p:tag name="KSO_WM_TAG_VERSION" val="1.0"/>
  <p:tag name="KSO_WM_BEAUTIFY_FLAG" val="#wm#"/>
  <p:tag name="KSO_WM_TEMPLATE_CATEGORY" val="diagram"/>
  <p:tag name="KSO_WM_TEMPLATE_INDEX" val="160107"/>
  <p:tag name="KSO_WM_UNIT_TYPE" val="m_i"/>
  <p:tag name="KSO_WM_UNIT_INDEX" val="1_3"/>
  <p:tag name="KSO_WM_UNIT_ID" val="diagram160107_4*m_i*1_3"/>
  <p:tag name="KSO_WM_UNIT_CLEAR" val="1"/>
  <p:tag name="KSO_WM_UNIT_LAYERLEVEL" val="1_1"/>
  <p:tag name="KSO_WM_DIAGRAM_GROUP_CODE" val="m1-1"/>
  <p:tag name="KSO_WM_UNIT_TEXT_FILL_FORE_SCHEMECOLOR_INDEX" val="14"/>
  <p:tag name="KSO_WM_UNIT_TEXT_FILL_TYPE" val="1"/>
</p:tagLst>
</file>

<file path=ppt/tags/tag113.xml><?xml version="1.0" encoding="utf-8"?>
<p:tagLst xmlns:p="http://schemas.openxmlformats.org/presentationml/2006/main">
  <p:tag name="KSO_WM_TAG_VERSION" val="1.0"/>
  <p:tag name="KSO_WM_BEAUTIFY_FLAG" val="#wm#"/>
  <p:tag name="KSO_WM_TEMPLATE_CATEGORY" val="diagram"/>
  <p:tag name="KSO_WM_TEMPLATE_INDEX" val="160107"/>
  <p:tag name="KSO_WM_UNIT_TYPE" val="m_h_a"/>
  <p:tag name="KSO_WM_UNIT_INDEX" val="1_3_1"/>
  <p:tag name="KSO_WM_UNIT_ID" val="diagram160107_4*m_h_a*1_3_1"/>
  <p:tag name="KSO_WM_UNIT_CLEAR" val="1"/>
  <p:tag name="KSO_WM_UNIT_LAYERLEVEL" val="1_1_1"/>
  <p:tag name="KSO_WM_UNIT_VALUE" val="4"/>
  <p:tag name="KSO_WM_UNIT_HIGHLIGHT" val="0"/>
  <p:tag name="KSO_WM_UNIT_COMPATIBLE" val="0"/>
  <p:tag name="KSO_WM_DIAGRAM_GROUP_CODE" val="m1-1"/>
  <p:tag name="KSO_WM_UNIT_PRESET_TEXT" val="03"/>
  <p:tag name="KSO_WM_UNIT_FILL_FORE_SCHEMECOLOR_INDEX" val="7"/>
  <p:tag name="KSO_WM_UNIT_FILL_TYPE" val="1"/>
  <p:tag name="KSO_WM_UNIT_TEXT_FILL_FORE_SCHEMECOLOR_INDEX" val="14"/>
  <p:tag name="KSO_WM_UNIT_TEXT_FILL_TYPE" val="1"/>
</p:tagLst>
</file>

<file path=ppt/tags/tag114.xml><?xml version="1.0" encoding="utf-8"?>
<p:tagLst xmlns:p="http://schemas.openxmlformats.org/presentationml/2006/main">
  <p:tag name="KSO_WM_TAG_VERSION" val="1.0"/>
  <p:tag name="KSO_WM_BEAUTIFY_FLAG" val="#wm#"/>
  <p:tag name="KSO_WM_TEMPLATE_CATEGORY" val="diagram"/>
  <p:tag name="KSO_WM_TEMPLATE_INDEX" val="160107"/>
  <p:tag name="KSO_WM_UNIT_TYPE" val="m_i"/>
  <p:tag name="KSO_WM_UNIT_INDEX" val="1_8"/>
  <p:tag name="KSO_WM_UNIT_ID" val="diagram160107_4*m_i*1_8"/>
  <p:tag name="KSO_WM_UNIT_CLEAR" val="1"/>
  <p:tag name="KSO_WM_UNIT_LAYERLEVEL" val="1_1"/>
  <p:tag name="KSO_WM_DIAGRAM_GROUP_CODE" val="m1-1"/>
</p:tagLst>
</file>

<file path=ppt/tags/tag115.xml><?xml version="1.0" encoding="utf-8"?>
<p:tagLst xmlns:p="http://schemas.openxmlformats.org/presentationml/2006/main">
  <p:tag name="KSO_WM_TAG_VERSION" val="1.0"/>
  <p:tag name="KSO_WM_BEAUTIFY_FLAG" val="#wm#"/>
  <p:tag name="KSO_WM_TEMPLATE_CATEGORY" val="diagram"/>
  <p:tag name="KSO_WM_TEMPLATE_INDEX" val="160107"/>
  <p:tag name="KSO_WM_UNIT_TYPE" val="m_i"/>
  <p:tag name="KSO_WM_UNIT_INDEX" val="1_9"/>
  <p:tag name="KSO_WM_UNIT_ID" val="diagram160107_4*m_i*1_9"/>
  <p:tag name="KSO_WM_UNIT_CLEAR" val="1"/>
  <p:tag name="KSO_WM_UNIT_LAYERLEVEL" val="1_1"/>
  <p:tag name="KSO_WM_DIAGRAM_GROUP_CODE" val="m1-1"/>
</p:tagLst>
</file>

<file path=ppt/tags/tag116.xml><?xml version="1.0" encoding="utf-8"?>
<p:tagLst xmlns:p="http://schemas.openxmlformats.org/presentationml/2006/main">
  <p:tag name="KSO_WM_TAG_VERSION" val="1.0"/>
  <p:tag name="KSO_WM_BEAUTIFY_FLAG" val="#wm#"/>
  <p:tag name="KSO_WM_TEMPLATE_CATEGORY" val="diagram"/>
  <p:tag name="KSO_WM_TEMPLATE_INDEX" val="160107"/>
  <p:tag name="KSO_WM_UNIT_TYPE" val="m_i"/>
  <p:tag name="KSO_WM_UNIT_INDEX" val="1_12"/>
  <p:tag name="KSO_WM_UNIT_ID" val="diagram160107_4*m_i*1_12"/>
  <p:tag name="KSO_WM_UNIT_CLEAR" val="1"/>
  <p:tag name="KSO_WM_UNIT_LAYERLEVEL" val="1_1"/>
  <p:tag name="KSO_WM_DIAGRAM_GROUP_CODE" val="m1-1"/>
</p:tagLst>
</file>

<file path=ppt/tags/tag117.xml><?xml version="1.0" encoding="utf-8"?>
<p:tagLst xmlns:p="http://schemas.openxmlformats.org/presentationml/2006/main">
  <p:tag name="KSO_WM_TAG_VERSION" val="1.0"/>
  <p:tag name="KSO_WM_BEAUTIFY_FLAG" val="#wm#"/>
  <p:tag name="KSO_WM_TEMPLATE_CATEGORY" val="diagram"/>
  <p:tag name="KSO_WM_TEMPLATE_INDEX" val="160107"/>
  <p:tag name="KSO_WM_UNIT_TYPE" val="m_i"/>
  <p:tag name="KSO_WM_UNIT_INDEX" val="1_11"/>
  <p:tag name="KSO_WM_UNIT_ID" val="diagram160107_4*m_i*1_11"/>
  <p:tag name="KSO_WM_UNIT_CLEAR" val="1"/>
  <p:tag name="KSO_WM_UNIT_LAYERLEVEL" val="1_1"/>
  <p:tag name="KSO_WM_DIAGRAM_GROUP_CODE" val="m1-1"/>
</p:tagLst>
</file>

<file path=ppt/tags/tag118.xml><?xml version="1.0" encoding="utf-8"?>
<p:tagLst xmlns:p="http://schemas.openxmlformats.org/presentationml/2006/main">
  <p:tag name="KSO_WM_BEAUTIFY_FLAG" val="#wm#"/>
  <p:tag name="KSO_WM_TEMPLATE_CATEGORY" val="custom"/>
  <p:tag name="KSO_WM_TEMPLATE_INDEX" val="20182785"/>
</p:tagLst>
</file>

<file path=ppt/tags/tag119.xml><?xml version="1.0" encoding="utf-8"?>
<p:tagLst xmlns:p="http://schemas.openxmlformats.org/presentationml/2006/main">
  <p:tag name="KSO_WM_BEAUTIFY_FLAG" val="#wm#"/>
  <p:tag name="KSO_WM_TEMPLATE_CATEGORY" val="custom"/>
  <p:tag name="KSO_WM_TEMPLATE_INDEX" val="20182785"/>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182785"/>
</p:tagLst>
</file>

<file path=ppt/tags/tag121.xml><?xml version="1.0" encoding="utf-8"?>
<p:tagLst xmlns:p="http://schemas.openxmlformats.org/presentationml/2006/main">
  <p:tag name="KSO_WM_TEMPLATE_CATEGORY" val="custom"/>
  <p:tag name="KSO_WM_TEMPLATE_INDEX" val="20182785"/>
  <p:tag name="KSO_WM_TAG_VERSION" val="1.0"/>
  <p:tag name="KSO_WM_BEAUTIFY_FLAG" val="#wm#"/>
  <p:tag name="KSO_WM_UNIT_TYPE" val="a"/>
  <p:tag name="KSO_WM_UNIT_INDEX" val="1"/>
  <p:tag name="KSO_WM_UNIT_LAYERLEVEL" val="1"/>
  <p:tag name="KSO_WM_UNIT_VALUE" val="5"/>
  <p:tag name="KSO_WM_UNIT_ISCONTENTSTITLE" val="1"/>
  <p:tag name="KSO_WM_UNIT_HIGHLIGHT" val="0"/>
  <p:tag name="KSO_WM_UNIT_COMPATIBLE" val="0"/>
  <p:tag name="KSO_WM_DIAGRAM_GROUP_CODE" val="l1-1"/>
  <p:tag name="KSO_WM_UNIT_ID" val="custom20182785_8*a*1"/>
  <p:tag name="KSO_WM_UNIT_PRESET_TEXT" val="Content"/>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122.xml><?xml version="1.0" encoding="utf-8"?>
<p:tagLst xmlns:p="http://schemas.openxmlformats.org/presentationml/2006/main">
  <p:tag name="KSO_WM_TAG_VERSION" val="1.0"/>
  <p:tag name="KSO_WM_BEAUTIFY_FLAG" val="#wm#"/>
  <p:tag name="KSO_WM_UNIT_TYPE" val="i"/>
  <p:tag name="KSO_WM_UNIT_ID" val="custom20182785_10*i*1"/>
  <p:tag name="KSO_WM_TEMPLATE_CATEGORY" val="custom"/>
  <p:tag name="KSO_WM_TEMPLATE_INDEX" val="20182785"/>
  <p:tag name="KSO_WM_UNIT_INDEX" val="1"/>
  <p:tag name="KSO_WM_UNIT_HIGHLIGHT" val="0"/>
  <p:tag name="KSO_WM_UNIT_COMPATIBLE" val="0"/>
  <p:tag name="KSO_WM_UNIT_DIAGRAM_ISNUMVISUAL" val="0"/>
  <p:tag name="KSO_WM_UNIT_DIAGRAM_ISREFERUNIT" val="0"/>
  <p:tag name="KSO_WM_DIAGRAM_GROUP_CODE" val="l1-1"/>
  <p:tag name="KSO_WM_UNIT_LAYERLEVEL" val="1"/>
</p:tagLst>
</file>

<file path=ppt/tags/tag123.xml><?xml version="1.0" encoding="utf-8"?>
<p:tagLst xmlns:p="http://schemas.openxmlformats.org/presentationml/2006/main">
  <p:tag name="KSO_WM_TEMPLATE_CATEGORY" val="custom"/>
  <p:tag name="KSO_WM_TEMPLATE_INDEX" val="20182785"/>
  <p:tag name="KSO_WM_TAG_VERSION" val="1.0"/>
  <p:tag name="KSO_WM_BEAUTIFY_FLAG" val="#wm#"/>
  <p:tag name="KSO_WM_UNIT_TYPE" val="l_h_i"/>
  <p:tag name="KSO_WM_UNIT_INDEX" val="1_1_1"/>
  <p:tag name="KSO_WM_UNIT_ID" val="custom20182785_10*l_h_i*1_1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7"/>
  <p:tag name="KSO_WM_UNIT_FILL_TYPE" val="1"/>
  <p:tag name="KSO_WM_UNIT_LINE_FORE_SCHEMECOLOR_INDEX" val="7"/>
  <p:tag name="KSO_WM_UNIT_LINE_FILL_TYPE" val="2"/>
  <p:tag name="KSO_WM_UNIT_TEXT_FILL_FORE_SCHEMECOLOR_INDEX" val="13"/>
  <p:tag name="KSO_WM_UNIT_TEXT_FILL_TYPE" val="1"/>
  <p:tag name="KSO_WM_UNIT_USESOURCEFORMAT_APPLY" val="1"/>
</p:tagLst>
</file>

<file path=ppt/tags/tag124.xml><?xml version="1.0" encoding="utf-8"?>
<p:tagLst xmlns:p="http://schemas.openxmlformats.org/presentationml/2006/main">
  <p:tag name="KSO_WM_TEMPLATE_CATEGORY" val="custom"/>
  <p:tag name="KSO_WM_TEMPLATE_INDEX" val="20182785"/>
  <p:tag name="KSO_WM_TAG_VERSION" val="1.0"/>
  <p:tag name="KSO_WM_BEAUTIFY_FLAG" val="#wm#"/>
  <p:tag name="KSO_WM_UNIT_TYPE" val="l_h_i"/>
  <p:tag name="KSO_WM_UNIT_INDEX" val="1_1_2"/>
  <p:tag name="KSO_WM_UNIT_ID" val="custom20182785_10*l_h_i*1_1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 name="KSO_WM_UNIT_USESOURCEFORMAT_APPLY" val="1"/>
</p:tagLst>
</file>

<file path=ppt/tags/tag125.xml><?xml version="1.0" encoding="utf-8"?>
<p:tagLst xmlns:p="http://schemas.openxmlformats.org/presentationml/2006/main">
  <p:tag name="KSO_WM_TAG_VERSION" val="1.0"/>
  <p:tag name="KSO_WM_BEAUTIFY_FLAG" val="#wm#"/>
  <p:tag name="KSO_WM_UNIT_TYPE" val="i"/>
  <p:tag name="KSO_WM_UNIT_ID" val="custom20182785_10*i*8"/>
  <p:tag name="KSO_WM_TEMPLATE_CATEGORY" val="custom"/>
  <p:tag name="KSO_WM_TEMPLATE_INDEX" val="20182785"/>
  <p:tag name="KSO_WM_UNIT_INDEX" val="8"/>
  <p:tag name="KSO_WM_UNIT_HIGHLIGHT" val="0"/>
  <p:tag name="KSO_WM_UNIT_COMPATIBLE" val="0"/>
  <p:tag name="KSO_WM_UNIT_DIAGRAM_ISNUMVISUAL" val="0"/>
  <p:tag name="KSO_WM_UNIT_DIAGRAM_ISREFERUNIT" val="0"/>
  <p:tag name="KSO_WM_DIAGRAM_GROUP_CODE" val="l1-1"/>
  <p:tag name="KSO_WM_UNIT_LAYERLEVEL" val="1"/>
</p:tagLst>
</file>

<file path=ppt/tags/tag126.xml><?xml version="1.0" encoding="utf-8"?>
<p:tagLst xmlns:p="http://schemas.openxmlformats.org/presentationml/2006/main">
  <p:tag name="KSO_WM_TEMPLATE_CATEGORY" val="custom"/>
  <p:tag name="KSO_WM_TEMPLATE_INDEX" val="20182785"/>
  <p:tag name="KSO_WM_TAG_VERSION" val="1.0"/>
  <p:tag name="KSO_WM_BEAUTIFY_FLAG" val="#wm#"/>
  <p:tag name="KSO_WM_UNIT_TYPE" val="l_h_i"/>
  <p:tag name="KSO_WM_UNIT_INDEX" val="1_2_1"/>
  <p:tag name="KSO_WM_UNIT_ID" val="custom20182785_10*l_h_i*1_2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7"/>
  <p:tag name="KSO_WM_UNIT_FILL_TYPE" val="1"/>
  <p:tag name="KSO_WM_UNIT_LINE_FORE_SCHEMECOLOR_INDEX" val="7"/>
  <p:tag name="KSO_WM_UNIT_LINE_FILL_TYPE" val="2"/>
  <p:tag name="KSO_WM_UNIT_TEXT_FILL_FORE_SCHEMECOLOR_INDEX" val="13"/>
  <p:tag name="KSO_WM_UNIT_TEXT_FILL_TYPE" val="1"/>
  <p:tag name="KSO_WM_UNIT_USESOURCEFORMAT_APPLY" val="1"/>
</p:tagLst>
</file>

<file path=ppt/tags/tag127.xml><?xml version="1.0" encoding="utf-8"?>
<p:tagLst xmlns:p="http://schemas.openxmlformats.org/presentationml/2006/main">
  <p:tag name="KSO_WM_TEMPLATE_CATEGORY" val="custom"/>
  <p:tag name="KSO_WM_TEMPLATE_INDEX" val="20182785"/>
  <p:tag name="KSO_WM_TAG_VERSION" val="1.0"/>
  <p:tag name="KSO_WM_BEAUTIFY_FLAG" val="#wm#"/>
  <p:tag name="KSO_WM_UNIT_TYPE" val="l_h_i"/>
  <p:tag name="KSO_WM_UNIT_INDEX" val="1_2_2"/>
  <p:tag name="KSO_WM_UNIT_ID" val="custom20182785_10*l_h_i*1_2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 name="KSO_WM_UNIT_USESOURCEFORMAT_APPLY" val="1"/>
</p:tagLst>
</file>

<file path=ppt/tags/tag128.xml><?xml version="1.0" encoding="utf-8"?>
<p:tagLst xmlns:p="http://schemas.openxmlformats.org/presentationml/2006/main">
  <p:tag name="KSO_WM_TAG_VERSION" val="1.0"/>
  <p:tag name="KSO_WM_BEAUTIFY_FLAG" val="#wm#"/>
  <p:tag name="KSO_WM_UNIT_TYPE" val="i"/>
  <p:tag name="KSO_WM_UNIT_ID" val="custom20182785_10*i*15"/>
  <p:tag name="KSO_WM_TEMPLATE_CATEGORY" val="custom"/>
  <p:tag name="KSO_WM_TEMPLATE_INDEX" val="20182785"/>
  <p:tag name="KSO_WM_UNIT_INDEX" val="15"/>
  <p:tag name="KSO_WM_UNIT_HIGHLIGHT" val="0"/>
  <p:tag name="KSO_WM_UNIT_COMPATIBLE" val="0"/>
  <p:tag name="KSO_WM_UNIT_DIAGRAM_ISNUMVISUAL" val="0"/>
  <p:tag name="KSO_WM_UNIT_DIAGRAM_ISREFERUNIT" val="0"/>
  <p:tag name="KSO_WM_DIAGRAM_GROUP_CODE" val="l1-1"/>
  <p:tag name="KSO_WM_UNIT_LAYERLEVEL" val="1"/>
</p:tagLst>
</file>

<file path=ppt/tags/tag129.xml><?xml version="1.0" encoding="utf-8"?>
<p:tagLst xmlns:p="http://schemas.openxmlformats.org/presentationml/2006/main">
  <p:tag name="KSO_WM_TEMPLATE_CATEGORY" val="custom"/>
  <p:tag name="KSO_WM_TEMPLATE_INDEX" val="20182785"/>
  <p:tag name="KSO_WM_TAG_VERSION" val="1.0"/>
  <p:tag name="KSO_WM_BEAUTIFY_FLAG" val="#wm#"/>
  <p:tag name="KSO_WM_UNIT_TYPE" val="l_h_i"/>
  <p:tag name="KSO_WM_UNIT_INDEX" val="1_3_1"/>
  <p:tag name="KSO_WM_UNIT_ID" val="custom20182785_10*l_h_i*1_3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7"/>
  <p:tag name="KSO_WM_UNIT_FILL_TYPE" val="1"/>
  <p:tag name="KSO_WM_UNIT_LINE_FORE_SCHEMECOLOR_INDEX" val="7"/>
  <p:tag name="KSO_WM_UNIT_LINE_FILL_TYPE" val="2"/>
  <p:tag name="KSO_WM_UNIT_TEXT_FILL_FORE_SCHEMECOLOR_INDEX" val="13"/>
  <p:tag name="KSO_WM_UNIT_TEX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TEMPLATE_CATEGORY" val="custom"/>
  <p:tag name="KSO_WM_TEMPLATE_INDEX" val="20182785"/>
  <p:tag name="KSO_WM_TAG_VERSION" val="1.0"/>
  <p:tag name="KSO_WM_BEAUTIFY_FLAG" val="#wm#"/>
  <p:tag name="KSO_WM_UNIT_TYPE" val="l_h_i"/>
  <p:tag name="KSO_WM_UNIT_INDEX" val="1_3_2"/>
  <p:tag name="KSO_WM_UNIT_ID" val="custom20182785_10*l_h_i*1_3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 name="KSO_WM_UNIT_USESOURCEFORMAT_APPLY" val="1"/>
</p:tagLst>
</file>

<file path=ppt/tags/tag131.xml><?xml version="1.0" encoding="utf-8"?>
<p:tagLst xmlns:p="http://schemas.openxmlformats.org/presentationml/2006/main">
  <p:tag name="KSO_WM_TAG_VERSION" val="1.0"/>
  <p:tag name="KSO_WM_BEAUTIFY_FLAG" val="#wm#"/>
  <p:tag name="KSO_WM_UNIT_TYPE" val="i"/>
  <p:tag name="KSO_WM_UNIT_ID" val="custom20182785_10*i*22"/>
  <p:tag name="KSO_WM_TEMPLATE_CATEGORY" val="custom"/>
  <p:tag name="KSO_WM_TEMPLATE_INDEX" val="20182785"/>
  <p:tag name="KSO_WM_UNIT_INDEX" val="22"/>
  <p:tag name="KSO_WM_UNIT_HIGHLIGHT" val="0"/>
  <p:tag name="KSO_WM_UNIT_COMPATIBLE" val="0"/>
  <p:tag name="KSO_WM_UNIT_DIAGRAM_ISNUMVISUAL" val="0"/>
  <p:tag name="KSO_WM_UNIT_DIAGRAM_ISREFERUNIT" val="0"/>
  <p:tag name="KSO_WM_DIAGRAM_GROUP_CODE" val="l1-1"/>
  <p:tag name="KSO_WM_UNIT_LAYERLEVEL" val="1"/>
</p:tagLst>
</file>

<file path=ppt/tags/tag132.xml><?xml version="1.0" encoding="utf-8"?>
<p:tagLst xmlns:p="http://schemas.openxmlformats.org/presentationml/2006/main">
  <p:tag name="KSO_WM_TEMPLATE_CATEGORY" val="custom"/>
  <p:tag name="KSO_WM_TEMPLATE_INDEX" val="20182785"/>
  <p:tag name="KSO_WM_TAG_VERSION" val="1.0"/>
  <p:tag name="KSO_WM_BEAUTIFY_FLAG" val="#wm#"/>
  <p:tag name="KSO_WM_UNIT_TYPE" val="l_h_i"/>
  <p:tag name="KSO_WM_UNIT_INDEX" val="1_4_1"/>
  <p:tag name="KSO_WM_UNIT_ID" val="custom20182785_10*l_h_i*1_4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7"/>
  <p:tag name="KSO_WM_UNIT_FILL_TYPE" val="1"/>
  <p:tag name="KSO_WM_UNIT_LINE_FORE_SCHEMECOLOR_INDEX" val="7"/>
  <p:tag name="KSO_WM_UNIT_LINE_FILL_TYPE" val="2"/>
  <p:tag name="KSO_WM_UNIT_TEXT_FILL_FORE_SCHEMECOLOR_INDEX" val="13"/>
  <p:tag name="KSO_WM_UNIT_TEXT_FILL_TYPE" val="1"/>
  <p:tag name="KSO_WM_UNIT_USESOURCEFORMAT_APPLY" val="1"/>
</p:tagLst>
</file>

<file path=ppt/tags/tag133.xml><?xml version="1.0" encoding="utf-8"?>
<p:tagLst xmlns:p="http://schemas.openxmlformats.org/presentationml/2006/main">
  <p:tag name="KSO_WM_TEMPLATE_CATEGORY" val="custom"/>
  <p:tag name="KSO_WM_TEMPLATE_INDEX" val="20182785"/>
  <p:tag name="KSO_WM_TAG_VERSION" val="1.0"/>
  <p:tag name="KSO_WM_BEAUTIFY_FLAG" val="#wm#"/>
  <p:tag name="KSO_WM_UNIT_TYPE" val="l_h_i"/>
  <p:tag name="KSO_WM_UNIT_INDEX" val="1_4_2"/>
  <p:tag name="KSO_WM_UNIT_ID" val="custom20182785_10*l_h_i*1_4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 name="KSO_WM_UNIT_USESOURCEFORMAT_APPLY" val="1"/>
</p:tagLst>
</file>

<file path=ppt/tags/tag134.xml><?xml version="1.0" encoding="utf-8"?>
<p:tagLst xmlns:p="http://schemas.openxmlformats.org/presentationml/2006/main">
  <p:tag name="KSO_WM_TAG_VERSION" val="1.0"/>
  <p:tag name="KSO_WM_BEAUTIFY_FLAG" val="#wm#"/>
  <p:tag name="KSO_WM_UNIT_TYPE" val="i"/>
  <p:tag name="KSO_WM_UNIT_ID" val="custom20182785_10*i*29"/>
  <p:tag name="KSO_WM_TEMPLATE_CATEGORY" val="custom"/>
  <p:tag name="KSO_WM_TEMPLATE_INDEX" val="20182785"/>
  <p:tag name="KSO_WM_UNIT_INDEX" val="29"/>
  <p:tag name="KSO_WM_UNIT_HIGHLIGHT" val="0"/>
  <p:tag name="KSO_WM_UNIT_COMPATIBLE" val="0"/>
  <p:tag name="KSO_WM_UNIT_DIAGRAM_ISNUMVISUAL" val="0"/>
  <p:tag name="KSO_WM_UNIT_DIAGRAM_ISREFERUNIT" val="0"/>
  <p:tag name="KSO_WM_DIAGRAM_GROUP_CODE" val="l1-1"/>
  <p:tag name="KSO_WM_UNIT_LAYERLEVEL" val="1"/>
</p:tagLst>
</file>

<file path=ppt/tags/tag135.xml><?xml version="1.0" encoding="utf-8"?>
<p:tagLst xmlns:p="http://schemas.openxmlformats.org/presentationml/2006/main">
  <p:tag name="KSO_WM_TEMPLATE_CATEGORY" val="custom"/>
  <p:tag name="KSO_WM_TEMPLATE_INDEX" val="20182785"/>
  <p:tag name="KSO_WM_TAG_VERSION" val="1.0"/>
  <p:tag name="KSO_WM_BEAUTIFY_FLAG" val="#wm#"/>
  <p:tag name="KSO_WM_UNIT_TYPE" val="l_h_i"/>
  <p:tag name="KSO_WM_UNIT_INDEX" val="1_5_1"/>
  <p:tag name="KSO_WM_UNIT_ID" val="custom20182785_10*l_h_i*1_5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7"/>
  <p:tag name="KSO_WM_UNIT_FILL_TYPE" val="1"/>
  <p:tag name="KSO_WM_UNIT_LINE_FORE_SCHEMECOLOR_INDEX" val="7"/>
  <p:tag name="KSO_WM_UNIT_LINE_FILL_TYPE" val="2"/>
  <p:tag name="KSO_WM_UNIT_TEXT_FILL_FORE_SCHEMECOLOR_INDEX" val="13"/>
  <p:tag name="KSO_WM_UNIT_TEXT_FILL_TYPE" val="1"/>
  <p:tag name="KSO_WM_UNIT_USESOURCEFORMAT_APPLY" val="1"/>
</p:tagLst>
</file>

<file path=ppt/tags/tag136.xml><?xml version="1.0" encoding="utf-8"?>
<p:tagLst xmlns:p="http://schemas.openxmlformats.org/presentationml/2006/main">
  <p:tag name="KSO_WM_TEMPLATE_CATEGORY" val="custom"/>
  <p:tag name="KSO_WM_TEMPLATE_INDEX" val="20182785"/>
  <p:tag name="KSO_WM_TAG_VERSION" val="1.0"/>
  <p:tag name="KSO_WM_BEAUTIFY_FLAG" val="#wm#"/>
  <p:tag name="KSO_WM_UNIT_TYPE" val="l_h_i"/>
  <p:tag name="KSO_WM_UNIT_INDEX" val="1_5_2"/>
  <p:tag name="KSO_WM_UNIT_ID" val="custom20182785_10*l_h_i*1_5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 name="KSO_WM_UNIT_USESOURCEFORMAT_APPLY" val="1"/>
</p:tagLst>
</file>

<file path=ppt/tags/tag137.xml><?xml version="1.0" encoding="utf-8"?>
<p:tagLst xmlns:p="http://schemas.openxmlformats.org/presentationml/2006/main">
  <p:tag name="KSO_WM_TAG_VERSION" val="1.0"/>
  <p:tag name="KSO_WM_SLIDE_ITEM_CNT" val="5"/>
  <p:tag name="KSO_WM_SLIDE_LAYOUT" val="a_l"/>
  <p:tag name="KSO_WM_SLIDE_LAYOUT_CNT" val="1_1"/>
  <p:tag name="KSO_WM_SLIDE_TYPE" val="contents"/>
  <p:tag name="KSO_WM_BEAUTIFY_FLAG" val="#wm#"/>
  <p:tag name="KSO_WM_TEMPLATE_CATEGORY" val="custom"/>
  <p:tag name="KSO_WM_TEMPLATE_INDEX" val="20182785"/>
  <p:tag name="KSO_WM_SLIDE_ID" val="custom20182785_8"/>
  <p:tag name="KSO_WM_SLIDE_INDEX" val="8"/>
  <p:tag name="KSO_WM_DIAGRAM_GROUP_CODE" val="l1-1"/>
  <p:tag name="KSO_WM_SLIDE_SUBTYPE" val="diag"/>
  <p:tag name="KSO_WM_TEMPLATE_SUBCATEGORY" val="0"/>
  <p:tag name="KSO_WM_SLIDE_DIAGTYPE" val="l"/>
</p:tagLst>
</file>

<file path=ppt/tags/tag138.xml><?xml version="1.0" encoding="utf-8"?>
<p:tagLst xmlns:p="http://schemas.openxmlformats.org/presentationml/2006/main">
  <p:tag name="KSO_WM_TEMPLATE_CATEGORY" val="custom"/>
  <p:tag name="KSO_WM_TEMPLATE_INDEX" val="20182785"/>
  <p:tag name="KSO_WM_TAG_VERSION" val="1.0"/>
  <p:tag name="KSO_WM_BEAUTIFY_FLAG" val="#wm#"/>
  <p:tag name="KSO_WM_UNIT_TYPE" val="a"/>
  <p:tag name="KSO_WM_UNIT_INDEX" val="1"/>
  <p:tag name="KSO_WM_UNIT_LAYERLEVEL" val="1"/>
  <p:tag name="KSO_WM_UNIT_VALUE" val="5"/>
  <p:tag name="KSO_WM_UNIT_ISCONTENTSTITLE" val="1"/>
  <p:tag name="KSO_WM_UNIT_HIGHLIGHT" val="0"/>
  <p:tag name="KSO_WM_UNIT_COMPATIBLE" val="0"/>
  <p:tag name="KSO_WM_DIAGRAM_GROUP_CODE" val="l1-1"/>
  <p:tag name="KSO_WM_UNIT_ID" val="custom20182785_8*a*1"/>
  <p:tag name="KSO_WM_UNIT_PRESET_TEXT" val="Content"/>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139.xml><?xml version="1.0" encoding="utf-8"?>
<p:tagLst xmlns:p="http://schemas.openxmlformats.org/presentationml/2006/main">
  <p:tag name="KSO_WM_TAG_VERSION" val="1.0"/>
  <p:tag name="KSO_WM_BEAUTIFY_FLAG" val="#wm#"/>
  <p:tag name="KSO_WM_UNIT_TYPE" val="i"/>
  <p:tag name="KSO_WM_UNIT_ID" val="custom20182785_8*i*1"/>
  <p:tag name="KSO_WM_TEMPLATE_CATEGORY" val="custom"/>
  <p:tag name="KSO_WM_TEMPLATE_INDEX" val="20182785"/>
  <p:tag name="KSO_WM_UNIT_INDEX" val="1"/>
  <p:tag name="KSO_WM_UNIT_HIGHLIGHT" val="0"/>
  <p:tag name="KSO_WM_UNIT_COMPATIBLE" val="0"/>
  <p:tag name="KSO_WM_UNIT_DIAGRAM_ISNUMVISUAL" val="0"/>
  <p:tag name="KSO_WM_UNIT_DIAGRAM_ISREFERUNIT" val="0"/>
  <p:tag name="KSO_WM_DIAGRAM_GROUP_CODE" val="l1-1"/>
  <p:tag name="KSO_WM_UNIT_LAYERLEVEL"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TEMPLATE_CATEGORY" val="custom"/>
  <p:tag name="KSO_WM_TEMPLATE_INDEX" val="20182785"/>
  <p:tag name="KSO_WM_TAG_VERSION" val="1.0"/>
  <p:tag name="KSO_WM_BEAUTIFY_FLAG" val="#wm#"/>
  <p:tag name="KSO_WM_UNIT_TYPE" val="l_h_i"/>
  <p:tag name="KSO_WM_UNIT_INDEX" val="1_1_1"/>
  <p:tag name="KSO_WM_UNIT_ID" val="custom20182785_8*l_h_i*1_1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7"/>
  <p:tag name="KSO_WM_UNIT_FILL_TYPE" val="1"/>
  <p:tag name="KSO_WM_UNIT_LINE_FORE_SCHEMECOLOR_INDEX" val="7"/>
  <p:tag name="KSO_WM_UNIT_LINE_FILL_TYPE" val="2"/>
  <p:tag name="KSO_WM_UNIT_TEXT_FILL_FORE_SCHEMECOLOR_INDEX" val="13"/>
  <p:tag name="KSO_WM_UNIT_TEXT_FILL_TYPE" val="1"/>
  <p:tag name="KSO_WM_UNIT_USESOURCEFORMAT_APPLY" val="1"/>
</p:tagLst>
</file>

<file path=ppt/tags/tag141.xml><?xml version="1.0" encoding="utf-8"?>
<p:tagLst xmlns:p="http://schemas.openxmlformats.org/presentationml/2006/main">
  <p:tag name="KSO_WM_TEMPLATE_CATEGORY" val="custom"/>
  <p:tag name="KSO_WM_TEMPLATE_INDEX" val="20182785"/>
  <p:tag name="KSO_WM_TAG_VERSION" val="1.0"/>
  <p:tag name="KSO_WM_BEAUTIFY_FLAG" val="#wm#"/>
  <p:tag name="KSO_WM_UNIT_TYPE" val="l_h_f"/>
  <p:tag name="KSO_WM_UNIT_INDEX" val="1_1_1"/>
  <p:tag name="KSO_WM_UNIT_ID" val="custom20182785_8*l_h_f*1_1_1"/>
  <p:tag name="KSO_WM_UNIT_LAYERLEVEL" val="1_1_1"/>
  <p:tag name="KSO_WM_UNIT_VALUE" val="11"/>
  <p:tag name="KSO_WM_UNIT_HIGHLIGHT" val="0"/>
  <p:tag name="KSO_WM_UNIT_COMPATIBLE" val="0"/>
  <p:tag name="KSO_WM_DIAGRAM_GROUP_CODE" val="l1-1"/>
  <p:tag name="KSO_WM_UNIT_PRESET_TEXT" val="LOREM IPSUM DOLOR"/>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142.xml><?xml version="1.0" encoding="utf-8"?>
<p:tagLst xmlns:p="http://schemas.openxmlformats.org/presentationml/2006/main">
  <p:tag name="KSO_WM_TEMPLATE_CATEGORY" val="custom"/>
  <p:tag name="KSO_WM_TEMPLATE_INDEX" val="20182785"/>
  <p:tag name="KSO_WM_TAG_VERSION" val="1.0"/>
  <p:tag name="KSO_WM_BEAUTIFY_FLAG" val="#wm#"/>
  <p:tag name="KSO_WM_UNIT_TYPE" val="l_h_i"/>
  <p:tag name="KSO_WM_UNIT_INDEX" val="1_1_2"/>
  <p:tag name="KSO_WM_UNIT_ID" val="custom20182785_8*l_h_i*1_1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 name="KSO_WM_UNIT_USESOURCEFORMAT_APPLY" val="1"/>
</p:tagLst>
</file>

<file path=ppt/tags/tag143.xml><?xml version="1.0" encoding="utf-8"?>
<p:tagLst xmlns:p="http://schemas.openxmlformats.org/presentationml/2006/main">
  <p:tag name="KSO_WM_TAG_VERSION" val="1.0"/>
  <p:tag name="KSO_WM_BEAUTIFY_FLAG" val="#wm#"/>
  <p:tag name="KSO_WM_UNIT_TYPE" val="i"/>
  <p:tag name="KSO_WM_UNIT_ID" val="custom20182785_8*i*8"/>
  <p:tag name="KSO_WM_TEMPLATE_CATEGORY" val="custom"/>
  <p:tag name="KSO_WM_TEMPLATE_INDEX" val="20182785"/>
  <p:tag name="KSO_WM_UNIT_INDEX" val="8"/>
  <p:tag name="KSO_WM_UNIT_HIGHLIGHT" val="0"/>
  <p:tag name="KSO_WM_UNIT_COMPATIBLE" val="0"/>
  <p:tag name="KSO_WM_UNIT_DIAGRAM_ISNUMVISUAL" val="0"/>
  <p:tag name="KSO_WM_UNIT_DIAGRAM_ISREFERUNIT" val="0"/>
  <p:tag name="KSO_WM_DIAGRAM_GROUP_CODE" val="l1-1"/>
  <p:tag name="KSO_WM_UNIT_LAYERLEVEL" val="1"/>
</p:tagLst>
</file>

<file path=ppt/tags/tag144.xml><?xml version="1.0" encoding="utf-8"?>
<p:tagLst xmlns:p="http://schemas.openxmlformats.org/presentationml/2006/main">
  <p:tag name="KSO_WM_TEMPLATE_CATEGORY" val="custom"/>
  <p:tag name="KSO_WM_TEMPLATE_INDEX" val="20182785"/>
  <p:tag name="KSO_WM_TAG_VERSION" val="1.0"/>
  <p:tag name="KSO_WM_BEAUTIFY_FLAG" val="#wm#"/>
  <p:tag name="KSO_WM_UNIT_TYPE" val="l_h_i"/>
  <p:tag name="KSO_WM_UNIT_INDEX" val="1_2_1"/>
  <p:tag name="KSO_WM_UNIT_ID" val="custom20182785_8*l_h_i*1_2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7"/>
  <p:tag name="KSO_WM_UNIT_FILL_TYPE" val="1"/>
  <p:tag name="KSO_WM_UNIT_LINE_FORE_SCHEMECOLOR_INDEX" val="7"/>
  <p:tag name="KSO_WM_UNIT_LINE_FILL_TYPE" val="2"/>
  <p:tag name="KSO_WM_UNIT_TEXT_FILL_FORE_SCHEMECOLOR_INDEX" val="13"/>
  <p:tag name="KSO_WM_UNIT_TEXT_FILL_TYPE" val="1"/>
  <p:tag name="KSO_WM_UNIT_USESOURCEFORMAT_APPLY" val="1"/>
</p:tagLst>
</file>

<file path=ppt/tags/tag145.xml><?xml version="1.0" encoding="utf-8"?>
<p:tagLst xmlns:p="http://schemas.openxmlformats.org/presentationml/2006/main">
  <p:tag name="KSO_WM_TEMPLATE_CATEGORY" val="custom"/>
  <p:tag name="KSO_WM_TEMPLATE_INDEX" val="20182785"/>
  <p:tag name="KSO_WM_TAG_VERSION" val="1.0"/>
  <p:tag name="KSO_WM_BEAUTIFY_FLAG" val="#wm#"/>
  <p:tag name="KSO_WM_UNIT_TYPE" val="l_h_f"/>
  <p:tag name="KSO_WM_UNIT_INDEX" val="1_2_1"/>
  <p:tag name="KSO_WM_UNIT_ID" val="custom20182785_8*l_h_f*1_2_1"/>
  <p:tag name="KSO_WM_UNIT_LAYERLEVEL" val="1_1_1"/>
  <p:tag name="KSO_WM_UNIT_VALUE" val="11"/>
  <p:tag name="KSO_WM_UNIT_HIGHLIGHT" val="0"/>
  <p:tag name="KSO_WM_UNIT_COMPATIBLE" val="0"/>
  <p:tag name="KSO_WM_DIAGRAM_GROUP_CODE" val="l1-1"/>
  <p:tag name="KSO_WM_UNIT_PRESET_TEXT" val="LOREM IPSUM DOLOR"/>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146.xml><?xml version="1.0" encoding="utf-8"?>
<p:tagLst xmlns:p="http://schemas.openxmlformats.org/presentationml/2006/main">
  <p:tag name="KSO_WM_TEMPLATE_CATEGORY" val="custom"/>
  <p:tag name="KSO_WM_TEMPLATE_INDEX" val="20182785"/>
  <p:tag name="KSO_WM_TAG_VERSION" val="1.0"/>
  <p:tag name="KSO_WM_BEAUTIFY_FLAG" val="#wm#"/>
  <p:tag name="KSO_WM_UNIT_TYPE" val="l_h_i"/>
  <p:tag name="KSO_WM_UNIT_INDEX" val="1_2_2"/>
  <p:tag name="KSO_WM_UNIT_ID" val="custom20182785_8*l_h_i*1_2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 name="KSO_WM_UNIT_USESOURCEFORMAT_APPLY" val="1"/>
</p:tagLst>
</file>

<file path=ppt/tags/tag147.xml><?xml version="1.0" encoding="utf-8"?>
<p:tagLst xmlns:p="http://schemas.openxmlformats.org/presentationml/2006/main">
  <p:tag name="KSO_WM_TAG_VERSION" val="1.0"/>
  <p:tag name="KSO_WM_BEAUTIFY_FLAG" val="#wm#"/>
  <p:tag name="KSO_WM_UNIT_TYPE" val="i"/>
  <p:tag name="KSO_WM_UNIT_ID" val="custom20182785_8*i*15"/>
  <p:tag name="KSO_WM_TEMPLATE_CATEGORY" val="custom"/>
  <p:tag name="KSO_WM_TEMPLATE_INDEX" val="20182785"/>
  <p:tag name="KSO_WM_UNIT_INDEX" val="15"/>
  <p:tag name="KSO_WM_UNIT_HIGHLIGHT" val="0"/>
  <p:tag name="KSO_WM_UNIT_COMPATIBLE" val="0"/>
  <p:tag name="KSO_WM_UNIT_DIAGRAM_ISNUMVISUAL" val="0"/>
  <p:tag name="KSO_WM_UNIT_DIAGRAM_ISREFERUNIT" val="0"/>
  <p:tag name="KSO_WM_DIAGRAM_GROUP_CODE" val="l1-1"/>
  <p:tag name="KSO_WM_UNIT_LAYERLEVEL" val="1"/>
</p:tagLst>
</file>

<file path=ppt/tags/tag148.xml><?xml version="1.0" encoding="utf-8"?>
<p:tagLst xmlns:p="http://schemas.openxmlformats.org/presentationml/2006/main">
  <p:tag name="KSO_WM_TEMPLATE_CATEGORY" val="custom"/>
  <p:tag name="KSO_WM_TEMPLATE_INDEX" val="20182785"/>
  <p:tag name="KSO_WM_TAG_VERSION" val="1.0"/>
  <p:tag name="KSO_WM_BEAUTIFY_FLAG" val="#wm#"/>
  <p:tag name="KSO_WM_UNIT_TYPE" val="l_h_i"/>
  <p:tag name="KSO_WM_UNIT_INDEX" val="1_3_1"/>
  <p:tag name="KSO_WM_UNIT_ID" val="custom20182785_8*l_h_i*1_3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7"/>
  <p:tag name="KSO_WM_UNIT_FILL_TYPE" val="1"/>
  <p:tag name="KSO_WM_UNIT_LINE_FORE_SCHEMECOLOR_INDEX" val="7"/>
  <p:tag name="KSO_WM_UNIT_LINE_FILL_TYPE" val="2"/>
  <p:tag name="KSO_WM_UNIT_TEXT_FILL_FORE_SCHEMECOLOR_INDEX" val="13"/>
  <p:tag name="KSO_WM_UNIT_TEXT_FILL_TYPE" val="1"/>
  <p:tag name="KSO_WM_UNIT_USESOURCEFORMAT_APPLY" val="1"/>
</p:tagLst>
</file>

<file path=ppt/tags/tag149.xml><?xml version="1.0" encoding="utf-8"?>
<p:tagLst xmlns:p="http://schemas.openxmlformats.org/presentationml/2006/main">
  <p:tag name="KSO_WM_TEMPLATE_CATEGORY" val="custom"/>
  <p:tag name="KSO_WM_TEMPLATE_INDEX" val="20182785"/>
  <p:tag name="KSO_WM_TAG_VERSION" val="1.0"/>
  <p:tag name="KSO_WM_BEAUTIFY_FLAG" val="#wm#"/>
  <p:tag name="KSO_WM_UNIT_TYPE" val="l_h_i"/>
  <p:tag name="KSO_WM_UNIT_INDEX" val="1_3_2"/>
  <p:tag name="KSO_WM_UNIT_ID" val="custom20182785_8*l_h_i*1_3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TAG_VERSION" val="1.0"/>
  <p:tag name="KSO_WM_SLIDE_ITEM_CNT" val="3"/>
  <p:tag name="KSO_WM_SLIDE_LAYOUT" val="a_l"/>
  <p:tag name="KSO_WM_SLIDE_LAYOUT_CNT" val="1_1"/>
  <p:tag name="KSO_WM_SLIDE_TYPE" val="contents"/>
  <p:tag name="KSO_WM_BEAUTIFY_FLAG" val="#wm#"/>
  <p:tag name="KSO_WM_TEMPLATE_CATEGORY" val="custom"/>
  <p:tag name="KSO_WM_TEMPLATE_INDEX" val="20182785"/>
  <p:tag name="KSO_WM_SLIDE_ID" val="custom20182785_8"/>
  <p:tag name="KSO_WM_SLIDE_INDEX" val="8"/>
  <p:tag name="KSO_WM_DIAGRAM_GROUP_CODE" val="l1-1"/>
  <p:tag name="KSO_WM_SLIDE_SUBTYPE" val="diag"/>
  <p:tag name="KSO_WM_TEMPLATE_SUBCATEGORY" val="0"/>
  <p:tag name="KSO_WM_SLIDE_DIAGTYPE" val="l"/>
</p:tagLst>
</file>

<file path=ppt/tags/tag151.xml><?xml version="1.0" encoding="utf-8"?>
<p:tagLst xmlns:p="http://schemas.openxmlformats.org/presentationml/2006/main">
  <p:tag name="KSO_WM_TEMPLATE_CATEGORY" val="custom"/>
  <p:tag name="KSO_WM_TEMPLATE_INDEX" val="20182785"/>
  <p:tag name="KSO_WM_TAG_VERSION" val="1.0"/>
  <p:tag name="KSO_WM_BEAUTIFY_FLAG" val="#wm#"/>
  <p:tag name="KSO_WM_UNIT_TYPE" val="a"/>
  <p:tag name="KSO_WM_UNIT_INDEX" val="1"/>
  <p:tag name="KSO_WM_UNIT_LAYERLEVEL" val="1"/>
  <p:tag name="KSO_WM_UNIT_VALUE" val="5"/>
  <p:tag name="KSO_WM_UNIT_ISCONTENTSTITLE" val="1"/>
  <p:tag name="KSO_WM_UNIT_HIGHLIGHT" val="0"/>
  <p:tag name="KSO_WM_UNIT_COMPATIBLE" val="0"/>
  <p:tag name="KSO_WM_DIAGRAM_GROUP_CODE" val="l1-1"/>
  <p:tag name="KSO_WM_UNIT_ID" val="custom20182785_8*a*1"/>
  <p:tag name="KSO_WM_UNIT_PRESET_TEXT" val="Content"/>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152.xml><?xml version="1.0" encoding="utf-8"?>
<p:tagLst xmlns:p="http://schemas.openxmlformats.org/presentationml/2006/main">
  <p:tag name="KSO_WM_BEAUTIFY_FLAG" val="#wm#"/>
  <p:tag name="KSO_WM_TEMPLATE_CATEGORY" val="custom"/>
  <p:tag name="KSO_WM_TEMPLATE_INDEX" val="20182785"/>
</p:tagLst>
</file>

<file path=ppt/tags/tag153.xml><?xml version="1.0" encoding="utf-8"?>
<p:tagLst xmlns:p="http://schemas.openxmlformats.org/presentationml/2006/main">
  <p:tag name="KSO_WM_TEMPLATE_CATEGORY" val="custom"/>
  <p:tag name="KSO_WM_TEMPLATE_INDEX" val="20182785"/>
  <p:tag name="KSO_WM_UNIT_TYPE" val="a"/>
  <p:tag name="KSO_WM_UNIT_INDEX" val="1"/>
  <p:tag name="KSO_WM_UNIT_ID" val="custom20182785_21*a*1"/>
  <p:tag name="KSO_WM_UNIT_LAYERLEVEL" val="1"/>
  <p:tag name="KSO_WM_UNIT_VALUE" val="7"/>
  <p:tag name="KSO_WM_UNIT_ISCONTENTSTITLE" val="0"/>
  <p:tag name="KSO_WM_UNIT_HIGHLIGHT" val="0"/>
  <p:tag name="KSO_WM_UNIT_COMPATIBLE" val="0"/>
  <p:tag name="KSO_WM_BEAUTIFY_FLAG" val="#wm#"/>
  <p:tag name="KSO_WM_TAG_VERSION" val="1.0"/>
  <p:tag name="KSO_WM_UNIT_PRESET_TEXT" val="THANKS"/>
  <p:tag name="KSO_WM_UNIT_NOCLEAR" val="0"/>
  <p:tag name="KSO_WM_UNIT_DIAGRAM_ISNUMVISUAL" val="0"/>
  <p:tag name="KSO_WM_UNIT_DIAGRAM_ISREFERUNIT" val="0"/>
</p:tagLst>
</file>

<file path=ppt/tags/tag154.xml><?xml version="1.0" encoding="utf-8"?>
<p:tagLst xmlns:p="http://schemas.openxmlformats.org/presentationml/2006/main">
  <p:tag name="KSO_WM_TEMPLATE_CATEGORY" val="custom"/>
  <p:tag name="KSO_WM_TEMPLATE_INDEX" val="20182785"/>
  <p:tag name="KSO_WM_TAG_VERSION" val="1.0"/>
  <p:tag name="KSO_WM_SLIDE_ID" val="custom20182785_21"/>
  <p:tag name="KSO_WM_SLIDE_INDEX" val="21"/>
  <p:tag name="KSO_WM_SLIDE_ITEM_CNT" val="0"/>
  <p:tag name="KSO_WM_SLIDE_LAYOUT" val="a_f"/>
  <p:tag name="KSO_WM_SLIDE_LAYOUT_CNT" val="1_1"/>
  <p:tag name="KSO_WM_SLIDE_TYPE" val="endPage"/>
  <p:tag name="KSO_WM_BEAUTIFY_FLAG" val="#wm#"/>
  <p:tag name="KSO_WM_SLIDE_SUBTYPE" val="pureTxt"/>
  <p:tag name="KSO_WM_TEMPLATE_SUBCATEGORY" val="0"/>
</p:tagLst>
</file>

<file path=ppt/tags/tag155.xml><?xml version="1.0" encoding="utf-8"?>
<p:tagLst xmlns:p="http://schemas.openxmlformats.org/presentationml/2006/main">
  <p:tag name="KSO_WM_DOC_GUID" val="{cd07c3c4-4a39-4c3e-a04c-388d8bad83f5}"/>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9.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2785"/>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2785"/>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4.xml><?xml version="1.0" encoding="utf-8"?>
<p:tagLst xmlns:p="http://schemas.openxmlformats.org/presentationml/2006/main">
  <p:tag name="KSO_WM_TEMPLATE_CATEGORY" val="custom"/>
  <p:tag name="KSO_WM_TEMPLATE_INDEX" val="20182785"/>
  <p:tag name="KSO_WM_TAG_VERSION" val="1.0"/>
  <p:tag name="KSO_WM_TEMPLATE_THUMBS_INDEX" val="1、9、12、15、18、21"/>
  <p:tag name="KSO_WM_BEAUTIFY_FLAG" val="#wm#"/>
  <p:tag name="KSO_WM_TEMPLATE_SUBCATEGORY" val="0"/>
</p:tagLst>
</file>

<file path=ppt/tags/tag95.xml><?xml version="1.0" encoding="utf-8"?>
<p:tagLst xmlns:p="http://schemas.openxmlformats.org/presentationml/2006/main">
  <p:tag name="KSO_WM_TEMPLATE_CATEGORY" val="custom"/>
  <p:tag name="KSO_WM_TEMPLATE_INDEX" val="20182785"/>
</p:tagLst>
</file>

<file path=ppt/tags/tag96.xml><?xml version="1.0" encoding="utf-8"?>
<p:tagLst xmlns:p="http://schemas.openxmlformats.org/presentationml/2006/main">
  <p:tag name="KSO_WM_BEAUTIFY_FLAG" val="#wm#"/>
  <p:tag name="KSO_WM_TEMPLATE_CATEGORY" val="custom"/>
  <p:tag name="KSO_WM_TEMPLATE_INDEX" val="20182785"/>
</p:tagLst>
</file>

<file path=ppt/tags/tag97.xml><?xml version="1.0" encoding="utf-8"?>
<p:tagLst xmlns:p="http://schemas.openxmlformats.org/presentationml/2006/main">
  <p:tag name="KSO_WM_BEAUTIFY_FLAG" val="#wm#"/>
  <p:tag name="KSO_WM_TEMPLATE_CATEGORY" val="custom"/>
  <p:tag name="KSO_WM_TEMPLATE_INDEX" val="20182785"/>
</p:tagLst>
</file>

<file path=ppt/tags/tag98.xml><?xml version="1.0" encoding="utf-8"?>
<p:tagLst xmlns:p="http://schemas.openxmlformats.org/presentationml/2006/main">
  <p:tag name="KSO_WM_BEAUTIFY_FLAG" val="#wm#"/>
  <p:tag name="KSO_WM_TEMPLATE_CATEGORY" val="custom"/>
  <p:tag name="KSO_WM_TEMPLATE_INDEX" val="20182785"/>
</p:tagLst>
</file>

<file path=ppt/tags/tag99.xml><?xml version="1.0" encoding="utf-8"?>
<p:tagLst xmlns:p="http://schemas.openxmlformats.org/presentationml/2006/main">
  <p:tag name="KSO_WM_TAG_VERSION" val="1.0"/>
  <p:tag name="KSO_WM_BEAUTIFY_FLAG" val="#wm#"/>
  <p:tag name="KSO_WM_UNIT_TYPE" val="i"/>
  <p:tag name="KSO_WM_UNIT_ID" val="diagram160107_4*i*5"/>
  <p:tag name="KSO_WM_TEMPLATE_CATEGORY" val="diagram"/>
  <p:tag name="KSO_WM_TEMPLATE_INDEX" val="160107"/>
  <p:tag name="KSO_WM_UNIT_INDEX" val="5"/>
</p:tagLst>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C00000"/>
      </a:accent1>
      <a:accent2>
        <a:srgbClr val="2C4784"/>
      </a:accent2>
      <a:accent3>
        <a:srgbClr val="FFFFFF"/>
      </a:accent3>
      <a:accent4>
        <a:srgbClr val="000000"/>
      </a:accent4>
      <a:accent5>
        <a:srgbClr val="B5CBE7"/>
      </a:accent5>
      <a:accent6>
        <a:srgbClr val="D7712B"/>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3861</Words>
  <Application>WPS 演示</Application>
  <PresentationFormat>宽屏</PresentationFormat>
  <Paragraphs>114</Paragraphs>
  <Slides>11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11</vt:i4>
      </vt:variant>
    </vt:vector>
  </HeadingPairs>
  <TitlesOfParts>
    <vt:vector size="22" baseType="lpstr">
      <vt:lpstr>Arial</vt:lpstr>
      <vt:lpstr>宋体</vt:lpstr>
      <vt:lpstr>Wingdings</vt:lpstr>
      <vt:lpstr>黑体</vt:lpstr>
      <vt:lpstr>Calibri Light</vt:lpstr>
      <vt:lpstr>Calibri</vt:lpstr>
      <vt:lpstr>微软雅黑</vt:lpstr>
      <vt:lpstr>Times New Roman</vt:lpstr>
      <vt:lpstr>Wingdings</vt:lpstr>
      <vt:lpstr>Arial Unicode MS</vt:lpstr>
      <vt:lpstr>Office 主题</vt:lpstr>
      <vt:lpstr> Impact of natural gas consumption on various air pollutants：evidence from china's cities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H.小欧</cp:lastModifiedBy>
  <cp:revision>39</cp:revision>
  <dcterms:created xsi:type="dcterms:W3CDTF">2019-04-09T05:47:00Z</dcterms:created>
  <dcterms:modified xsi:type="dcterms:W3CDTF">2019-05-31T13:52:04Z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2052-11.1.0.8731</vt:lpwstr>
  </property>
</Properties>
</file>