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7" r:id="rId2"/>
    <p:sldId id="266" r:id="rId3"/>
    <p:sldId id="267" r:id="rId4"/>
    <p:sldId id="283" r:id="rId5"/>
    <p:sldId id="286" r:id="rId6"/>
    <p:sldId id="289" r:id="rId7"/>
    <p:sldId id="263" r:id="rId8"/>
    <p:sldId id="281" r:id="rId9"/>
    <p:sldId id="288" r:id="rId10"/>
    <p:sldId id="278" r:id="rId11"/>
    <p:sldId id="279" r:id="rId12"/>
    <p:sldId id="280" r:id="rId13"/>
    <p:sldId id="261" r:id="rId14"/>
    <p:sldId id="284" r:id="rId15"/>
    <p:sldId id="285" r:id="rId16"/>
    <p:sldId id="262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olivier pineau" initials="pp" lastIdx="1" clrIdx="0">
    <p:extLst>
      <p:ext uri="{19B8F6BF-5375-455C-9EA6-DF929625EA0E}">
        <p15:presenceInfo xmlns:p15="http://schemas.microsoft.com/office/powerpoint/2012/main" userId="S::pierre-olivier.pineau@hec.ca::2139dcb2-0e5b-44d8-b624-e572e9407e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  <a:srgbClr val="9900CC"/>
    <a:srgbClr val="660033"/>
    <a:srgbClr val="800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Sync\30-Marianne%20Pedinotti-Castelle\7-Donn&#233;es\GES_Econ_Can_Prov_Ter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Sync\30-Marianne%20Pedinotti-Castelle\7-Donn&#233;es\GES_Econ_Can_Prov_Terr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Sync\30-Marianne%20Pedinotti-Castelle\7-Donn&#233;es\Transports\vehic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leen\Sync\30-Marianne%20Pedinotti-Castelle\8-Sc&#233;narios\Donn&#233;es%20de%20comparaison%20QC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GHG emissions and GHG reduction goals in Quebec (</a:t>
            </a:r>
            <a:r>
              <a:rPr lang="x-none"/>
              <a:t>Mt CO2 eq.)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GES_Econ_Can_Prov_Terr!$B$1</c:f>
              <c:strCache>
                <c:ptCount val="1"/>
                <c:pt idx="0">
                  <c:v>Émissions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458198992102399E-2"/>
                  <c:y val="-3.675969259506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F0-4641-83C9-9C689444A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GES_Econ_Can_Prov_Terr!$A$2:$A$62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GES_Econ_Can_Prov_Terr!$B$2:$B$62</c:f>
              <c:numCache>
                <c:formatCode>General</c:formatCode>
                <c:ptCount val="61"/>
                <c:pt idx="0">
                  <c:v>86.6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82.4</c:v>
                </c:pt>
                <c:pt idx="4">
                  <c:v>84.6</c:v>
                </c:pt>
                <c:pt idx="5">
                  <c:v>83.4</c:v>
                </c:pt>
                <c:pt idx="6">
                  <c:v>84.7</c:v>
                </c:pt>
                <c:pt idx="7">
                  <c:v>85.1</c:v>
                </c:pt>
                <c:pt idx="8">
                  <c:v>86.8</c:v>
                </c:pt>
                <c:pt idx="9">
                  <c:v>86.1</c:v>
                </c:pt>
                <c:pt idx="10">
                  <c:v>85.9</c:v>
                </c:pt>
                <c:pt idx="11">
                  <c:v>83.8</c:v>
                </c:pt>
                <c:pt idx="12">
                  <c:v>85.5</c:v>
                </c:pt>
                <c:pt idx="13">
                  <c:v>89.7</c:v>
                </c:pt>
                <c:pt idx="14">
                  <c:v>90.3</c:v>
                </c:pt>
                <c:pt idx="15">
                  <c:v>86.5</c:v>
                </c:pt>
                <c:pt idx="16">
                  <c:v>85</c:v>
                </c:pt>
                <c:pt idx="17">
                  <c:v>86.8</c:v>
                </c:pt>
                <c:pt idx="18">
                  <c:v>84.5</c:v>
                </c:pt>
                <c:pt idx="19">
                  <c:v>83.5</c:v>
                </c:pt>
                <c:pt idx="20">
                  <c:v>79.900000000000006</c:v>
                </c:pt>
                <c:pt idx="21">
                  <c:v>81.7</c:v>
                </c:pt>
                <c:pt idx="22">
                  <c:v>79.5</c:v>
                </c:pt>
                <c:pt idx="23">
                  <c:v>79.900000000000006</c:v>
                </c:pt>
                <c:pt idx="24">
                  <c:v>78</c:v>
                </c:pt>
                <c:pt idx="25">
                  <c:v>78.400000000000006</c:v>
                </c:pt>
                <c:pt idx="26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0-4641-83C9-9C689444A584}"/>
            </c:ext>
          </c:extLst>
        </c:ser>
        <c:ser>
          <c:idx val="1"/>
          <c:order val="1"/>
          <c:tx>
            <c:strRef>
              <c:f>GES_Econ_Can_Prov_Terr!$C$1</c:f>
              <c:strCache>
                <c:ptCount val="1"/>
                <c:pt idx="0">
                  <c:v>Projection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GES_Econ_Can_Prov_Terr!$A$2:$A$62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GES_Econ_Can_Prov_Terr!$C$2:$C$62</c:f>
              <c:numCache>
                <c:formatCode>General</c:formatCode>
                <c:ptCount val="61"/>
                <c:pt idx="26">
                  <c:v>77.3</c:v>
                </c:pt>
                <c:pt idx="27">
                  <c:v>77.099999999999994</c:v>
                </c:pt>
                <c:pt idx="28">
                  <c:v>76.8</c:v>
                </c:pt>
                <c:pt idx="29">
                  <c:v>76.599999999999994</c:v>
                </c:pt>
                <c:pt idx="30">
                  <c:v>76.400000000000006</c:v>
                </c:pt>
                <c:pt idx="31">
                  <c:v>76.2</c:v>
                </c:pt>
                <c:pt idx="32">
                  <c:v>76</c:v>
                </c:pt>
                <c:pt idx="33">
                  <c:v>75.8</c:v>
                </c:pt>
                <c:pt idx="34">
                  <c:v>75.599999999999994</c:v>
                </c:pt>
                <c:pt idx="35">
                  <c:v>75.400000000000006</c:v>
                </c:pt>
                <c:pt idx="36">
                  <c:v>75.2</c:v>
                </c:pt>
                <c:pt idx="37">
                  <c:v>75</c:v>
                </c:pt>
                <c:pt idx="38">
                  <c:v>74.8</c:v>
                </c:pt>
                <c:pt idx="39">
                  <c:v>74.599999999999994</c:v>
                </c:pt>
                <c:pt idx="40">
                  <c:v>74.400000000000006</c:v>
                </c:pt>
                <c:pt idx="41">
                  <c:v>74.2</c:v>
                </c:pt>
                <c:pt idx="42">
                  <c:v>74</c:v>
                </c:pt>
                <c:pt idx="43">
                  <c:v>73.8</c:v>
                </c:pt>
                <c:pt idx="44">
                  <c:v>73.599999999999994</c:v>
                </c:pt>
                <c:pt idx="45">
                  <c:v>73.400000000000006</c:v>
                </c:pt>
                <c:pt idx="46">
                  <c:v>73.2</c:v>
                </c:pt>
                <c:pt idx="47">
                  <c:v>73</c:v>
                </c:pt>
                <c:pt idx="48">
                  <c:v>72.8</c:v>
                </c:pt>
                <c:pt idx="49">
                  <c:v>72.599999999999994</c:v>
                </c:pt>
                <c:pt idx="50">
                  <c:v>72.400000000000006</c:v>
                </c:pt>
                <c:pt idx="51">
                  <c:v>72.2</c:v>
                </c:pt>
                <c:pt idx="52">
                  <c:v>72</c:v>
                </c:pt>
                <c:pt idx="53">
                  <c:v>71.8</c:v>
                </c:pt>
                <c:pt idx="54">
                  <c:v>71.599999999999994</c:v>
                </c:pt>
                <c:pt idx="55">
                  <c:v>71.400000000000006</c:v>
                </c:pt>
                <c:pt idx="56">
                  <c:v>71.2</c:v>
                </c:pt>
                <c:pt idx="57">
                  <c:v>71</c:v>
                </c:pt>
                <c:pt idx="58">
                  <c:v>70.8</c:v>
                </c:pt>
                <c:pt idx="59">
                  <c:v>70.599999999999994</c:v>
                </c:pt>
                <c:pt idx="60">
                  <c:v>70.400000000000006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0-4641-83C9-9C689444A584}"/>
            </c:ext>
          </c:extLst>
        </c:ser>
        <c:ser>
          <c:idx val="2"/>
          <c:order val="2"/>
          <c:tx>
            <c:strRef>
              <c:f>GES_Econ_Can_Prov_Terr!$D$1</c:f>
              <c:strCache>
                <c:ptCount val="1"/>
                <c:pt idx="0">
                  <c:v>Cibles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6"/>
              <c:layout>
                <c:manualLayout>
                  <c:x val="-3.2063958017155399E-2"/>
                  <c:y val="-3.287099214029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F0-4641-83C9-9C689444A584}"/>
                </c:ext>
              </c:extLst>
            </c:dLbl>
            <c:dLbl>
              <c:idx val="40"/>
              <c:layout>
                <c:manualLayout>
                  <c:x val="-9.4305758873986269E-3"/>
                  <c:y val="-2.921865968026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0-4641-83C9-9C689444A584}"/>
                </c:ext>
              </c:extLst>
            </c:dLbl>
            <c:dLbl>
              <c:idx val="60"/>
              <c:layout>
                <c:manualLayout>
                  <c:x val="-3.3309335675729447E-2"/>
                  <c:y val="3.3523232663360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0-4641-83C9-9C689444A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GES_Econ_Can_Prov_Terr!$A$2:$A$62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GES_Econ_Can_Prov_Terr!$D$2:$D$62</c:f>
              <c:numCache>
                <c:formatCode>General</c:formatCode>
                <c:ptCount val="61"/>
                <c:pt idx="26">
                  <c:v>77.3</c:v>
                </c:pt>
                <c:pt idx="40">
                  <c:v>54</c:v>
                </c:pt>
                <c:pt idx="60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F0-4641-83C9-9C689444A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36320"/>
        <c:axId val="40554496"/>
      </c:lineChart>
      <c:catAx>
        <c:axId val="405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05544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0554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GHG emissions (Mt CO2eq)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0536320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20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baseline="0" dirty="0">
                <a:effectLst/>
              </a:rPr>
              <a:t>Annual use cost by all households ($M/year)</a:t>
            </a:r>
            <a:endParaRPr lang="en-CA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Costs!$AE$22:$AJ$22</c:f>
              <c:numCache>
                <c:formatCode>0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Costs!$AE$24:$AJ$24</c:f>
              <c:numCache>
                <c:formatCode>0</c:formatCode>
                <c:ptCount val="6"/>
                <c:pt idx="0">
                  <c:v>4626.7762451419867</c:v>
                </c:pt>
                <c:pt idx="1">
                  <c:v>2330.3583635033642</c:v>
                </c:pt>
                <c:pt idx="2">
                  <c:v>3719.9944088743123</c:v>
                </c:pt>
                <c:pt idx="3">
                  <c:v>4276.5018337677975</c:v>
                </c:pt>
                <c:pt idx="4">
                  <c:v>4410.5690023504385</c:v>
                </c:pt>
                <c:pt idx="5">
                  <c:v>4678.7033395157068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D-42BB-8E16-0417ED2C7FFE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Costs!$AE$22:$AJ$22</c:f>
              <c:numCache>
                <c:formatCode>0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Costs!$AE$28:$AJ$28</c:f>
              <c:numCache>
                <c:formatCode>0</c:formatCode>
                <c:ptCount val="6"/>
                <c:pt idx="0">
                  <c:v>4626.7762451419949</c:v>
                </c:pt>
                <c:pt idx="1">
                  <c:v>7063.9396321601262</c:v>
                </c:pt>
                <c:pt idx="2">
                  <c:v>9497.1829840750506</c:v>
                </c:pt>
                <c:pt idx="3">
                  <c:v>10240.66531074663</c:v>
                </c:pt>
                <c:pt idx="4">
                  <c:v>10561.707381107366</c:v>
                </c:pt>
                <c:pt idx="5">
                  <c:v>11203.791521828764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D-42BB-8E16-0417ED2C7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160032"/>
        <c:axId val="523528944"/>
      </c:barChart>
      <c:catAx>
        <c:axId val="3791600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28944"/>
        <c:crosses val="autoZero"/>
        <c:auto val="1"/>
        <c:lblAlgn val="ctr"/>
        <c:lblOffset val="100"/>
        <c:noMultiLvlLbl val="0"/>
      </c:catAx>
      <c:valAx>
        <c:axId val="523528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160032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Carpooling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fuel!$B$4</c:f>
              <c:strCache>
                <c:ptCount val="1"/>
                <c:pt idx="0">
                  <c:v>TELCBAT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fuel!$C$4:$K$4</c:f>
              <c:numCache>
                <c:formatCode>0.00E+00</c:formatCode>
                <c:ptCount val="9"/>
                <c:pt idx="1">
                  <c:v>11.8950637295607</c:v>
                </c:pt>
                <c:pt idx="2" formatCode="General">
                  <c:v>29.926175213561599</c:v>
                </c:pt>
                <c:pt idx="3" formatCode="General">
                  <c:v>2028.5868695742199</c:v>
                </c:pt>
                <c:pt idx="4" formatCode="General">
                  <c:v>1839.92041204457</c:v>
                </c:pt>
                <c:pt idx="5" formatCode="General">
                  <c:v>2023.12039965544</c:v>
                </c:pt>
                <c:pt idx="6" formatCode="General">
                  <c:v>4824.1367936973502</c:v>
                </c:pt>
                <c:pt idx="7" formatCode="General">
                  <c:v>5944.1042482302601</c:v>
                </c:pt>
                <c:pt idx="8" formatCode="General">
                  <c:v>6317.9965221839202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B-4B09-BA61-EB1F72D2CF2C}"/>
            </c:ext>
          </c:extLst>
        </c:ser>
        <c:ser>
          <c:idx val="1"/>
          <c:order val="1"/>
          <c:tx>
            <c:strRef>
              <c:f>fuel!$B$5</c:f>
              <c:strCache>
                <c:ptCount val="1"/>
                <c:pt idx="0">
                  <c:v>TRABSL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fuel!$C$5:$K$5</c:f>
              <c:numCache>
                <c:formatCode>General</c:formatCode>
                <c:ptCount val="9"/>
                <c:pt idx="3">
                  <c:v>12.305140513847199</c:v>
                </c:pt>
                <c:pt idx="6" formatCode="0.00E+00">
                  <c:v>3.7393319911721101</c:v>
                </c:pt>
                <c:pt idx="7" formatCode="0.00E+00">
                  <c:v>0.1707062825765</c:v>
                </c:pt>
                <c:pt idx="8" formatCode="0.00E+00">
                  <c:v>6.8770248086969996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B-4B09-BA61-EB1F72D2CF2C}"/>
            </c:ext>
          </c:extLst>
        </c:ser>
        <c:ser>
          <c:idx val="2"/>
          <c:order val="2"/>
          <c:tx>
            <c:strRef>
              <c:f>fuel!$B$6</c:f>
              <c:strCache>
                <c:ptCount val="1"/>
                <c:pt idx="0">
                  <c:v>TRADST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fuel!$C$6:$K$6</c:f>
              <c:numCache>
                <c:formatCode>General</c:formatCode>
                <c:ptCount val="9"/>
                <c:pt idx="0">
                  <c:v>422.20003963007599</c:v>
                </c:pt>
                <c:pt idx="1">
                  <c:v>379.98003566706899</c:v>
                </c:pt>
                <c:pt idx="2">
                  <c:v>680.99743687287798</c:v>
                </c:pt>
                <c:pt idx="3">
                  <c:v>749.97940959616801</c:v>
                </c:pt>
                <c:pt idx="4">
                  <c:v>612.85856545984802</c:v>
                </c:pt>
                <c:pt idx="5">
                  <c:v>551.18453029497698</c:v>
                </c:pt>
                <c:pt idx="6">
                  <c:v>314.87582406300601</c:v>
                </c:pt>
                <c:pt idx="7">
                  <c:v>78.030059192396095</c:v>
                </c:pt>
                <c:pt idx="8">
                  <c:v>130.663471365243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B-4B09-BA61-EB1F72D2CF2C}"/>
            </c:ext>
          </c:extLst>
        </c:ser>
        <c:ser>
          <c:idx val="3"/>
          <c:order val="3"/>
          <c:tx>
            <c:strRef>
              <c:f>fuel!$B$7</c:f>
              <c:strCache>
                <c:ptCount val="1"/>
                <c:pt idx="0">
                  <c:v>TRAETG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fuel!$C$7:$K$7</c:f>
              <c:numCache>
                <c:formatCode>General</c:formatCode>
                <c:ptCount val="9"/>
                <c:pt idx="1">
                  <c:v>951.61667368248197</c:v>
                </c:pt>
                <c:pt idx="2">
                  <c:v>769.59086217217498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4B-4B09-BA61-EB1F72D2CF2C}"/>
            </c:ext>
          </c:extLst>
        </c:ser>
        <c:ser>
          <c:idx val="4"/>
          <c:order val="4"/>
          <c:tx>
            <c:strRef>
              <c:f>fuel!$B$8</c:f>
              <c:strCache>
                <c:ptCount val="1"/>
                <c:pt idx="0">
                  <c:v>TRAETH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fuel!$C$8:$K$8</c:f>
              <c:numCache>
                <c:formatCode>General</c:formatCode>
                <c:ptCount val="9"/>
                <c:pt idx="0">
                  <c:v>948.95349593495996</c:v>
                </c:pt>
                <c:pt idx="1">
                  <c:v>1884.7828188477999</c:v>
                </c:pt>
                <c:pt idx="2">
                  <c:v>2662.8924524573999</c:v>
                </c:pt>
                <c:pt idx="3">
                  <c:v>1189.92602750729</c:v>
                </c:pt>
                <c:pt idx="4">
                  <c:v>207.651703933996</c:v>
                </c:pt>
                <c:pt idx="5">
                  <c:v>232.38164683622199</c:v>
                </c:pt>
                <c:pt idx="6">
                  <c:v>223.95825837518001</c:v>
                </c:pt>
                <c:pt idx="7">
                  <c:v>205.20810581140401</c:v>
                </c:pt>
                <c:pt idx="8">
                  <c:v>206.19408030155299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4B-4B09-BA61-EB1F72D2CF2C}"/>
            </c:ext>
          </c:extLst>
        </c:ser>
        <c:ser>
          <c:idx val="5"/>
          <c:order val="5"/>
          <c:tx>
            <c:strRef>
              <c:f>fuel!$B$9</c:f>
              <c:strCache>
                <c:ptCount val="1"/>
                <c:pt idx="0">
                  <c:v>TRAGSL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fuel!$C$9:$K$9</c:f>
              <c:numCache>
                <c:formatCode>General</c:formatCode>
                <c:ptCount val="9"/>
                <c:pt idx="0">
                  <c:v>65178.808775913203</c:v>
                </c:pt>
                <c:pt idx="1">
                  <c:v>63937.759528492097</c:v>
                </c:pt>
                <c:pt idx="2">
                  <c:v>62950.396087889298</c:v>
                </c:pt>
                <c:pt idx="3">
                  <c:v>54678.6195908011</c:v>
                </c:pt>
                <c:pt idx="4">
                  <c:v>19186.000559139899</c:v>
                </c:pt>
                <c:pt idx="5">
                  <c:v>17453.117307786</c:v>
                </c:pt>
                <c:pt idx="6">
                  <c:v>6076.9717468502804</c:v>
                </c:pt>
                <c:pt idx="7">
                  <c:v>1524.2016049276999</c:v>
                </c:pt>
                <c:pt idx="8">
                  <c:v>1798.3511444718599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4B-4B09-BA61-EB1F72D2CF2C}"/>
            </c:ext>
          </c:extLst>
        </c:ser>
        <c:ser>
          <c:idx val="6"/>
          <c:order val="6"/>
          <c:tx>
            <c:strRef>
              <c:f>fuel!$B$10</c:f>
              <c:strCache>
                <c:ptCount val="1"/>
                <c:pt idx="0">
                  <c:v>TRAMETL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fuel!$C$10:$K$10</c:f>
              <c:numCache>
                <c:formatCode>General</c:formatCode>
                <c:ptCount val="9"/>
                <c:pt idx="3">
                  <c:v>2127.66546946167</c:v>
                </c:pt>
                <c:pt idx="4">
                  <c:v>706.85696306648902</c:v>
                </c:pt>
                <c:pt idx="5">
                  <c:v>1502.2816238821899</c:v>
                </c:pt>
                <c:pt idx="6">
                  <c:v>647.13693698888005</c:v>
                </c:pt>
                <c:pt idx="7">
                  <c:v>124.24337141946801</c:v>
                </c:pt>
                <c:pt idx="8">
                  <c:v>124.24337141946801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4B-4B09-BA61-EB1F72D2CF2C}"/>
            </c:ext>
          </c:extLst>
        </c:ser>
        <c:ser>
          <c:idx val="7"/>
          <c:order val="7"/>
          <c:tx>
            <c:strRef>
              <c:f>fuel!$B$11</c:f>
              <c:strCache>
                <c:ptCount val="1"/>
                <c:pt idx="0">
                  <c:v>TRANGA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fuel!$C$11:$K$11</c:f>
              <c:numCache>
                <c:formatCode>General</c:formatCode>
                <c:ptCount val="9"/>
                <c:pt idx="0">
                  <c:v>3.6583333333333399</c:v>
                </c:pt>
                <c:pt idx="1">
                  <c:v>3.2925</c:v>
                </c:pt>
                <c:pt idx="2">
                  <c:v>2.9266666666666699</c:v>
                </c:pt>
                <c:pt idx="3">
                  <c:v>2.0120833333333299</c:v>
                </c:pt>
                <c:pt idx="4">
                  <c:v>1.09558333333333</c:v>
                </c:pt>
                <c:pt idx="5" formatCode="0.00E+00">
                  <c:v>0.182916666666667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4B-4B09-BA61-EB1F72D2CF2C}"/>
            </c:ext>
          </c:extLst>
        </c:ser>
        <c:ser>
          <c:idx val="8"/>
          <c:order val="8"/>
          <c:tx>
            <c:strRef>
              <c:f>fuel!$B$12</c:f>
              <c:strCache>
                <c:ptCount val="1"/>
                <c:pt idx="0">
                  <c:v>TRANGL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fuel!$C$12:$K$12</c:f>
              <c:numCache>
                <c:formatCode>General</c:formatCode>
                <c:ptCount val="9"/>
                <c:pt idx="0">
                  <c:v>67.891944444400593</c:v>
                </c:pt>
                <c:pt idx="1">
                  <c:v>61.102749999999901</c:v>
                </c:pt>
                <c:pt idx="2">
                  <c:v>54.313555555555503</c:v>
                </c:pt>
                <c:pt idx="3">
                  <c:v>37.340569444444498</c:v>
                </c:pt>
                <c:pt idx="4">
                  <c:v>20.3675833333334</c:v>
                </c:pt>
                <c:pt idx="5" formatCode="0.00E+00">
                  <c:v>3.3945972222223402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4B-4B09-BA61-EB1F72D2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1754912"/>
        <c:axId val="706710224"/>
      </c:barChart>
      <c:catAx>
        <c:axId val="7117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710224"/>
        <c:crosses val="autoZero"/>
        <c:auto val="1"/>
        <c:lblAlgn val="ctr"/>
        <c:lblOffset val="100"/>
        <c:noMultiLvlLbl val="0"/>
      </c:catAx>
      <c:valAx>
        <c:axId val="70671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754912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Reference case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fuel!$B$14</c:f>
              <c:strCache>
                <c:ptCount val="1"/>
                <c:pt idx="0">
                  <c:v>TELCBAT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fuel!$C$14:$K$14</c:f>
              <c:numCache>
                <c:formatCode>0.00E+00</c:formatCode>
                <c:ptCount val="9"/>
                <c:pt idx="1">
                  <c:v>11.8950637295607</c:v>
                </c:pt>
                <c:pt idx="2" formatCode="General">
                  <c:v>29.926175213561599</c:v>
                </c:pt>
                <c:pt idx="3" formatCode="General">
                  <c:v>267.25292469827298</c:v>
                </c:pt>
                <c:pt idx="4" formatCode="General">
                  <c:v>3192.7426658336899</c:v>
                </c:pt>
                <c:pt idx="5" formatCode="General">
                  <c:v>5841.4644071564899</c:v>
                </c:pt>
                <c:pt idx="6" formatCode="General">
                  <c:v>10194.9020126451</c:v>
                </c:pt>
                <c:pt idx="7" formatCode="General">
                  <c:v>12599.411310507199</c:v>
                </c:pt>
                <c:pt idx="8" formatCode="General">
                  <c:v>15088.9231224717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4-4F30-9176-4C52F9901AF8}"/>
            </c:ext>
          </c:extLst>
        </c:ser>
        <c:ser>
          <c:idx val="1"/>
          <c:order val="1"/>
          <c:tx>
            <c:strRef>
              <c:f>fuel!$B$15</c:f>
              <c:strCache>
                <c:ptCount val="1"/>
                <c:pt idx="0">
                  <c:v>TRABSL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fuel!$C$15:$K$15</c:f>
              <c:numCache>
                <c:formatCode>0.00E+00</c:formatCode>
                <c:ptCount val="9"/>
                <c:pt idx="1">
                  <c:v>5.9655921394601199</c:v>
                </c:pt>
                <c:pt idx="4" formatCode="General">
                  <c:v>32.392211150037099</c:v>
                </c:pt>
                <c:pt idx="5" formatCode="General">
                  <c:v>30.777970282368901</c:v>
                </c:pt>
                <c:pt idx="6">
                  <c:v>4.4356588556911998</c:v>
                </c:pt>
                <c:pt idx="7">
                  <c:v>20.088879829661799</c:v>
                </c:pt>
                <c:pt idx="8">
                  <c:v>13.125651074371101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4-4F30-9176-4C52F9901AF8}"/>
            </c:ext>
          </c:extLst>
        </c:ser>
        <c:ser>
          <c:idx val="2"/>
          <c:order val="2"/>
          <c:tx>
            <c:strRef>
              <c:f>fuel!$B$16</c:f>
              <c:strCache>
                <c:ptCount val="1"/>
                <c:pt idx="0">
                  <c:v>TRADST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fuel!$C$16:$K$16</c:f>
              <c:numCache>
                <c:formatCode>General</c:formatCode>
                <c:ptCount val="9"/>
                <c:pt idx="0">
                  <c:v>422.20003963007599</c:v>
                </c:pt>
                <c:pt idx="1">
                  <c:v>493.32628631681098</c:v>
                </c:pt>
                <c:pt idx="2">
                  <c:v>539.63257215105796</c:v>
                </c:pt>
                <c:pt idx="3">
                  <c:v>726.438470553618</c:v>
                </c:pt>
                <c:pt idx="4">
                  <c:v>986.73205370179198</c:v>
                </c:pt>
                <c:pt idx="5">
                  <c:v>851.794283685712</c:v>
                </c:pt>
                <c:pt idx="6">
                  <c:v>621.61490227348099</c:v>
                </c:pt>
                <c:pt idx="7">
                  <c:v>381.68871676357298</c:v>
                </c:pt>
                <c:pt idx="8">
                  <c:v>249.38737041305001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4-4F30-9176-4C52F9901AF8}"/>
            </c:ext>
          </c:extLst>
        </c:ser>
        <c:ser>
          <c:idx val="3"/>
          <c:order val="3"/>
          <c:tx>
            <c:strRef>
              <c:f>fuel!$B$17</c:f>
              <c:strCache>
                <c:ptCount val="1"/>
                <c:pt idx="0">
                  <c:v>TRAETG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fuel!$C$17:$K$17</c:f>
              <c:numCache>
                <c:formatCode>General</c:formatCode>
                <c:ptCount val="9"/>
                <c:pt idx="1">
                  <c:v>951.61667368248197</c:v>
                </c:pt>
                <c:pt idx="2">
                  <c:v>937.36300312828303</c:v>
                </c:pt>
                <c:pt idx="3" formatCode="0.00E+00">
                  <c:v>0.28216607050944698</c:v>
                </c:pt>
                <c:pt idx="4">
                  <c:v>4.8379664380944396</c:v>
                </c:pt>
                <c:pt idx="5" formatCode="0.00E+00">
                  <c:v>9.5556799199740503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E4-4F30-9176-4C52F9901AF8}"/>
            </c:ext>
          </c:extLst>
        </c:ser>
        <c:ser>
          <c:idx val="4"/>
          <c:order val="4"/>
          <c:tx>
            <c:strRef>
              <c:f>fuel!$B$18</c:f>
              <c:strCache>
                <c:ptCount val="1"/>
                <c:pt idx="0">
                  <c:v>TRAETH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fuel!$C$18:$K$18</c:f>
              <c:numCache>
                <c:formatCode>General</c:formatCode>
                <c:ptCount val="9"/>
                <c:pt idx="0">
                  <c:v>948.95349593495996</c:v>
                </c:pt>
                <c:pt idx="1">
                  <c:v>1772.32061073881</c:v>
                </c:pt>
                <c:pt idx="2">
                  <c:v>2561.1107610300201</c:v>
                </c:pt>
                <c:pt idx="3">
                  <c:v>1420.43371186646</c:v>
                </c:pt>
                <c:pt idx="4">
                  <c:v>1559.65928708458</c:v>
                </c:pt>
                <c:pt idx="5">
                  <c:v>1343.4927579473299</c:v>
                </c:pt>
                <c:pt idx="6">
                  <c:v>707.19462911608696</c:v>
                </c:pt>
                <c:pt idx="7">
                  <c:v>536.20326249886705</c:v>
                </c:pt>
                <c:pt idx="8">
                  <c:v>169.51973958333301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E4-4F30-9176-4C52F9901AF8}"/>
            </c:ext>
          </c:extLst>
        </c:ser>
        <c:ser>
          <c:idx val="5"/>
          <c:order val="5"/>
          <c:tx>
            <c:strRef>
              <c:f>fuel!$B$19</c:f>
              <c:strCache>
                <c:ptCount val="1"/>
                <c:pt idx="0">
                  <c:v>TRAGSL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fuel!$C$19:$K$19</c:f>
              <c:numCache>
                <c:formatCode>General</c:formatCode>
                <c:ptCount val="9"/>
                <c:pt idx="0">
                  <c:v>65178.808775913203</c:v>
                </c:pt>
                <c:pt idx="1">
                  <c:v>63896.9071576883</c:v>
                </c:pt>
                <c:pt idx="2">
                  <c:v>63086.889246545201</c:v>
                </c:pt>
                <c:pt idx="3">
                  <c:v>59805.955239966897</c:v>
                </c:pt>
                <c:pt idx="4">
                  <c:v>46951.678128491702</c:v>
                </c:pt>
                <c:pt idx="5">
                  <c:v>35615.426200318201</c:v>
                </c:pt>
                <c:pt idx="6">
                  <c:v>19954.7700886534</c:v>
                </c:pt>
                <c:pt idx="7">
                  <c:v>11952.2164111076</c:v>
                </c:pt>
                <c:pt idx="8">
                  <c:v>5147.5862910618898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E4-4F30-9176-4C52F9901AF8}"/>
            </c:ext>
          </c:extLst>
        </c:ser>
        <c:ser>
          <c:idx val="6"/>
          <c:order val="6"/>
          <c:tx>
            <c:strRef>
              <c:f>fuel!$B$20</c:f>
              <c:strCache>
                <c:ptCount val="1"/>
                <c:pt idx="0">
                  <c:v>TRAMETL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fuel!$C$20:$K$20</c:f>
              <c:numCache>
                <c:formatCode>General</c:formatCode>
                <c:ptCount val="9"/>
                <c:pt idx="3">
                  <c:v>2753.0737352689098</c:v>
                </c:pt>
                <c:pt idx="4">
                  <c:v>3046.1431310917101</c:v>
                </c:pt>
                <c:pt idx="5">
                  <c:v>2749.8898623188402</c:v>
                </c:pt>
                <c:pt idx="6">
                  <c:v>1980.8903009144999</c:v>
                </c:pt>
                <c:pt idx="7">
                  <c:v>1052.83669756217</c:v>
                </c:pt>
                <c:pt idx="8">
                  <c:v>348.08639905672197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E4-4F30-9176-4C52F9901AF8}"/>
            </c:ext>
          </c:extLst>
        </c:ser>
        <c:ser>
          <c:idx val="7"/>
          <c:order val="7"/>
          <c:tx>
            <c:strRef>
              <c:f>fuel!$B$21</c:f>
              <c:strCache>
                <c:ptCount val="1"/>
                <c:pt idx="0">
                  <c:v>TRANGA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fuel!$C$21:$K$21</c:f>
              <c:numCache>
                <c:formatCode>General</c:formatCode>
                <c:ptCount val="9"/>
                <c:pt idx="0">
                  <c:v>3.6583333333333399</c:v>
                </c:pt>
                <c:pt idx="1">
                  <c:v>3.2925</c:v>
                </c:pt>
                <c:pt idx="2">
                  <c:v>2.9266666666666699</c:v>
                </c:pt>
                <c:pt idx="3">
                  <c:v>2.0120833333333299</c:v>
                </c:pt>
                <c:pt idx="4">
                  <c:v>1.0974999999999999</c:v>
                </c:pt>
                <c:pt idx="5" formatCode="0.00E+00">
                  <c:v>0.182916666666667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E4-4F30-9176-4C52F9901AF8}"/>
            </c:ext>
          </c:extLst>
        </c:ser>
        <c:ser>
          <c:idx val="8"/>
          <c:order val="8"/>
          <c:tx>
            <c:strRef>
              <c:f>fuel!$B$22</c:f>
              <c:strCache>
                <c:ptCount val="1"/>
                <c:pt idx="0">
                  <c:v>TRANGL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fuel!$C$22:$K$22</c:f>
              <c:numCache>
                <c:formatCode>General</c:formatCode>
                <c:ptCount val="9"/>
                <c:pt idx="0">
                  <c:v>67.891944444335905</c:v>
                </c:pt>
                <c:pt idx="1">
                  <c:v>61.102749999999901</c:v>
                </c:pt>
                <c:pt idx="2">
                  <c:v>54.313555555555503</c:v>
                </c:pt>
                <c:pt idx="3">
                  <c:v>37.340569444444498</c:v>
                </c:pt>
                <c:pt idx="4">
                  <c:v>20.3675833333334</c:v>
                </c:pt>
                <c:pt idx="5">
                  <c:v>3.39459722222223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E4-4F30-9176-4C52F990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1754912"/>
        <c:axId val="706710224"/>
      </c:barChart>
      <c:catAx>
        <c:axId val="7117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710224"/>
        <c:crosses val="autoZero"/>
        <c:auto val="1"/>
        <c:lblAlgn val="ctr"/>
        <c:lblOffset val="100"/>
        <c:noMultiLvlLbl val="0"/>
      </c:catAx>
      <c:valAx>
        <c:axId val="70671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754912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Electrification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fuel!$B$24</c:f>
              <c:strCache>
                <c:ptCount val="1"/>
                <c:pt idx="0">
                  <c:v>TELCBAT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fuel!$C$24:$K$24</c:f>
              <c:numCache>
                <c:formatCode>0.00E+00</c:formatCode>
                <c:ptCount val="9"/>
                <c:pt idx="1">
                  <c:v>11.8950637295607</c:v>
                </c:pt>
                <c:pt idx="2" formatCode="General">
                  <c:v>29.926175213561599</c:v>
                </c:pt>
                <c:pt idx="3" formatCode="General">
                  <c:v>664.90374315172505</c:v>
                </c:pt>
                <c:pt idx="4" formatCode="General">
                  <c:v>4373.4975641102201</c:v>
                </c:pt>
                <c:pt idx="5" formatCode="General">
                  <c:v>8270.6692629347399</c:v>
                </c:pt>
                <c:pt idx="6" formatCode="General">
                  <c:v>12469.7849886152</c:v>
                </c:pt>
                <c:pt idx="7" formatCode="General">
                  <c:v>15364.9398921908</c:v>
                </c:pt>
                <c:pt idx="8" formatCode="General">
                  <c:v>16124.471783892001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8-46DC-911C-AA88D8E5217B}"/>
            </c:ext>
          </c:extLst>
        </c:ser>
        <c:ser>
          <c:idx val="1"/>
          <c:order val="1"/>
          <c:tx>
            <c:strRef>
              <c:f>fuel!$B$25</c:f>
              <c:strCache>
                <c:ptCount val="1"/>
                <c:pt idx="0">
                  <c:v>TRABSL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fuel!$C$25:$K$25</c:f>
              <c:numCache>
                <c:formatCode>0.00E+00</c:formatCode>
                <c:ptCount val="9"/>
                <c:pt idx="1">
                  <c:v>5.3056989202124196</c:v>
                </c:pt>
                <c:pt idx="2">
                  <c:v>5.3056989202124196</c:v>
                </c:pt>
                <c:pt idx="4">
                  <c:v>17.351413092936902</c:v>
                </c:pt>
                <c:pt idx="5" formatCode="General">
                  <c:v>11.3380509974406</c:v>
                </c:pt>
                <c:pt idx="6">
                  <c:v>0.98848520160981201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8-46DC-911C-AA88D8E5217B}"/>
            </c:ext>
          </c:extLst>
        </c:ser>
        <c:ser>
          <c:idx val="2"/>
          <c:order val="2"/>
          <c:tx>
            <c:strRef>
              <c:f>fuel!$B$26</c:f>
              <c:strCache>
                <c:ptCount val="1"/>
                <c:pt idx="0">
                  <c:v>TRADST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fuel!$C$26:$K$26</c:f>
              <c:numCache>
                <c:formatCode>General</c:formatCode>
                <c:ptCount val="9"/>
                <c:pt idx="0">
                  <c:v>422.20003963007599</c:v>
                </c:pt>
                <c:pt idx="1">
                  <c:v>480.788315151105</c:v>
                </c:pt>
                <c:pt idx="2">
                  <c:v>438.56831118809703</c:v>
                </c:pt>
                <c:pt idx="3">
                  <c:v>719.64081650236596</c:v>
                </c:pt>
                <c:pt idx="4">
                  <c:v>616.50909753410599</c:v>
                </c:pt>
                <c:pt idx="5">
                  <c:v>488.25886747130301</c:v>
                </c:pt>
                <c:pt idx="6">
                  <c:v>276.73672338264902</c:v>
                </c:pt>
                <c:pt idx="7" formatCode="0.00E+00">
                  <c:v>19.769704032196302</c:v>
                </c:pt>
                <c:pt idx="8" formatCode="0.00E+00">
                  <c:v>1.5207464640151001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8-46DC-911C-AA88D8E5217B}"/>
            </c:ext>
          </c:extLst>
        </c:ser>
        <c:ser>
          <c:idx val="3"/>
          <c:order val="3"/>
          <c:tx>
            <c:strRef>
              <c:f>fuel!$B$27</c:f>
              <c:strCache>
                <c:ptCount val="1"/>
                <c:pt idx="0">
                  <c:v>TRAETG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fuel!$C$27:$K$27</c:f>
              <c:numCache>
                <c:formatCode>General</c:formatCode>
                <c:ptCount val="9"/>
                <c:pt idx="1">
                  <c:v>1096.85744055691</c:v>
                </c:pt>
                <c:pt idx="2">
                  <c:v>900.664625291275</c:v>
                </c:pt>
                <c:pt idx="3" formatCode="0.00E+00">
                  <c:v>0.15623503278838399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08-46DC-911C-AA88D8E5217B}"/>
            </c:ext>
          </c:extLst>
        </c:ser>
        <c:ser>
          <c:idx val="4"/>
          <c:order val="4"/>
          <c:tx>
            <c:strRef>
              <c:f>fuel!$B$28</c:f>
              <c:strCache>
                <c:ptCount val="1"/>
                <c:pt idx="0">
                  <c:v>TRAETH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fuel!$C$28:$K$28</c:f>
              <c:numCache>
                <c:formatCode>General</c:formatCode>
                <c:ptCount val="9"/>
                <c:pt idx="0">
                  <c:v>948.95349593495996</c:v>
                </c:pt>
                <c:pt idx="1">
                  <c:v>1772.99897592817</c:v>
                </c:pt>
                <c:pt idx="2">
                  <c:v>2690.5273614759799</c:v>
                </c:pt>
                <c:pt idx="3">
                  <c:v>1420.43371186646</c:v>
                </c:pt>
                <c:pt idx="4">
                  <c:v>1253.42007699592</c:v>
                </c:pt>
                <c:pt idx="5">
                  <c:v>1016.18569821243</c:v>
                </c:pt>
                <c:pt idx="6">
                  <c:v>369.70728351927499</c:v>
                </c:pt>
                <c:pt idx="7">
                  <c:v>70.786503599025494</c:v>
                </c:pt>
                <c:pt idx="8" formatCode="0.00E+00">
                  <c:v>6.0044773263648903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08-46DC-911C-AA88D8E5217B}"/>
            </c:ext>
          </c:extLst>
        </c:ser>
        <c:ser>
          <c:idx val="5"/>
          <c:order val="5"/>
          <c:tx>
            <c:strRef>
              <c:f>fuel!$B$29</c:f>
              <c:strCache>
                <c:ptCount val="1"/>
                <c:pt idx="0">
                  <c:v>TRAGSL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fuel!$C$29:$K$29</c:f>
              <c:numCache>
                <c:formatCode>General</c:formatCode>
                <c:ptCount val="9"/>
                <c:pt idx="0">
                  <c:v>65178.808775913203</c:v>
                </c:pt>
                <c:pt idx="1">
                  <c:v>63767.947155359099</c:v>
                </c:pt>
                <c:pt idx="2">
                  <c:v>63155.4922127178</c:v>
                </c:pt>
                <c:pt idx="3">
                  <c:v>58595.659757249698</c:v>
                </c:pt>
                <c:pt idx="4">
                  <c:v>43066.586875608402</c:v>
                </c:pt>
                <c:pt idx="5">
                  <c:v>25661.067089207001</c:v>
                </c:pt>
                <c:pt idx="6">
                  <c:v>10626.114779240201</c:v>
                </c:pt>
                <c:pt idx="7">
                  <c:v>1536.15544489083</c:v>
                </c:pt>
                <c:pt idx="8">
                  <c:v>247.59041359380399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08-46DC-911C-AA88D8E5217B}"/>
            </c:ext>
          </c:extLst>
        </c:ser>
        <c:ser>
          <c:idx val="6"/>
          <c:order val="6"/>
          <c:tx>
            <c:strRef>
              <c:f>fuel!$B$30</c:f>
              <c:strCache>
                <c:ptCount val="1"/>
                <c:pt idx="0">
                  <c:v>TRAMETL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fuel!$C$30:$K$30</c:f>
              <c:numCache>
                <c:formatCode>General</c:formatCode>
                <c:ptCount val="9"/>
                <c:pt idx="3">
                  <c:v>2622.4870193882298</c:v>
                </c:pt>
                <c:pt idx="4">
                  <c:v>2710.33133484156</c:v>
                </c:pt>
                <c:pt idx="5">
                  <c:v>2414.0780660686901</c:v>
                </c:pt>
                <c:pt idx="6">
                  <c:v>1212.5400906868999</c:v>
                </c:pt>
                <c:pt idx="7">
                  <c:v>170.454860934772</c:v>
                </c:pt>
                <c:pt idx="8" formatCode="0.00E+00">
                  <c:v>22.407318572891199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08-46DC-911C-AA88D8E5217B}"/>
            </c:ext>
          </c:extLst>
        </c:ser>
        <c:ser>
          <c:idx val="7"/>
          <c:order val="7"/>
          <c:tx>
            <c:strRef>
              <c:f>fuel!$B$31</c:f>
              <c:strCache>
                <c:ptCount val="1"/>
                <c:pt idx="0">
                  <c:v>TRANGA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fuel!$C$31:$K$31</c:f>
              <c:numCache>
                <c:formatCode>General</c:formatCode>
                <c:ptCount val="9"/>
                <c:pt idx="0">
                  <c:v>3.6583333333333399</c:v>
                </c:pt>
                <c:pt idx="1">
                  <c:v>3.2925000000000102</c:v>
                </c:pt>
                <c:pt idx="2">
                  <c:v>2.9266666666666699</c:v>
                </c:pt>
                <c:pt idx="3">
                  <c:v>2.0120833333333299</c:v>
                </c:pt>
                <c:pt idx="4">
                  <c:v>1.0974999999999999</c:v>
                </c:pt>
                <c:pt idx="5" formatCode="0.00E+00">
                  <c:v>0.182916666666667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08-46DC-911C-AA88D8E5217B}"/>
            </c:ext>
          </c:extLst>
        </c:ser>
        <c:ser>
          <c:idx val="8"/>
          <c:order val="8"/>
          <c:tx>
            <c:strRef>
              <c:f>fuel!$B$32</c:f>
              <c:strCache>
                <c:ptCount val="1"/>
                <c:pt idx="0">
                  <c:v>TRANGL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fuel!$C$3:$K$3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fuel!$C$32:$K$32</c:f>
              <c:numCache>
                <c:formatCode>General</c:formatCode>
                <c:ptCount val="9"/>
                <c:pt idx="0">
                  <c:v>67.891944444335905</c:v>
                </c:pt>
                <c:pt idx="1">
                  <c:v>61.10275</c:v>
                </c:pt>
                <c:pt idx="2">
                  <c:v>54.313555555555503</c:v>
                </c:pt>
                <c:pt idx="3">
                  <c:v>37.340569444444199</c:v>
                </c:pt>
                <c:pt idx="4" formatCode="0.00E+00">
                  <c:v>20.367583333333101</c:v>
                </c:pt>
                <c:pt idx="5">
                  <c:v>3.39459722222223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08-46DC-911C-AA88D8E52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1754912"/>
        <c:axId val="706710224"/>
      </c:barChart>
      <c:catAx>
        <c:axId val="7117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710224"/>
        <c:crosses val="autoZero"/>
        <c:auto val="1"/>
        <c:lblAlgn val="ctr"/>
        <c:lblOffset val="100"/>
        <c:noMultiLvlLbl val="0"/>
      </c:catAx>
      <c:valAx>
        <c:axId val="70671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754912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In</a:t>
            </a:r>
            <a:r>
              <a:rPr lang="x-none" sz="2000" dirty="0"/>
              <a:t> 2016</a:t>
            </a:r>
            <a:endParaRPr lang="en-US" sz="2000" dirty="0"/>
          </a:p>
        </c:rich>
      </c:tx>
      <c:layout>
        <c:manualLayout>
          <c:xMode val="edge"/>
          <c:yMode val="edge"/>
          <c:x val="0.415430446194225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224562554680662"/>
          <c:y val="0.33870807815689707"/>
          <c:w val="0.33384208223972006"/>
          <c:h val="0.55640347039953342"/>
        </c:manualLayout>
      </c:layout>
      <c:pieChart>
        <c:varyColors val="1"/>
        <c:ser>
          <c:idx val="0"/>
          <c:order val="0"/>
          <c:tx>
            <c:strRef>
              <c:f>GES_Econ_Can_Prov_Terr!$I$1</c:f>
              <c:strCache>
                <c:ptCount val="1"/>
                <c:pt idx="0">
                  <c:v>Part de chaque secteur (%)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4-4E31-86C9-BD360E3B5A4B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74-4E31-86C9-BD360E3B5A4B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74-4E31-86C9-BD360E3B5A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74-4E31-86C9-BD360E3B5A4B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74-4E31-86C9-BD360E3B5A4B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74-4E31-86C9-BD360E3B5A4B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74-4E31-86C9-BD360E3B5A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Transportation</a:t>
                    </a:r>
                    <a:r>
                      <a:rPr lang="en-US" baseline="0" dirty="0"/>
                      <a:t>
</a:t>
                    </a:r>
                    <a:fld id="{33596432-0F40-4477-9F3F-3815EF98BD9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74-4E31-86C9-BD360E3B5A4B}"/>
                </c:ext>
              </c:extLst>
            </c:dLbl>
            <c:dLbl>
              <c:idx val="1"/>
              <c:layout>
                <c:manualLayout>
                  <c:x val="-4.4444444444444446E-2"/>
                  <c:y val="-1.851851851851868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Industrial
</a:t>
                    </a:r>
                    <a:fld id="{27E025E7-F115-4AC7-8566-BB3C7206BC1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74-4E31-86C9-BD360E3B5A4B}"/>
                </c:ext>
              </c:extLst>
            </c:dLbl>
            <c:dLbl>
              <c:idx val="2"/>
              <c:layout>
                <c:manualLayout>
                  <c:x val="-2.5000000000000001E-2"/>
                  <c:y val="0.1296296296296296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Agriculture
</a:t>
                    </a:r>
                    <a:fld id="{307F9F51-B373-4352-8A40-D3B3D6B3427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74-4E31-86C9-BD360E3B5A4B}"/>
                </c:ext>
              </c:extLst>
            </c:dLbl>
            <c:dLbl>
              <c:idx val="3"/>
              <c:layout>
                <c:manualLayout>
                  <c:x val="-0.125"/>
                  <c:y val="0.1203703703703704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Waste</a:t>
                    </a:r>
                  </a:p>
                  <a:p>
                    <a:fld id="{AB513315-127C-423A-A4B6-A0DBFDCFDD92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74-4E31-86C9-BD360E3B5A4B}"/>
                </c:ext>
              </c:extLst>
            </c:dLbl>
            <c:dLbl>
              <c:idx val="4"/>
              <c:layout>
                <c:manualLayout>
                  <c:x val="-0.11805555555555555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7808398950132"/>
                      <c:h val="0.25314268008165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674-4E31-86C9-BD360E3B5A4B}"/>
                </c:ext>
              </c:extLst>
            </c:dLbl>
            <c:dLbl>
              <c:idx val="5"/>
              <c:layout>
                <c:manualLayout>
                  <c:x val="2.4999999999999949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Residential</a:t>
                    </a:r>
                    <a:r>
                      <a:rPr lang="en-US" baseline="0" dirty="0"/>
                      <a:t>
</a:t>
                    </a:r>
                    <a:fld id="{966CBAFD-1A28-4EDD-B633-BEF7792259E3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674-4E31-86C9-BD360E3B5A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74-4E31-86C9-BD360E3B5A4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GES_Econ_Can_Prov_Terr!$H$2:$H$8</c:f>
              <c:strCache>
                <c:ptCount val="7"/>
                <c:pt idx="0">
                  <c:v>Transports</c:v>
                </c:pt>
                <c:pt idx="1">
                  <c:v>Industrie</c:v>
                </c:pt>
                <c:pt idx="2">
                  <c:v>Agriculture</c:v>
                </c:pt>
                <c:pt idx="3">
                  <c:v>Déchets</c:v>
                </c:pt>
                <c:pt idx="4">
                  <c:v>Commercial </c:v>
                </c:pt>
                <c:pt idx="5">
                  <c:v>Résidentiel</c:v>
                </c:pt>
                <c:pt idx="6">
                  <c:v>Électricité</c:v>
                </c:pt>
              </c:strCache>
            </c:strRef>
          </c:cat>
          <c:val>
            <c:numRef>
              <c:f>GES_Econ_Can_Prov_Terr!$I$2:$I$8</c:f>
              <c:numCache>
                <c:formatCode>General</c:formatCode>
                <c:ptCount val="7"/>
                <c:pt idx="0">
                  <c:v>43</c:v>
                </c:pt>
                <c:pt idx="1">
                  <c:v>30.1</c:v>
                </c:pt>
                <c:pt idx="2">
                  <c:v>9.6</c:v>
                </c:pt>
                <c:pt idx="3">
                  <c:v>6.2</c:v>
                </c:pt>
                <c:pt idx="4">
                  <c:v>5.9</c:v>
                </c:pt>
                <c:pt idx="5">
                  <c:v>4.8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74-4E31-86C9-BD360E3B5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e-Latn-001" sz="1800" dirty="0"/>
              <a:t>Total</a:t>
            </a:r>
            <a:r>
              <a:rPr lang="ie-Latn-001" sz="1800" baseline="0" dirty="0"/>
              <a:t> costs over 13 years of a f</a:t>
            </a:r>
            <a:r>
              <a:rPr lang="ie-Latn-001" sz="1800" dirty="0"/>
              <a:t>ossil</a:t>
            </a:r>
            <a:r>
              <a:rPr lang="ie-Latn-001" sz="1800" baseline="0" dirty="0"/>
              <a:t> fuel car</a:t>
            </a:r>
            <a:r>
              <a:rPr lang="fr-CA" sz="1800" baseline="0" dirty="0"/>
              <a:t> (</a:t>
            </a:r>
            <a:r>
              <a:rPr lang="fr-CA" sz="18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</a:t>
            </a:r>
            <a:r>
              <a:rPr lang="fr-CA" sz="1800" baseline="0" dirty="0"/>
              <a:t>)</a:t>
            </a:r>
            <a:r>
              <a:rPr lang="ie-Latn-001" sz="1800" baseline="0" dirty="0"/>
              <a:t>, a plug in hybrid vehicle </a:t>
            </a:r>
            <a:r>
              <a:rPr lang="fr-CA" sz="1800" baseline="0" dirty="0"/>
              <a:t>(</a:t>
            </a:r>
            <a:r>
              <a:rPr lang="fr-CA" sz="18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PHEV</a:t>
            </a:r>
            <a:r>
              <a:rPr lang="fr-CA" sz="1800" baseline="0" dirty="0"/>
              <a:t>) </a:t>
            </a:r>
            <a:r>
              <a:rPr lang="ie-Latn-001" sz="1800" baseline="0" dirty="0"/>
              <a:t>and an electric vehicle</a:t>
            </a:r>
            <a:r>
              <a:rPr lang="fr-CA" sz="1800" baseline="0" dirty="0"/>
              <a:t> (</a:t>
            </a:r>
            <a:r>
              <a:rPr lang="fr-CA" sz="18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</a:t>
            </a:r>
            <a:r>
              <a:rPr lang="fr-CA" sz="1800" baseline="0" dirty="0"/>
              <a:t>)</a:t>
            </a:r>
            <a:r>
              <a:rPr lang="ie-Latn-001" sz="1800" baseline="0" dirty="0"/>
              <a:t>,</a:t>
            </a:r>
            <a:r>
              <a:rPr lang="fr-CA" sz="1800" baseline="0" dirty="0"/>
              <a:t> </a:t>
            </a:r>
            <a:r>
              <a:rPr lang="ie-Latn-001" sz="1800" baseline="0" dirty="0"/>
              <a:t>with different discount rates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'taux actualisation'!$X$68:$X$69</c:f>
              <c:strCache>
                <c:ptCount val="2"/>
                <c:pt idx="0">
                  <c:v>Essence</c:v>
                </c:pt>
                <c:pt idx="1">
                  <c:v>Investissement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actualisation'!$X$70:$X$80</c:f>
              <c:numCache>
                <c:formatCode>General</c:formatCode>
                <c:ptCount val="11"/>
                <c:pt idx="0">
                  <c:v>49500</c:v>
                </c:pt>
                <c:pt idx="4">
                  <c:v>69000</c:v>
                </c:pt>
                <c:pt idx="8">
                  <c:v>88500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4-42A4-B290-DB02D1F26E72}"/>
            </c:ext>
          </c:extLst>
        </c:ser>
        <c:ser>
          <c:idx val="1"/>
          <c:order val="1"/>
          <c:tx>
            <c:strRef>
              <c:f>'taux actualisation'!$Y$68:$Y$69</c:f>
              <c:strCache>
                <c:ptCount val="2"/>
                <c:pt idx="0">
                  <c:v>Essence</c:v>
                </c:pt>
                <c:pt idx="1">
                  <c:v>OM Fixes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actualisation'!$Y$70:$Y$80</c:f>
              <c:numCache>
                <c:formatCode>General</c:formatCode>
                <c:ptCount val="11"/>
                <c:pt idx="0">
                  <c:v>22100</c:v>
                </c:pt>
                <c:pt idx="4">
                  <c:v>22100</c:v>
                </c:pt>
                <c:pt idx="8">
                  <c:v>22100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4-42A4-B290-DB02D1F26E72}"/>
            </c:ext>
          </c:extLst>
        </c:ser>
        <c:ser>
          <c:idx val="2"/>
          <c:order val="2"/>
          <c:tx>
            <c:strRef>
              <c:f>'taux actualisation'!$Z$68:$Z$69</c:f>
              <c:strCache>
                <c:ptCount val="2"/>
                <c:pt idx="0">
                  <c:v>Essence</c:v>
                </c:pt>
                <c:pt idx="1">
                  <c:v>OM Variables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actualisation'!$Z$70:$Z$80</c:f>
              <c:numCache>
                <c:formatCode>General</c:formatCode>
                <c:ptCount val="11"/>
                <c:pt idx="0" formatCode="0">
                  <c:v>36060.760730253023</c:v>
                </c:pt>
                <c:pt idx="4" formatCode="0">
                  <c:v>36060.760730253023</c:v>
                </c:pt>
                <c:pt idx="8" formatCode="0">
                  <c:v>36060.760730253023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4-42A4-B290-DB02D1F26E72}"/>
            </c:ext>
          </c:extLst>
        </c:ser>
        <c:ser>
          <c:idx val="3"/>
          <c:order val="3"/>
          <c:tx>
            <c:strRef>
              <c:f>'taux actualisation'!$AA$68:$AA$69</c:f>
              <c:strCache>
                <c:ptCount val="2"/>
                <c:pt idx="0">
                  <c:v>PHEV</c:v>
                </c:pt>
                <c:pt idx="1">
                  <c:v>Investissement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actualisation'!$AA$70:$AA$80</c:f>
              <c:numCache>
                <c:formatCode>General</c:formatCode>
                <c:ptCount val="11"/>
                <c:pt idx="1">
                  <c:v>60224.999999999993</c:v>
                </c:pt>
                <c:pt idx="5">
                  <c:v>87399.999999999985</c:v>
                </c:pt>
                <c:pt idx="9">
                  <c:v>112100.00000000001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C4-42A4-B290-DB02D1F26E72}"/>
            </c:ext>
          </c:extLst>
        </c:ser>
        <c:ser>
          <c:idx val="4"/>
          <c:order val="4"/>
          <c:tx>
            <c:strRef>
              <c:f>'taux actualisation'!$AB$68:$AB$69</c:f>
              <c:strCache>
                <c:ptCount val="2"/>
                <c:pt idx="0">
                  <c:v>PHEV</c:v>
                </c:pt>
                <c:pt idx="1">
                  <c:v>OM Fixes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actualisation'!$AB$70:$AB$80</c:f>
              <c:numCache>
                <c:formatCode>"$"#,##0_);[Red]\("$"#,##0\)</c:formatCode>
                <c:ptCount val="11"/>
                <c:pt idx="1">
                  <c:v>21320</c:v>
                </c:pt>
                <c:pt idx="5">
                  <c:v>21320</c:v>
                </c:pt>
                <c:pt idx="9">
                  <c:v>21320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C4-42A4-B290-DB02D1F26E72}"/>
            </c:ext>
          </c:extLst>
        </c:ser>
        <c:ser>
          <c:idx val="5"/>
          <c:order val="5"/>
          <c:tx>
            <c:strRef>
              <c:f>'taux actualisation'!$AC$68:$AC$69</c:f>
              <c:strCache>
                <c:ptCount val="2"/>
                <c:pt idx="0">
                  <c:v>PHEV</c:v>
                </c:pt>
                <c:pt idx="1">
                  <c:v>OM Variables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actualisation'!$AC$70:$AC$80</c:f>
              <c:numCache>
                <c:formatCode>0</c:formatCode>
                <c:ptCount val="11"/>
                <c:pt idx="1">
                  <c:v>15078.538774868855</c:v>
                </c:pt>
                <c:pt idx="5">
                  <c:v>15078.538774868855</c:v>
                </c:pt>
                <c:pt idx="9">
                  <c:v>15078.538774868855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C4-42A4-B290-DB02D1F26E72}"/>
            </c:ext>
          </c:extLst>
        </c:ser>
        <c:ser>
          <c:idx val="6"/>
          <c:order val="6"/>
          <c:tx>
            <c:strRef>
              <c:f>'taux actualisation'!$AD$68:$AD$69</c:f>
              <c:strCache>
                <c:ptCount val="2"/>
                <c:pt idx="0">
                  <c:v>EV</c:v>
                </c:pt>
                <c:pt idx="1">
                  <c:v>Investissement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actualisation'!$AD$70:$AD$80</c:f>
              <c:numCache>
                <c:formatCode>General</c:formatCode>
                <c:ptCount val="11"/>
                <c:pt idx="2">
                  <c:v>63860.030888541289</c:v>
                </c:pt>
                <c:pt idx="6">
                  <c:v>103499.99999999999</c:v>
                </c:pt>
                <c:pt idx="10">
                  <c:v>132750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C4-42A4-B290-DB02D1F26E72}"/>
            </c:ext>
          </c:extLst>
        </c:ser>
        <c:ser>
          <c:idx val="7"/>
          <c:order val="7"/>
          <c:tx>
            <c:strRef>
              <c:f>'taux actualisation'!$AE$68:$AE$69</c:f>
              <c:strCache>
                <c:ptCount val="2"/>
                <c:pt idx="0">
                  <c:v>EV</c:v>
                </c:pt>
                <c:pt idx="1">
                  <c:v>OM Fixes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actualisation'!$AE$70:$AE$80</c:f>
              <c:numCache>
                <c:formatCode>General</c:formatCode>
                <c:ptCount val="11"/>
                <c:pt idx="2" formatCode="&quot;$&quot;#,##0_);[Red]\(&quot;$&quot;#,##0\)">
                  <c:v>21320</c:v>
                </c:pt>
                <c:pt idx="6" formatCode="&quot;$&quot;#,##0_);[Red]\(&quot;$&quot;#,##0\)">
                  <c:v>21320</c:v>
                </c:pt>
                <c:pt idx="10" formatCode="&quot;$&quot;#,##0_);[Red]\(&quot;$&quot;#,##0\)">
                  <c:v>21320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C4-42A4-B290-DB02D1F26E72}"/>
            </c:ext>
          </c:extLst>
        </c:ser>
        <c:ser>
          <c:idx val="8"/>
          <c:order val="8"/>
          <c:tx>
            <c:strRef>
              <c:f>'taux actualisation'!$AF$68:$AF$69</c:f>
              <c:strCache>
                <c:ptCount val="2"/>
                <c:pt idx="0">
                  <c:v>EV</c:v>
                </c:pt>
                <c:pt idx="1">
                  <c:v>OM Variables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'taux actualisation'!$W$70:$W$80</c:f>
              <c:numCache>
                <c:formatCode>General</c:formatCode>
                <c:ptCount val="11"/>
                <c:pt idx="0" formatCode="0%">
                  <c:v>0.05</c:v>
                </c:pt>
                <c:pt idx="4" formatCode="0%">
                  <c:v>0.1</c:v>
                </c:pt>
                <c:pt idx="8" formatCode="0%">
                  <c:v>0.15</c:v>
                </c:pt>
              </c:numCache>
            </c:numRef>
          </c:cat>
          <c:val>
            <c:numRef>
              <c:f>'taux actualisation'!$AF$70:$AF$80</c:f>
              <c:numCache>
                <c:formatCode>General</c:formatCode>
                <c:ptCount val="11"/>
                <c:pt idx="2" formatCode="0">
                  <c:v>10593.095692219158</c:v>
                </c:pt>
                <c:pt idx="6" formatCode="0">
                  <c:v>10593.095692219158</c:v>
                </c:pt>
                <c:pt idx="10" formatCode="0">
                  <c:v>10593.095692219158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C4-42A4-B290-DB02D1F26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1179992"/>
        <c:axId val="661185896"/>
      </c:barChart>
      <c:catAx>
        <c:axId val="661179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e-Latn-001" sz="1400" dirty="0"/>
                  <a:t>Discount rate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185896"/>
        <c:crosses val="autoZero"/>
        <c:auto val="1"/>
        <c:lblAlgn val="ctr"/>
        <c:lblOffset val="100"/>
        <c:tickMarkSkip val="1"/>
        <c:noMultiLvlLbl val="0"/>
      </c:catAx>
      <c:valAx>
        <c:axId val="661185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e-Latn-001" sz="1400" dirty="0"/>
                  <a:t>Total costs (CAD)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179992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Carpooling</a:t>
            </a:r>
            <a:r>
              <a:rPr lang="en-CA" baseline="0" dirty="0"/>
              <a:t> scenario = Shift in demand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vehicles!$B$4</c:f>
              <c:strCache>
                <c:ptCount val="1"/>
                <c:pt idx="0">
                  <c:v>TRPLDST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vehicles!$C$4:$K$4</c:f>
              <c:numCache>
                <c:formatCode>General</c:formatCode>
                <c:ptCount val="9"/>
                <c:pt idx="0">
                  <c:v>216.65623669284301</c:v>
                </c:pt>
                <c:pt idx="1">
                  <c:v>194.99061302355801</c:v>
                </c:pt>
                <c:pt idx="2">
                  <c:v>849.61819982081397</c:v>
                </c:pt>
                <c:pt idx="3">
                  <c:v>795.45414064760405</c:v>
                </c:pt>
                <c:pt idx="4">
                  <c:v>741.29008147439299</c:v>
                </c:pt>
                <c:pt idx="5">
                  <c:v>687.12602230118205</c:v>
                </c:pt>
                <c:pt idx="6">
                  <c:v>447.71333047813698</c:v>
                </c:pt>
                <c:pt idx="7">
                  <c:v>232.60516171553101</c:v>
                </c:pt>
                <c:pt idx="8">
                  <c:v>420.41056097516997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3-4236-8BE7-C2BAC9301C68}"/>
            </c:ext>
          </c:extLst>
        </c:ser>
        <c:ser>
          <c:idx val="1"/>
          <c:order val="1"/>
          <c:tx>
            <c:strRef>
              <c:f>vehicles!$B$5</c:f>
              <c:strCache>
                <c:ptCount val="1"/>
                <c:pt idx="0">
                  <c:v>TRPLELCB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vehicles!$C$5:$K$5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2760.8434831322302</c:v>
                </c:pt>
                <c:pt idx="4">
                  <c:v>1723.5691425539501</c:v>
                </c:pt>
                <c:pt idx="5">
                  <c:v>2756.4705490547499</c:v>
                </c:pt>
                <c:pt idx="6">
                  <c:v>10953.518166584599</c:v>
                </c:pt>
                <c:pt idx="7">
                  <c:v>16145.958227646801</c:v>
                </c:pt>
                <c:pt idx="8">
                  <c:v>16129.0027884425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3-4236-8BE7-C2BAC9301C68}"/>
            </c:ext>
          </c:extLst>
        </c:ser>
        <c:ser>
          <c:idx val="2"/>
          <c:order val="2"/>
          <c:tx>
            <c:strRef>
              <c:f>vehicles!$B$6</c:f>
              <c:strCache>
                <c:ptCount val="1"/>
                <c:pt idx="0">
                  <c:v>TRPLELCG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vehicles!$C$6:$K$6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1015.07880206423</c:v>
                </c:pt>
                <c:pt idx="4">
                  <c:v>576.10051941721701</c:v>
                </c:pt>
                <c:pt idx="5">
                  <c:v>1010.70586798674</c:v>
                </c:pt>
                <c:pt idx="6">
                  <c:v>1498.3582025349999</c:v>
                </c:pt>
                <c:pt idx="7">
                  <c:v>2016.8998107767</c:v>
                </c:pt>
                <c:pt idx="8">
                  <c:v>3146.65084834048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3-4236-8BE7-C2BAC9301C68}"/>
            </c:ext>
          </c:extLst>
        </c:ser>
        <c:ser>
          <c:idx val="3"/>
          <c:order val="3"/>
          <c:tx>
            <c:strRef>
              <c:f>vehicles!$B$7</c:f>
              <c:strCache>
                <c:ptCount val="1"/>
                <c:pt idx="0">
                  <c:v>TRPLGSL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vehicles!$C$7:$K$7</c:f>
              <c:numCache>
                <c:formatCode>General</c:formatCode>
                <c:ptCount val="9"/>
                <c:pt idx="0">
                  <c:v>36573.347107919297</c:v>
                </c:pt>
                <c:pt idx="1">
                  <c:v>37674.796140746599</c:v>
                </c:pt>
                <c:pt idx="2">
                  <c:v>38082.506522804397</c:v>
                </c:pt>
                <c:pt idx="3">
                  <c:v>36097.4188887649</c:v>
                </c:pt>
                <c:pt idx="4">
                  <c:v>14564.2847895416</c:v>
                </c:pt>
                <c:pt idx="5">
                  <c:v>13902.013671816499</c:v>
                </c:pt>
                <c:pt idx="6">
                  <c:v>6127.1811262434803</c:v>
                </c:pt>
                <c:pt idx="7">
                  <c:v>1281.60812451171</c:v>
                </c:pt>
                <c:pt idx="8">
                  <c:v>1281.60812451171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3-4236-8BE7-C2BAC9301C68}"/>
            </c:ext>
          </c:extLst>
        </c:ser>
        <c:ser>
          <c:idx val="4"/>
          <c:order val="4"/>
          <c:tx>
            <c:strRef>
              <c:f>vehicles!$B$8</c:f>
              <c:strCache>
                <c:ptCount val="1"/>
                <c:pt idx="0">
                  <c:v>TRPLNGA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vehicles!$C$8:$K$8</c:f>
              <c:numCache>
                <c:formatCode>General</c:formatCode>
                <c:ptCount val="9"/>
                <c:pt idx="0">
                  <c:v>78.746670384446503</c:v>
                </c:pt>
                <c:pt idx="1">
                  <c:v>70.872003346063707</c:v>
                </c:pt>
                <c:pt idx="2">
                  <c:v>62.997336307612201</c:v>
                </c:pt>
                <c:pt idx="3">
                  <c:v>43.310668711483402</c:v>
                </c:pt>
                <c:pt idx="4">
                  <c:v>23.624001115354599</c:v>
                </c:pt>
                <c:pt idx="5">
                  <c:v>3.9373335192257701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3-4236-8BE7-C2BAC9301C68}"/>
            </c:ext>
          </c:extLst>
        </c:ser>
        <c:ser>
          <c:idx val="5"/>
          <c:order val="5"/>
          <c:tx>
            <c:strRef>
              <c:f>vehicles!$B$9</c:f>
              <c:strCache>
                <c:ptCount val="1"/>
                <c:pt idx="0">
                  <c:v>TRPSDST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vehicles!$C$9:$K$9</c:f>
              <c:numCache>
                <c:formatCode>General</c:formatCode>
                <c:ptCount val="9"/>
                <c:pt idx="0">
                  <c:v>379.741827854218</c:v>
                </c:pt>
                <c:pt idx="1">
                  <c:v>341.76764506879698</c:v>
                </c:pt>
                <c:pt idx="2">
                  <c:v>303.79346228337499</c:v>
                </c:pt>
                <c:pt idx="3">
                  <c:v>663.80302484441995</c:v>
                </c:pt>
                <c:pt idx="4">
                  <c:v>568.86756788086598</c:v>
                </c:pt>
                <c:pt idx="5">
                  <c:v>473.93211091731098</c:v>
                </c:pt>
                <c:pt idx="6">
                  <c:v>303.29667968306597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53-4236-8BE7-C2BAC9301C68}"/>
            </c:ext>
          </c:extLst>
        </c:ser>
        <c:ser>
          <c:idx val="6"/>
          <c:order val="6"/>
          <c:tx>
            <c:strRef>
              <c:f>vehicles!$B$10</c:f>
              <c:strCache>
                <c:ptCount val="1"/>
                <c:pt idx="0">
                  <c:v>TRPSELCB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vehicles!$C$10:$K$10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1173.2873339313601</c:v>
                </c:pt>
                <c:pt idx="4">
                  <c:v>1127.8236574817799</c:v>
                </c:pt>
                <c:pt idx="5">
                  <c:v>1168.23284145768</c:v>
                </c:pt>
                <c:pt idx="6">
                  <c:v>12352.7569259949</c:v>
                </c:pt>
                <c:pt idx="7">
                  <c:v>13893.9622424749</c:v>
                </c:pt>
                <c:pt idx="8">
                  <c:v>13240.4865553624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53-4236-8BE7-C2BAC9301C68}"/>
            </c:ext>
          </c:extLst>
        </c:ser>
        <c:ser>
          <c:idx val="7"/>
          <c:order val="7"/>
          <c:tx>
            <c:strRef>
              <c:f>vehicles!$B$11</c:f>
              <c:strCache>
                <c:ptCount val="1"/>
                <c:pt idx="0">
                  <c:v>TRPSELCG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vehicles!$C$11:$K$11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3191.1440600855299</c:v>
                </c:pt>
                <c:pt idx="4">
                  <c:v>3151.4017119294599</c:v>
                </c:pt>
                <c:pt idx="5">
                  <c:v>3186.0895676118398</c:v>
                </c:pt>
                <c:pt idx="6">
                  <c:v>4123.5473240188303</c:v>
                </c:pt>
                <c:pt idx="7">
                  <c:v>5117.3792262274001</c:v>
                </c:pt>
                <c:pt idx="8">
                  <c:v>7274.1654680493602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53-4236-8BE7-C2BAC9301C68}"/>
            </c:ext>
          </c:extLst>
        </c:ser>
        <c:ser>
          <c:idx val="8"/>
          <c:order val="8"/>
          <c:tx>
            <c:strRef>
              <c:f>vehicles!$B$12</c:f>
              <c:strCache>
                <c:ptCount val="1"/>
                <c:pt idx="0">
                  <c:v>TRPSGSL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vehicles!$C$12:$K$12</c:f>
              <c:numCache>
                <c:formatCode>General</c:formatCode>
                <c:ptCount val="9"/>
                <c:pt idx="0">
                  <c:v>42173.383753357302</c:v>
                </c:pt>
                <c:pt idx="1">
                  <c:v>43693.887027466997</c:v>
                </c:pt>
                <c:pt idx="2">
                  <c:v>44719.502627424197</c:v>
                </c:pt>
                <c:pt idx="3">
                  <c:v>41995.133886690397</c:v>
                </c:pt>
                <c:pt idx="4">
                  <c:v>15509.804025147399</c:v>
                </c:pt>
                <c:pt idx="5">
                  <c:v>16390.501784489101</c:v>
                </c:pt>
                <c:pt idx="6">
                  <c:v>5212.6514650703302</c:v>
                </c:pt>
                <c:pt idx="7">
                  <c:v>3732.5662034194702</c:v>
                </c:pt>
                <c:pt idx="8">
                  <c:v>3732.5662034194702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53-4236-8BE7-C2BAC9301C68}"/>
            </c:ext>
          </c:extLst>
        </c:ser>
        <c:ser>
          <c:idx val="9"/>
          <c:order val="9"/>
          <c:tx>
            <c:strRef>
              <c:f>vehicles!$B$13</c:f>
              <c:strCache>
                <c:ptCount val="1"/>
                <c:pt idx="0">
                  <c:v>TRPSNGA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vehicles!$C$13:$K$13</c:f>
              <c:numCache>
                <c:formatCode>General</c:formatCode>
                <c:ptCount val="9"/>
                <c:pt idx="0">
                  <c:v>19.9791570555102</c:v>
                </c:pt>
                <c:pt idx="1">
                  <c:v>17.981241349959301</c:v>
                </c:pt>
                <c:pt idx="2">
                  <c:v>15.9833256444082</c:v>
                </c:pt>
                <c:pt idx="3">
                  <c:v>10.9885363805307</c:v>
                </c:pt>
                <c:pt idx="4">
                  <c:v>5.9937471166530898</c:v>
                </c:pt>
                <c:pt idx="5">
                  <c:v>0.99895785277551497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53-4236-8BE7-C2BAC9301C68}"/>
            </c:ext>
          </c:extLst>
        </c:ser>
        <c:ser>
          <c:idx val="10"/>
          <c:order val="10"/>
          <c:tx>
            <c:strRef>
              <c:f>vehicles!$B$14</c:f>
              <c:strCache>
                <c:ptCount val="1"/>
                <c:pt idx="0">
                  <c:v>TRPTDST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vehicles!$C$14:$K$14</c:f>
              <c:numCache>
                <c:formatCode>General</c:formatCode>
                <c:ptCount val="9"/>
                <c:pt idx="0">
                  <c:v>229.461885767463</c:v>
                </c:pt>
                <c:pt idx="1">
                  <c:v>206.51569719071699</c:v>
                </c:pt>
                <c:pt idx="2">
                  <c:v>480.19138231639101</c:v>
                </c:pt>
                <c:pt idx="3">
                  <c:v>816.22332263630994</c:v>
                </c:pt>
                <c:pt idx="4">
                  <c:v>690.01928546420504</c:v>
                </c:pt>
                <c:pt idx="5">
                  <c:v>701.49237975257802</c:v>
                </c:pt>
                <c:pt idx="6">
                  <c:v>361.13889907533002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53-4236-8BE7-C2BAC9301C68}"/>
            </c:ext>
          </c:extLst>
        </c:ser>
        <c:ser>
          <c:idx val="11"/>
          <c:order val="11"/>
          <c:tx>
            <c:strRef>
              <c:f>vehicles!$B$15</c:f>
              <c:strCache>
                <c:ptCount val="1"/>
                <c:pt idx="0">
                  <c:v>TRPTELCB</c:v>
                </c:pt>
              </c:strCache>
            </c:strRef>
          </c:tx>
          <c:spPr>
            <a:solidFill>
              <a:srgbClr val="FFFF66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vehicles!$C$15:$K$15</c:f>
              <c:numCache>
                <c:formatCode>General</c:formatCode>
                <c:ptCount val="9"/>
                <c:pt idx="1">
                  <c:v>15.236539643913201</c:v>
                </c:pt>
                <c:pt idx="2">
                  <c:v>39.124629045347199</c:v>
                </c:pt>
                <c:pt idx="3">
                  <c:v>7959.5272635415504</c:v>
                </c:pt>
                <c:pt idx="4">
                  <c:v>7959.5272635415504</c:v>
                </c:pt>
                <c:pt idx="5">
                  <c:v>7920.4026344962003</c:v>
                </c:pt>
                <c:pt idx="6">
                  <c:v>15020.6843723931</c:v>
                </c:pt>
                <c:pt idx="7">
                  <c:v>18672.003480966501</c:v>
                </c:pt>
                <c:pt idx="8">
                  <c:v>19605.426837618299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53-4236-8BE7-C2BAC9301C68}"/>
            </c:ext>
          </c:extLst>
        </c:ser>
        <c:ser>
          <c:idx val="12"/>
          <c:order val="12"/>
          <c:tx>
            <c:strRef>
              <c:f>vehicles!$B$16</c:f>
              <c:strCache>
                <c:ptCount val="1"/>
                <c:pt idx="0">
                  <c:v>TRPTGSL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vehicles!$C$16:$K$16</c:f>
              <c:numCache>
                <c:formatCode>General</c:formatCode>
                <c:ptCount val="9"/>
                <c:pt idx="0">
                  <c:v>36507.977673376197</c:v>
                </c:pt>
                <c:pt idx="1">
                  <c:v>37611.847961089799</c:v>
                </c:pt>
                <c:pt idx="2">
                  <c:v>38204.816710900501</c:v>
                </c:pt>
                <c:pt idx="3">
                  <c:v>31191.1418307405</c:v>
                </c:pt>
                <c:pt idx="4">
                  <c:v>8615.3826466385308</c:v>
                </c:pt>
                <c:pt idx="5">
                  <c:v>9091.6540898731</c:v>
                </c:pt>
                <c:pt idx="6">
                  <c:v>2823.4685311721501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53-4236-8BE7-C2BAC9301C68}"/>
            </c:ext>
          </c:extLst>
        </c:ser>
        <c:ser>
          <c:idx val="13"/>
          <c:order val="13"/>
          <c:tx>
            <c:strRef>
              <c:f>vehicles!$B$17</c:f>
              <c:strCache>
                <c:ptCount val="1"/>
                <c:pt idx="0">
                  <c:v>TRPTNGA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vehicles!$C$17:$K$17</c:f>
              <c:numCache>
                <c:formatCode>General</c:formatCode>
                <c:ptCount val="9"/>
                <c:pt idx="0">
                  <c:v>23.137150714242299</c:v>
                </c:pt>
                <c:pt idx="1">
                  <c:v>20.823435642818101</c:v>
                </c:pt>
                <c:pt idx="2">
                  <c:v>18.5097205713938</c:v>
                </c:pt>
                <c:pt idx="3">
                  <c:v>12.7254328928333</c:v>
                </c:pt>
                <c:pt idx="4">
                  <c:v>6.9392503444155897</c:v>
                </c:pt>
                <c:pt idx="5">
                  <c:v>1.15685753571211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53-4236-8BE7-C2BAC9301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87600"/>
        <c:axId val="574821856"/>
      </c:areaChart>
      <c:catAx>
        <c:axId val="50888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21856"/>
        <c:crosses val="autoZero"/>
        <c:auto val="1"/>
        <c:lblAlgn val="ctr"/>
        <c:lblOffset val="100"/>
        <c:noMultiLvlLbl val="0"/>
      </c:catAx>
      <c:valAx>
        <c:axId val="574821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Vehicles types (MV.km)</a:t>
                </a:r>
                <a:endParaRPr lang="en-CA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87600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Reference case vehicles</a:t>
            </a:r>
            <a:r>
              <a:rPr lang="en-CA" baseline="0" dirty="0"/>
              <a:t> distribution (MV.km)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vehicles!$B$18</c:f>
              <c:strCache>
                <c:ptCount val="1"/>
                <c:pt idx="0">
                  <c:v>TRPLDST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vehicles!$C$18:$K$18</c:f>
              <c:numCache>
                <c:formatCode>General</c:formatCode>
                <c:ptCount val="9"/>
                <c:pt idx="0">
                  <c:v>216.65623669284301</c:v>
                </c:pt>
                <c:pt idx="1">
                  <c:v>502.76317882369199</c:v>
                </c:pt>
                <c:pt idx="2">
                  <c:v>481.09755515440798</c:v>
                </c:pt>
                <c:pt idx="3">
                  <c:v>800.478387546421</c:v>
                </c:pt>
                <c:pt idx="4">
                  <c:v>1897.0530853646101</c:v>
                </c:pt>
                <c:pt idx="5">
                  <c:v>1754.9540073913699</c:v>
                </c:pt>
                <c:pt idx="6">
                  <c:v>1399.76868470155</c:v>
                </c:pt>
                <c:pt idx="7">
                  <c:v>1150.7387569913999</c:v>
                </c:pt>
                <c:pt idx="8">
                  <c:v>811.47998522846694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7-4305-B98B-F6D94332A52A}"/>
            </c:ext>
          </c:extLst>
        </c:ser>
        <c:ser>
          <c:idx val="1"/>
          <c:order val="1"/>
          <c:tx>
            <c:strRef>
              <c:f>vehicles!$B$19</c:f>
              <c:strCache>
                <c:ptCount val="1"/>
                <c:pt idx="0">
                  <c:v>TRPLELCB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vehicles!$C$19:$K$19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408.90491689206198</c:v>
                </c:pt>
                <c:pt idx="4">
                  <c:v>6826.4932662548799</c:v>
                </c:pt>
                <c:pt idx="5">
                  <c:v>6822.1203321773901</c:v>
                </c:pt>
                <c:pt idx="6">
                  <c:v>20321.2932371598</c:v>
                </c:pt>
                <c:pt idx="7">
                  <c:v>29650.384436128501</c:v>
                </c:pt>
                <c:pt idx="8">
                  <c:v>40874.947124622697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7-4305-B98B-F6D94332A52A}"/>
            </c:ext>
          </c:extLst>
        </c:ser>
        <c:ser>
          <c:idx val="2"/>
          <c:order val="2"/>
          <c:tx>
            <c:strRef>
              <c:f>vehicles!$B$20</c:f>
              <c:strCache>
                <c:ptCount val="1"/>
                <c:pt idx="0">
                  <c:v>TRPLELCG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vehicles!$C$20:$K$20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408.90491689206198</c:v>
                </c:pt>
                <c:pt idx="4">
                  <c:v>1379.5510522442901</c:v>
                </c:pt>
                <c:pt idx="5">
                  <c:v>13482.2332250735</c:v>
                </c:pt>
                <c:pt idx="6">
                  <c:v>13332.0916775319</c:v>
                </c:pt>
                <c:pt idx="7">
                  <c:v>13077.7012422589</c:v>
                </c:pt>
                <c:pt idx="8">
                  <c:v>7535.0834490911902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7-4305-B98B-F6D94332A52A}"/>
            </c:ext>
          </c:extLst>
        </c:ser>
        <c:ser>
          <c:idx val="3"/>
          <c:order val="3"/>
          <c:tx>
            <c:strRef>
              <c:f>vehicles!$B$21</c:f>
              <c:strCache>
                <c:ptCount val="1"/>
                <c:pt idx="0">
                  <c:v>TRPLGSL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vehicles!$C$21:$K$21</c:f>
              <c:numCache>
                <c:formatCode>General</c:formatCode>
                <c:ptCount val="9"/>
                <c:pt idx="0">
                  <c:v>36573.347107919297</c:v>
                </c:pt>
                <c:pt idx="1">
                  <c:v>37367.023574946397</c:v>
                </c:pt>
                <c:pt idx="2">
                  <c:v>38451.027167470798</c:v>
                </c:pt>
                <c:pt idx="3">
                  <c:v>39050.5070932784</c:v>
                </c:pt>
                <c:pt idx="4">
                  <c:v>32223.701985341198</c:v>
                </c:pt>
                <c:pt idx="5">
                  <c:v>21925.495899158799</c:v>
                </c:pt>
                <c:pt idx="6">
                  <c:v>10509.037075513899</c:v>
                </c:pt>
                <c:pt idx="7">
                  <c:v>3240.5992347620399</c:v>
                </c:pt>
                <c:pt idx="8">
                  <c:v>1012.3791016656101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B7-4305-B98B-F6D94332A52A}"/>
            </c:ext>
          </c:extLst>
        </c:ser>
        <c:ser>
          <c:idx val="4"/>
          <c:order val="4"/>
          <c:tx>
            <c:strRef>
              <c:f>vehicles!$B$22</c:f>
              <c:strCache>
                <c:ptCount val="1"/>
                <c:pt idx="0">
                  <c:v>TRPLNGA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vehicles!$C$22:$K$22</c:f>
              <c:numCache>
                <c:formatCode>General</c:formatCode>
                <c:ptCount val="9"/>
                <c:pt idx="0">
                  <c:v>78.746670384344995</c:v>
                </c:pt>
                <c:pt idx="1">
                  <c:v>70.872003346063707</c:v>
                </c:pt>
                <c:pt idx="2">
                  <c:v>62.997336307612201</c:v>
                </c:pt>
                <c:pt idx="3">
                  <c:v>43.310668711483402</c:v>
                </c:pt>
                <c:pt idx="4">
                  <c:v>23.624001115354599</c:v>
                </c:pt>
                <c:pt idx="5">
                  <c:v>3.9373335192257701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B7-4305-B98B-F6D94332A52A}"/>
            </c:ext>
          </c:extLst>
        </c:ser>
        <c:ser>
          <c:idx val="5"/>
          <c:order val="5"/>
          <c:tx>
            <c:strRef>
              <c:f>vehicles!$B$23</c:f>
              <c:strCache>
                <c:ptCount val="1"/>
                <c:pt idx="0">
                  <c:v>TRPSDST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vehicles!$C$23:$K$23</c:f>
              <c:numCache>
                <c:formatCode>General</c:formatCode>
                <c:ptCount val="9"/>
                <c:pt idx="0">
                  <c:v>379.741827854218</c:v>
                </c:pt>
                <c:pt idx="1">
                  <c:v>341.76764506879698</c:v>
                </c:pt>
                <c:pt idx="2">
                  <c:v>303.79346228337499</c:v>
                </c:pt>
                <c:pt idx="3">
                  <c:v>960.60134203009102</c:v>
                </c:pt>
                <c:pt idx="4">
                  <c:v>865.66588506653602</c:v>
                </c:pt>
                <c:pt idx="5">
                  <c:v>770.73042810298205</c:v>
                </c:pt>
                <c:pt idx="6">
                  <c:v>501.16222447351402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B7-4305-B98B-F6D94332A52A}"/>
            </c:ext>
          </c:extLst>
        </c:ser>
        <c:ser>
          <c:idx val="6"/>
          <c:order val="6"/>
          <c:tx>
            <c:strRef>
              <c:f>vehicles!$B$24</c:f>
              <c:strCache>
                <c:ptCount val="1"/>
                <c:pt idx="0">
                  <c:v>TRPSELCB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vehicles!$C$24:$K$24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472.63617247851403</c:v>
                </c:pt>
                <c:pt idx="4">
                  <c:v>1696.67312037443</c:v>
                </c:pt>
                <c:pt idx="5">
                  <c:v>12179.0425240679</c:v>
                </c:pt>
                <c:pt idx="6">
                  <c:v>25375.065034613799</c:v>
                </c:pt>
                <c:pt idx="7">
                  <c:v>26203.377220363502</c:v>
                </c:pt>
                <c:pt idx="8">
                  <c:v>31904.024656378999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B7-4305-B98B-F6D94332A52A}"/>
            </c:ext>
          </c:extLst>
        </c:ser>
        <c:ser>
          <c:idx val="7"/>
          <c:order val="7"/>
          <c:tx>
            <c:strRef>
              <c:f>vehicles!$B$25</c:f>
              <c:strCache>
                <c:ptCount val="1"/>
                <c:pt idx="0">
                  <c:v>TRPSELCG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vehicles!$C$25:$K$25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472.63617247851403</c:v>
                </c:pt>
                <c:pt idx="4">
                  <c:v>3925.0846436891702</c:v>
                </c:pt>
                <c:pt idx="5">
                  <c:v>7629.5248266567196</c:v>
                </c:pt>
                <c:pt idx="6">
                  <c:v>9874.3949329952393</c:v>
                </c:pt>
                <c:pt idx="7">
                  <c:v>12254.260599203601</c:v>
                </c:pt>
                <c:pt idx="8">
                  <c:v>17418.9786112293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B7-4305-B98B-F6D94332A52A}"/>
            </c:ext>
          </c:extLst>
        </c:ser>
        <c:ser>
          <c:idx val="8"/>
          <c:order val="8"/>
          <c:tx>
            <c:strRef>
              <c:f>vehicles!$B$26</c:f>
              <c:strCache>
                <c:ptCount val="1"/>
                <c:pt idx="0">
                  <c:v>TRPSGSL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vehicles!$C$26:$K$26</c:f>
              <c:numCache>
                <c:formatCode>General</c:formatCode>
                <c:ptCount val="9"/>
                <c:pt idx="0">
                  <c:v>42173.383753357302</c:v>
                </c:pt>
                <c:pt idx="1">
                  <c:v>43693.887027466997</c:v>
                </c:pt>
                <c:pt idx="2">
                  <c:v>44719.502627424197</c:v>
                </c:pt>
                <c:pt idx="3">
                  <c:v>45117.494618564597</c:v>
                </c:pt>
                <c:pt idx="4">
                  <c:v>42445.0895193666</c:v>
                </c:pt>
                <c:pt idx="5">
                  <c:v>30262.3602526143</c:v>
                </c:pt>
                <c:pt idx="6">
                  <c:v>16912.817450558799</c:v>
                </c:pt>
                <c:pt idx="7">
                  <c:v>16005.7426213377</c:v>
                </c:pt>
                <c:pt idx="8">
                  <c:v>8740.2587698226707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B7-4305-B98B-F6D94332A52A}"/>
            </c:ext>
          </c:extLst>
        </c:ser>
        <c:ser>
          <c:idx val="9"/>
          <c:order val="9"/>
          <c:tx>
            <c:strRef>
              <c:f>vehicles!$B$27</c:f>
              <c:strCache>
                <c:ptCount val="1"/>
                <c:pt idx="0">
                  <c:v>TRPSNGA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vehicles!$C$27:$K$27</c:f>
              <c:numCache>
                <c:formatCode>General</c:formatCode>
                <c:ptCount val="9"/>
                <c:pt idx="0">
                  <c:v>19.9791570555102</c:v>
                </c:pt>
                <c:pt idx="1">
                  <c:v>17.981241349959301</c:v>
                </c:pt>
                <c:pt idx="2">
                  <c:v>15.9833256444082</c:v>
                </c:pt>
                <c:pt idx="3">
                  <c:v>10.9885363805307</c:v>
                </c:pt>
                <c:pt idx="4">
                  <c:v>5.9937471166530898</c:v>
                </c:pt>
                <c:pt idx="5">
                  <c:v>0.99895785277551497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B7-4305-B98B-F6D94332A52A}"/>
            </c:ext>
          </c:extLst>
        </c:ser>
        <c:ser>
          <c:idx val="10"/>
          <c:order val="10"/>
          <c:tx>
            <c:strRef>
              <c:f>vehicles!$B$28</c:f>
              <c:strCache>
                <c:ptCount val="1"/>
                <c:pt idx="0">
                  <c:v>TRPTDST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vehicles!$C$28:$K$28</c:f>
              <c:numCache>
                <c:formatCode>General</c:formatCode>
                <c:ptCount val="9"/>
                <c:pt idx="0">
                  <c:v>229.461885767463</c:v>
                </c:pt>
                <c:pt idx="1">
                  <c:v>206.51569719071699</c:v>
                </c:pt>
                <c:pt idx="2">
                  <c:v>480.19138231639101</c:v>
                </c:pt>
                <c:pt idx="3">
                  <c:v>422.82591087452499</c:v>
                </c:pt>
                <c:pt idx="4">
                  <c:v>365.46043943265897</c:v>
                </c:pt>
                <c:pt idx="5">
                  <c:v>308.09496799079301</c:v>
                </c:pt>
                <c:pt idx="6">
                  <c:v>98.873957900806502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B7-4305-B98B-F6D94332A52A}"/>
            </c:ext>
          </c:extLst>
        </c:ser>
        <c:ser>
          <c:idx val="11"/>
          <c:order val="11"/>
          <c:tx>
            <c:strRef>
              <c:f>vehicles!$B$29</c:f>
              <c:strCache>
                <c:ptCount val="1"/>
                <c:pt idx="0">
                  <c:v>TRPTELCB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vehicles!$C$29:$K$29</c:f>
              <c:numCache>
                <c:formatCode>General</c:formatCode>
                <c:ptCount val="9"/>
                <c:pt idx="1">
                  <c:v>15.236539643913201</c:v>
                </c:pt>
                <c:pt idx="2">
                  <c:v>39.124629045347199</c:v>
                </c:pt>
                <c:pt idx="3">
                  <c:v>402.42233639039301</c:v>
                </c:pt>
                <c:pt idx="4">
                  <c:v>4954.9911634124401</c:v>
                </c:pt>
                <c:pt idx="5">
                  <c:v>4950.6378663713203</c:v>
                </c:pt>
                <c:pt idx="6">
                  <c:v>17707.869812373701</c:v>
                </c:pt>
                <c:pt idx="7">
                  <c:v>27048.151787747302</c:v>
                </c:pt>
                <c:pt idx="8">
                  <c:v>43775.2151117053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B7-4305-B98B-F6D94332A52A}"/>
            </c:ext>
          </c:extLst>
        </c:ser>
        <c:ser>
          <c:idx val="12"/>
          <c:order val="12"/>
          <c:tx>
            <c:strRef>
              <c:f>vehicles!$B$30</c:f>
              <c:strCache>
                <c:ptCount val="1"/>
                <c:pt idx="0">
                  <c:v>TRPTELCG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vehicles!$C$30:$K$30</c:f>
              <c:numCache>
                <c:formatCode>General</c:formatCode>
                <c:ptCount val="9"/>
                <c:pt idx="4">
                  <c:v>5874.5507574204303</c:v>
                </c:pt>
                <c:pt idx="5">
                  <c:v>5874.5507574204303</c:v>
                </c:pt>
                <c:pt idx="6">
                  <c:v>5874.5507574204303</c:v>
                </c:pt>
                <c:pt idx="7">
                  <c:v>5874.5507574204303</c:v>
                </c:pt>
                <c:pt idx="8">
                  <c:v>451.88851980157102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B7-4305-B98B-F6D94332A52A}"/>
            </c:ext>
          </c:extLst>
        </c:ser>
        <c:ser>
          <c:idx val="13"/>
          <c:order val="13"/>
          <c:tx>
            <c:strRef>
              <c:f>vehicles!$B$31</c:f>
              <c:strCache>
                <c:ptCount val="1"/>
                <c:pt idx="0">
                  <c:v>TRPTGSL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vehicles!$C$31:$K$31</c:f>
              <c:numCache>
                <c:formatCode>General</c:formatCode>
                <c:ptCount val="9"/>
                <c:pt idx="0">
                  <c:v>36507.977673376197</c:v>
                </c:pt>
                <c:pt idx="1">
                  <c:v>37611.847961089799</c:v>
                </c:pt>
                <c:pt idx="2">
                  <c:v>38204.816710900501</c:v>
                </c:pt>
                <c:pt idx="3">
                  <c:v>39141.644169653402</c:v>
                </c:pt>
                <c:pt idx="4">
                  <c:v>30014.649751309302</c:v>
                </c:pt>
                <c:pt idx="5">
                  <c:v>31319.128214448501</c:v>
                </c:pt>
                <c:pt idx="6">
                  <c:v>19913.7528924215</c:v>
                </c:pt>
                <c:pt idx="7">
                  <c:v>11789.9494686407</c:v>
                </c:pt>
                <c:pt idx="8">
                  <c:v>2720.75756968632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B7-4305-B98B-F6D94332A52A}"/>
            </c:ext>
          </c:extLst>
        </c:ser>
        <c:ser>
          <c:idx val="14"/>
          <c:order val="14"/>
          <c:tx>
            <c:strRef>
              <c:f>vehicles!$B$32</c:f>
              <c:strCache>
                <c:ptCount val="1"/>
                <c:pt idx="0">
                  <c:v>TRPTNGA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vehicles!$C$32:$K$32</c:f>
              <c:numCache>
                <c:formatCode>General</c:formatCode>
                <c:ptCount val="9"/>
                <c:pt idx="0">
                  <c:v>23.137150714242299</c:v>
                </c:pt>
                <c:pt idx="1">
                  <c:v>20.823435642818101</c:v>
                </c:pt>
                <c:pt idx="2">
                  <c:v>18.5097205713938</c:v>
                </c:pt>
                <c:pt idx="3">
                  <c:v>12.7254328928333</c:v>
                </c:pt>
                <c:pt idx="4">
                  <c:v>6.9411452142726899</c:v>
                </c:pt>
                <c:pt idx="5">
                  <c:v>1.15685753571211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B7-4305-B98B-F6D94332A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87600"/>
        <c:axId val="574821856"/>
      </c:areaChart>
      <c:catAx>
        <c:axId val="50888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21856"/>
        <c:crosses val="autoZero"/>
        <c:auto val="1"/>
        <c:lblAlgn val="ctr"/>
        <c:lblOffset val="100"/>
        <c:noMultiLvlLbl val="0"/>
      </c:catAx>
      <c:valAx>
        <c:axId val="574821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Vehicles</a:t>
                </a:r>
                <a:r>
                  <a:rPr lang="en-US" sz="1200" baseline="0" dirty="0"/>
                  <a:t> types (MV.km)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87600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Electrification</a:t>
            </a:r>
            <a:r>
              <a:rPr lang="en-CA" baseline="0" dirty="0"/>
              <a:t> scenario 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vehicles!$B$33</c:f>
              <c:strCache>
                <c:ptCount val="1"/>
                <c:pt idx="0">
                  <c:v>TRPLDST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vehicles!$C$33:$K$33</c:f>
              <c:numCache>
                <c:formatCode>General</c:formatCode>
                <c:ptCount val="9"/>
                <c:pt idx="0">
                  <c:v>216.65623669284301</c:v>
                </c:pt>
                <c:pt idx="1">
                  <c:v>468.71843950962398</c:v>
                </c:pt>
                <c:pt idx="2">
                  <c:v>447.05281584033997</c:v>
                </c:pt>
                <c:pt idx="3">
                  <c:v>1029.4377141334801</c:v>
                </c:pt>
                <c:pt idx="4">
                  <c:v>1031.89643541641</c:v>
                </c:pt>
                <c:pt idx="5">
                  <c:v>899.52442581861203</c:v>
                </c:pt>
                <c:pt idx="6">
                  <c:v>480.98875210037897</c:v>
                </c:pt>
                <c:pt idx="7">
                  <c:v>56.622780456147801</c:v>
                </c:pt>
                <c:pt idx="8">
                  <c:v>4.3555984966267598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F-4BFE-BF9C-475695BD41AB}"/>
            </c:ext>
          </c:extLst>
        </c:ser>
        <c:ser>
          <c:idx val="1"/>
          <c:order val="1"/>
          <c:tx>
            <c:strRef>
              <c:f>vehicles!$B$34</c:f>
              <c:strCache>
                <c:ptCount val="1"/>
                <c:pt idx="0">
                  <c:v>TRPLELCB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vehicles!$C$34:$K$34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1247.1599965207899</c:v>
                </c:pt>
                <c:pt idx="4">
                  <c:v>11449.624341682</c:v>
                </c:pt>
                <c:pt idx="5">
                  <c:v>23669.154684685502</c:v>
                </c:pt>
                <c:pt idx="6">
                  <c:v>36888.9092297916</c:v>
                </c:pt>
                <c:pt idx="7">
                  <c:v>46466.383104553097</c:v>
                </c:pt>
                <c:pt idx="8">
                  <c:v>50183.655770947298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F-4BFE-BF9C-475695BD41AB}"/>
            </c:ext>
          </c:extLst>
        </c:ser>
        <c:ser>
          <c:idx val="2"/>
          <c:order val="2"/>
          <c:tx>
            <c:strRef>
              <c:f>vehicles!$B$35</c:f>
              <c:strCache>
                <c:ptCount val="1"/>
                <c:pt idx="0">
                  <c:v>TRPLELCG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vehicles!$C$35:$K$35</c:f>
              <c:numCache>
                <c:formatCode>General</c:formatCode>
                <c:ptCount val="9"/>
                <c:pt idx="1">
                  <c:v>15.3052692712068</c:v>
                </c:pt>
                <c:pt idx="2">
                  <c:v>39.333258693972702</c:v>
                </c:pt>
                <c:pt idx="3">
                  <c:v>224.89770429063401</c:v>
                </c:pt>
                <c:pt idx="4">
                  <c:v>460.494822641339</c:v>
                </c:pt>
                <c:pt idx="5">
                  <c:v>456.121888563852</c:v>
                </c:pt>
                <c:pt idx="6">
                  <c:v>367.31607855606802</c:v>
                </c:pt>
                <c:pt idx="7">
                  <c:v>235.59711835070499</c:v>
                </c:pt>
                <c:pt idx="8">
                  <c:v>18.122855257746501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F-4BFE-BF9C-475695BD41AB}"/>
            </c:ext>
          </c:extLst>
        </c:ser>
        <c:ser>
          <c:idx val="3"/>
          <c:order val="3"/>
          <c:tx>
            <c:strRef>
              <c:f>vehicles!$B$36</c:f>
              <c:strCache>
                <c:ptCount val="1"/>
                <c:pt idx="0">
                  <c:v>TRPLGSL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vehicles!$C$36:$K$36</c:f>
              <c:numCache>
                <c:formatCode>General</c:formatCode>
                <c:ptCount val="9"/>
                <c:pt idx="0">
                  <c:v>36573.347107919297</c:v>
                </c:pt>
                <c:pt idx="1">
                  <c:v>37401.068314260498</c:v>
                </c:pt>
                <c:pt idx="2">
                  <c:v>38485.071906784899</c:v>
                </c:pt>
                <c:pt idx="3">
                  <c:v>38167.299899664104</c:v>
                </c:pt>
                <c:pt idx="4">
                  <c:v>29384.7837894652</c:v>
                </c:pt>
                <c:pt idx="5">
                  <c:v>18960.002464733101</c:v>
                </c:pt>
                <c:pt idx="6">
                  <c:v>7824.9766144591003</c:v>
                </c:pt>
                <c:pt idx="7">
                  <c:v>360.82066678097101</c:v>
                </c:pt>
                <c:pt idx="8">
                  <c:v>27.755435906228598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F-4BFE-BF9C-475695BD41AB}"/>
            </c:ext>
          </c:extLst>
        </c:ser>
        <c:ser>
          <c:idx val="4"/>
          <c:order val="4"/>
          <c:tx>
            <c:strRef>
              <c:f>vehicles!$B$37</c:f>
              <c:strCache>
                <c:ptCount val="1"/>
                <c:pt idx="0">
                  <c:v>TRPLNGA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vehicles!$C$37:$K$37</c:f>
              <c:numCache>
                <c:formatCode>General</c:formatCode>
                <c:ptCount val="9"/>
                <c:pt idx="0">
                  <c:v>78.746670384344995</c:v>
                </c:pt>
                <c:pt idx="1">
                  <c:v>70.872003346063707</c:v>
                </c:pt>
                <c:pt idx="2">
                  <c:v>62.997336307612201</c:v>
                </c:pt>
                <c:pt idx="3">
                  <c:v>43.310668711483402</c:v>
                </c:pt>
                <c:pt idx="4">
                  <c:v>23.624001115354599</c:v>
                </c:pt>
                <c:pt idx="5">
                  <c:v>3.9373335192257701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F-4BFE-BF9C-475695BD41AB}"/>
            </c:ext>
          </c:extLst>
        </c:ser>
        <c:ser>
          <c:idx val="5"/>
          <c:order val="5"/>
          <c:tx>
            <c:strRef>
              <c:f>vehicles!$B$38</c:f>
              <c:strCache>
                <c:ptCount val="1"/>
                <c:pt idx="0">
                  <c:v>TRPSDST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vehicles!$C$38:$K$38</c:f>
              <c:numCache>
                <c:formatCode>General</c:formatCode>
                <c:ptCount val="9"/>
                <c:pt idx="0">
                  <c:v>379.741827854218</c:v>
                </c:pt>
                <c:pt idx="1">
                  <c:v>341.76764506879698</c:v>
                </c:pt>
                <c:pt idx="2">
                  <c:v>303.79346228337499</c:v>
                </c:pt>
                <c:pt idx="3">
                  <c:v>935.95700313212603</c:v>
                </c:pt>
                <c:pt idx="4">
                  <c:v>841.02154616857194</c:v>
                </c:pt>
                <c:pt idx="5">
                  <c:v>746.08608920501695</c:v>
                </c:pt>
                <c:pt idx="6">
                  <c:v>484.732665208203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DF-4BFE-BF9C-475695BD41AB}"/>
            </c:ext>
          </c:extLst>
        </c:ser>
        <c:ser>
          <c:idx val="6"/>
          <c:order val="6"/>
          <c:tx>
            <c:strRef>
              <c:f>vehicles!$B$39</c:f>
              <c:strCache>
                <c:ptCount val="1"/>
                <c:pt idx="0">
                  <c:v>TRPSELCB</c:v>
                </c:pt>
              </c:strCache>
            </c:strRef>
          </c:tx>
          <c:spPr>
            <a:solidFill>
              <a:srgbClr val="FFCC66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vehicles!$C$39:$K$39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1441.5403260594701</c:v>
                </c:pt>
                <c:pt idx="4">
                  <c:v>13758.280898709399</c:v>
                </c:pt>
                <c:pt idx="5">
                  <c:v>27927.091077387799</c:v>
                </c:pt>
                <c:pt idx="6">
                  <c:v>43097.911660967802</c:v>
                </c:pt>
                <c:pt idx="7">
                  <c:v>53918.746636495802</c:v>
                </c:pt>
                <c:pt idx="8">
                  <c:v>57482.629417056698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DF-4BFE-BF9C-475695BD41AB}"/>
            </c:ext>
          </c:extLst>
        </c:ser>
        <c:ser>
          <c:idx val="7"/>
          <c:order val="7"/>
          <c:tx>
            <c:strRef>
              <c:f>vehicles!$B$40</c:f>
              <c:strCache>
                <c:ptCount val="1"/>
                <c:pt idx="0">
                  <c:v>TRPSELCG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vehicles!$C$40:$K$40</c:f>
              <c:numCache>
                <c:formatCode>General</c:formatCode>
                <c:ptCount val="9"/>
                <c:pt idx="1">
                  <c:v>17.690723657905401</c:v>
                </c:pt>
                <c:pt idx="2">
                  <c:v>45.463676449588299</c:v>
                </c:pt>
                <c:pt idx="3">
                  <c:v>259.94989486318298</c:v>
                </c:pt>
                <c:pt idx="4">
                  <c:v>490.63558046114798</c:v>
                </c:pt>
                <c:pt idx="5">
                  <c:v>508.63498844378199</c:v>
                </c:pt>
                <c:pt idx="6">
                  <c:v>526.63439642641401</c:v>
                </c:pt>
                <c:pt idx="7">
                  <c:v>544.63380440904803</c:v>
                </c:pt>
                <c:pt idx="8">
                  <c:v>580.63262037431002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DF-4BFE-BF9C-475695BD41AB}"/>
            </c:ext>
          </c:extLst>
        </c:ser>
        <c:ser>
          <c:idx val="8"/>
          <c:order val="8"/>
          <c:tx>
            <c:strRef>
              <c:f>vehicles!$B$41</c:f>
              <c:strCache>
                <c:ptCount val="1"/>
                <c:pt idx="0">
                  <c:v>TRPSGSL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vehicles!$C$41:$K$41</c:f>
              <c:numCache>
                <c:formatCode>General</c:formatCode>
                <c:ptCount val="9"/>
                <c:pt idx="0">
                  <c:v>42173.383753357302</c:v>
                </c:pt>
                <c:pt idx="1">
                  <c:v>43693.887027466997</c:v>
                </c:pt>
                <c:pt idx="2">
                  <c:v>44719.502627424197</c:v>
                </c:pt>
                <c:pt idx="3">
                  <c:v>44385.921081496897</c:v>
                </c:pt>
                <c:pt idx="4">
                  <c:v>33842.575143157599</c:v>
                </c:pt>
                <c:pt idx="5">
                  <c:v>21659.845876405299</c:v>
                </c:pt>
                <c:pt idx="6">
                  <c:v>8554.1609200389994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DF-4BFE-BF9C-475695BD41AB}"/>
            </c:ext>
          </c:extLst>
        </c:ser>
        <c:ser>
          <c:idx val="9"/>
          <c:order val="9"/>
          <c:tx>
            <c:strRef>
              <c:f>vehicles!$B$42</c:f>
              <c:strCache>
                <c:ptCount val="1"/>
                <c:pt idx="0">
                  <c:v>TRPSNGA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vehicles!$C$42:$K$42</c:f>
              <c:numCache>
                <c:formatCode>General</c:formatCode>
                <c:ptCount val="9"/>
                <c:pt idx="0">
                  <c:v>19.9791570555102</c:v>
                </c:pt>
                <c:pt idx="1">
                  <c:v>17.981241349959301</c:v>
                </c:pt>
                <c:pt idx="2">
                  <c:v>15.9833256444082</c:v>
                </c:pt>
                <c:pt idx="3">
                  <c:v>10.9885363805307</c:v>
                </c:pt>
                <c:pt idx="4">
                  <c:v>5.9937471166530898</c:v>
                </c:pt>
                <c:pt idx="5">
                  <c:v>0.99895785277551497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DF-4BFE-BF9C-475695BD41AB}"/>
            </c:ext>
          </c:extLst>
        </c:ser>
        <c:ser>
          <c:idx val="10"/>
          <c:order val="10"/>
          <c:tx>
            <c:strRef>
              <c:f>vehicles!$B$43</c:f>
              <c:strCache>
                <c:ptCount val="1"/>
                <c:pt idx="0">
                  <c:v>TRPTDST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vehicles!$C$43:$K$43</c:f>
              <c:numCache>
                <c:formatCode>General</c:formatCode>
                <c:ptCount val="9"/>
                <c:pt idx="0">
                  <c:v>229.461885767463</c:v>
                </c:pt>
                <c:pt idx="1">
                  <c:v>206.51569719071699</c:v>
                </c:pt>
                <c:pt idx="2">
                  <c:v>183.56950861397101</c:v>
                </c:pt>
                <c:pt idx="3">
                  <c:v>126.204037172105</c:v>
                </c:pt>
                <c:pt idx="4">
                  <c:v>68.838565730238997</c:v>
                </c:pt>
                <c:pt idx="5">
                  <c:v>11.473094288373201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F-4BFE-BF9C-475695BD41AB}"/>
            </c:ext>
          </c:extLst>
        </c:ser>
        <c:ser>
          <c:idx val="11"/>
          <c:order val="11"/>
          <c:tx>
            <c:strRef>
              <c:f>vehicles!$B$44</c:f>
              <c:strCache>
                <c:ptCount val="1"/>
                <c:pt idx="0">
                  <c:v>TRPTELCB</c:v>
                </c:pt>
              </c:strCache>
            </c:strRef>
          </c:tx>
          <c:spPr>
            <a:solidFill>
              <a:srgbClr val="FFFF66"/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vehicles!$C$44:$K$44</c:f>
              <c:numCache>
                <c:formatCode>General</c:formatCode>
                <c:ptCount val="9"/>
                <c:pt idx="1">
                  <c:v>15.236539643913201</c:v>
                </c:pt>
                <c:pt idx="2">
                  <c:v>39.124629045347199</c:v>
                </c:pt>
                <c:pt idx="3">
                  <c:v>1911.50609785437</c:v>
                </c:pt>
                <c:pt idx="4">
                  <c:v>10284.178444203</c:v>
                </c:pt>
                <c:pt idx="5">
                  <c:v>20720.183043115499</c:v>
                </c:pt>
                <c:pt idx="6">
                  <c:v>32974.387068629803</c:v>
                </c:pt>
                <c:pt idx="7">
                  <c:v>41308.613203027497</c:v>
                </c:pt>
                <c:pt idx="8">
                  <c:v>46478.382589181099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DF-4BFE-BF9C-475695BD41AB}"/>
            </c:ext>
          </c:extLst>
        </c:ser>
        <c:ser>
          <c:idx val="12"/>
          <c:order val="12"/>
          <c:tx>
            <c:strRef>
              <c:f>vehicles!$B$45</c:f>
              <c:strCache>
                <c:ptCount val="1"/>
                <c:pt idx="0">
                  <c:v>TRPTGSL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vehicles!$C$45:$K$45</c:f>
              <c:numCache>
                <c:formatCode>General</c:formatCode>
                <c:ptCount val="9"/>
                <c:pt idx="0">
                  <c:v>36507.977673376197</c:v>
                </c:pt>
                <c:pt idx="1">
                  <c:v>37611.847961089799</c:v>
                </c:pt>
                <c:pt idx="2">
                  <c:v>38501.438584602904</c:v>
                </c:pt>
                <c:pt idx="3">
                  <c:v>37929.182281891903</c:v>
                </c:pt>
                <c:pt idx="4">
                  <c:v>30856.635101641601</c:v>
                </c:pt>
                <c:pt idx="5">
                  <c:v>21720.755668827202</c:v>
                </c:pt>
                <c:pt idx="6">
                  <c:v>10620.6603514866</c:v>
                </c:pt>
                <c:pt idx="7">
                  <c:v>3404.0388107809599</c:v>
                </c:pt>
                <c:pt idx="8">
                  <c:v>469.47861201193598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DF-4BFE-BF9C-475695BD41AB}"/>
            </c:ext>
          </c:extLst>
        </c:ser>
        <c:ser>
          <c:idx val="13"/>
          <c:order val="13"/>
          <c:tx>
            <c:strRef>
              <c:f>vehicles!$B$46</c:f>
              <c:strCache>
                <c:ptCount val="1"/>
                <c:pt idx="0">
                  <c:v>TRPTNGA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vehicles!$C$3:$K$3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2050</c:v>
                </c:pt>
              </c:numCache>
            </c:numRef>
          </c:cat>
          <c:val>
            <c:numRef>
              <c:f>vehicles!$C$46:$K$46</c:f>
              <c:numCache>
                <c:formatCode>General</c:formatCode>
                <c:ptCount val="9"/>
                <c:pt idx="0">
                  <c:v>23.137150714242299</c:v>
                </c:pt>
                <c:pt idx="1">
                  <c:v>20.823435642818101</c:v>
                </c:pt>
                <c:pt idx="2">
                  <c:v>18.5097205713938</c:v>
                </c:pt>
                <c:pt idx="3">
                  <c:v>12.7254328928333</c:v>
                </c:pt>
                <c:pt idx="4">
                  <c:v>6.9411452142726899</c:v>
                </c:pt>
                <c:pt idx="5">
                  <c:v>1.15685753571211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DF-4BFE-BF9C-475695BD4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87600"/>
        <c:axId val="574821856"/>
      </c:areaChart>
      <c:catAx>
        <c:axId val="50888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21856"/>
        <c:crosses val="autoZero"/>
        <c:auto val="1"/>
        <c:lblAlgn val="ctr"/>
        <c:lblOffset val="100"/>
        <c:noMultiLvlLbl val="0"/>
      </c:catAx>
      <c:valAx>
        <c:axId val="574821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Vehicles types (MV.km)</a:t>
                </a:r>
                <a:endParaRPr lang="en-CA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87600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0" i="0" baseline="0" dirty="0">
                <a:effectLst/>
              </a:rPr>
              <a:t>Annual GHG emissions from individual transportation</a:t>
            </a:r>
            <a:endParaRPr lang="en-C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emissions!$E$3:$K$3</c:f>
              <c:numCache>
                <c:formatCode>General</c:formatCode>
                <c:ptCount val="7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emissions!$E$5:$K$5</c:f>
              <c:numCache>
                <c:formatCode>General</c:formatCode>
                <c:ptCount val="7"/>
                <c:pt idx="0">
                  <c:v>15520.454276065801</c:v>
                </c:pt>
                <c:pt idx="1">
                  <c:v>14685.056731548601</c:v>
                </c:pt>
                <c:pt idx="2">
                  <c:v>11631.2954720414</c:v>
                </c:pt>
                <c:pt idx="3">
                  <c:v>8833.0185382680593</c:v>
                </c:pt>
                <c:pt idx="4">
                  <c:v>5072.1233315666404</c:v>
                </c:pt>
                <c:pt idx="5">
                  <c:v>3122.8464565557902</c:v>
                </c:pt>
                <c:pt idx="6">
                  <c:v>1479.36402807387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C-4842-A76E-187F78AA873F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emissions!$E$3:$K$3</c:f>
              <c:numCache>
                <c:formatCode>General</c:formatCode>
                <c:ptCount val="7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emissions!$E$6:$K$6</c:f>
              <c:numCache>
                <c:formatCode>General</c:formatCode>
                <c:ptCount val="7"/>
                <c:pt idx="0">
                  <c:v>15511.308955888901</c:v>
                </c:pt>
                <c:pt idx="1">
                  <c:v>14398.4032552684</c:v>
                </c:pt>
                <c:pt idx="2">
                  <c:v>10623.9197849511</c:v>
                </c:pt>
                <c:pt idx="3">
                  <c:v>6398.3683720158097</c:v>
                </c:pt>
                <c:pt idx="4">
                  <c:v>2782.7939238486001</c:v>
                </c:pt>
                <c:pt idx="5">
                  <c:v>573.23280236123196</c:v>
                </c:pt>
                <c:pt idx="6">
                  <c:v>263.66597647717799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C-4842-A76E-187F78AA8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966960"/>
        <c:axId val="709278656"/>
      </c:barChart>
      <c:catAx>
        <c:axId val="71296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278656"/>
        <c:crosses val="autoZero"/>
        <c:auto val="1"/>
        <c:lblAlgn val="ctr"/>
        <c:lblOffset val="100"/>
        <c:noMultiLvlLbl val="0"/>
      </c:catAx>
      <c:valAx>
        <c:axId val="709278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baseline="0" dirty="0">
                    <a:effectLst/>
                  </a:rPr>
                  <a:t>GHG emissions (</a:t>
                </a:r>
                <a:r>
                  <a:rPr lang="en-CA" sz="1800" b="0" i="0" baseline="0" dirty="0" err="1">
                    <a:effectLst/>
                  </a:rPr>
                  <a:t>kT</a:t>
                </a:r>
                <a:r>
                  <a:rPr lang="en-CA" sz="1800" b="0" i="0" baseline="0" dirty="0">
                    <a:effectLst/>
                  </a:rPr>
                  <a:t> CO2 eq)</a:t>
                </a:r>
                <a:endParaRPr lang="en-CA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66960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dirty="0"/>
              <a:t>Annual</a:t>
            </a:r>
            <a:r>
              <a:rPr lang="en-CA" sz="1800" baseline="0" dirty="0"/>
              <a:t> e</a:t>
            </a:r>
            <a:r>
              <a:rPr lang="en-CA" sz="1800" dirty="0"/>
              <a:t>lectric demand in individual</a:t>
            </a:r>
            <a:r>
              <a:rPr lang="en-CA" sz="1800" baseline="0" dirty="0"/>
              <a:t> transport (GWh/year)</a:t>
            </a:r>
            <a:endParaRPr lang="en-C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fuel!$F$3:$K$3</c:f>
              <c:numCache>
                <c:formatCode>General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fuel!$F$4:$K$4</c:f>
              <c:numCache>
                <c:formatCode>General</c:formatCode>
                <c:ptCount val="6"/>
                <c:pt idx="0">
                  <c:v>2028.5868695742199</c:v>
                </c:pt>
                <c:pt idx="1">
                  <c:v>1839.92041204457</c:v>
                </c:pt>
                <c:pt idx="2">
                  <c:v>2023.12039965544</c:v>
                </c:pt>
                <c:pt idx="3">
                  <c:v>4824.1367936973502</c:v>
                </c:pt>
                <c:pt idx="4">
                  <c:v>5944.1042482302601</c:v>
                </c:pt>
                <c:pt idx="5">
                  <c:v>6317.9965221839202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EB-481F-B1B8-FAD3BFD3F501}"/>
            </c:ext>
          </c:extLst>
        </c:ser>
        <c:ser>
          <c:idx val="2"/>
          <c:order val="1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fuel!$F$24:$K$24</c:f>
              <c:numCache>
                <c:formatCode>General</c:formatCode>
                <c:ptCount val="6"/>
                <c:pt idx="0">
                  <c:v>664.90374315172505</c:v>
                </c:pt>
                <c:pt idx="1">
                  <c:v>4373.4975641102201</c:v>
                </c:pt>
                <c:pt idx="2">
                  <c:v>8270.6692629347399</c:v>
                </c:pt>
                <c:pt idx="3">
                  <c:v>12469.7849886152</c:v>
                </c:pt>
                <c:pt idx="4">
                  <c:v>15364.9398921908</c:v>
                </c:pt>
                <c:pt idx="5">
                  <c:v>16124.471783892001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EB-481F-B1B8-FAD3BFD3F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968560"/>
        <c:axId val="713282016"/>
      </c:lineChart>
      <c:catAx>
        <c:axId val="7129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282016"/>
        <c:crosses val="autoZero"/>
        <c:auto val="1"/>
        <c:lblAlgn val="ctr"/>
        <c:lblOffset val="100"/>
        <c:noMultiLvlLbl val="0"/>
      </c:catAx>
      <c:valAx>
        <c:axId val="71328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baseline="0" dirty="0">
                    <a:effectLst/>
                  </a:rPr>
                  <a:t>Electric consumption (</a:t>
                </a:r>
                <a:r>
                  <a:rPr lang="en-CA" sz="1800" b="0" i="0" baseline="0" dirty="0" err="1">
                    <a:effectLst/>
                  </a:rPr>
                  <a:t>Gwh</a:t>
                </a:r>
                <a:r>
                  <a:rPr lang="en-CA" sz="1800" b="0" i="0" baseline="0">
                    <a:effectLst/>
                  </a:rPr>
                  <a:t>/year</a:t>
                </a:r>
                <a:r>
                  <a:rPr lang="en-CA" sz="1800" b="0" i="0" baseline="0" dirty="0">
                    <a:effectLst/>
                  </a:rPr>
                  <a:t>)</a:t>
                </a:r>
                <a:endParaRPr lang="en-CA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68560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0" i="0" baseline="0" dirty="0">
                <a:effectLst/>
              </a:rPr>
              <a:t>Annual investment by all households ($M/year)</a:t>
            </a:r>
            <a:endParaRPr lang="en-C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Costs!$AE$22:$AJ$22</c:f>
              <c:numCache>
                <c:formatCode>0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Costs!$AE$23:$AJ$23</c:f>
              <c:numCache>
                <c:formatCode>0</c:formatCode>
                <c:ptCount val="6"/>
                <c:pt idx="0">
                  <c:v>10093.988516013427</c:v>
                </c:pt>
                <c:pt idx="1">
                  <c:v>10162.465262166603</c:v>
                </c:pt>
                <c:pt idx="2">
                  <c:v>10170.979791344245</c:v>
                </c:pt>
                <c:pt idx="3">
                  <c:v>8376.9618696153066</c:v>
                </c:pt>
                <c:pt idx="4">
                  <c:v>9589.4234201463059</c:v>
                </c:pt>
                <c:pt idx="5">
                  <c:v>11095.478293685283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3-4B02-871D-C3B028FA0A70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Costs!$AE$22:$AJ$22</c:f>
              <c:numCache>
                <c:formatCode>0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Costs!$AE$27:$AJ$27</c:f>
              <c:numCache>
                <c:formatCode>0</c:formatCode>
                <c:ptCount val="6"/>
                <c:pt idx="0">
                  <c:v>10087.501602119104</c:v>
                </c:pt>
                <c:pt idx="1">
                  <c:v>15385.492105578884</c:v>
                </c:pt>
                <c:pt idx="2">
                  <c:v>21347.131327644431</c:v>
                </c:pt>
                <c:pt idx="3">
                  <c:v>20641.588617428199</c:v>
                </c:pt>
                <c:pt idx="4">
                  <c:v>22416.27338256246</c:v>
                </c:pt>
                <c:pt idx="5">
                  <c:v>22159.409166003083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3-4B02-871D-C3B028FA0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903728"/>
        <c:axId val="523526032"/>
      </c:barChart>
      <c:catAx>
        <c:axId val="525903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26032"/>
        <c:crosses val="autoZero"/>
        <c:auto val="1"/>
        <c:lblAlgn val="ctr"/>
        <c:lblOffset val="100"/>
        <c:noMultiLvlLbl val="0"/>
      </c:catAx>
      <c:valAx>
        <c:axId val="523526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0372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76EC-6199-454A-BB81-ABDCAE6BFE3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E6ED8-0083-4FFC-BEC6-FB14A3FD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2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">
            <a:extLst>
              <a:ext uri="{FF2B5EF4-FFF2-40B4-BE49-F238E27FC236}">
                <a16:creationId xmlns:a16="http://schemas.microsoft.com/office/drawing/2014/main" id="{FF1A0B20-3960-40E8-8F11-58D83A36B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7" t="47878" r="18937" b="24818"/>
          <a:stretch/>
        </p:blipFill>
        <p:spPr>
          <a:xfrm>
            <a:off x="0" y="4000505"/>
            <a:ext cx="12192002" cy="285749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D1C4D19-A8DD-414D-A0E5-27340877F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2929" y="108790"/>
            <a:ext cx="2795850" cy="861445"/>
          </a:xfrm>
          <a:prstGeom prst="rect">
            <a:avLst/>
          </a:prstGeom>
        </p:spPr>
      </p:pic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B90F43DB-CFF2-4808-AEF1-3D4F84D72CA7}"/>
              </a:ext>
            </a:extLst>
          </p:cNvPr>
          <p:cNvCxnSpPr>
            <a:cxnSpLocks/>
          </p:cNvCxnSpPr>
          <p:nvPr userDrawn="1"/>
        </p:nvCxnSpPr>
        <p:spPr>
          <a:xfrm>
            <a:off x="3222929" y="1739122"/>
            <a:ext cx="5749621" cy="0"/>
          </a:xfrm>
          <a:prstGeom prst="line">
            <a:avLst/>
          </a:prstGeom>
          <a:ln w="6350">
            <a:gradFill>
              <a:gsLst>
                <a:gs pos="0">
                  <a:schemeClr val="bg1"/>
                </a:gs>
                <a:gs pos="50000">
                  <a:schemeClr val="accent3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hair in energy sector management">
            <a:extLst>
              <a:ext uri="{FF2B5EF4-FFF2-40B4-BE49-F238E27FC236}">
                <a16:creationId xmlns:a16="http://schemas.microsoft.com/office/drawing/2014/main" id="{A79EED45-17D8-46EB-A4FC-DB76720DF4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42" y="155078"/>
            <a:ext cx="2446408" cy="7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4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911034C-267E-46F6-872E-8F244BA8D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7" t="28856" r="18937" b="24818"/>
          <a:stretch/>
        </p:blipFill>
        <p:spPr>
          <a:xfrm>
            <a:off x="-2" y="2009775"/>
            <a:ext cx="12192002" cy="4848225"/>
          </a:xfrm>
          <a:prstGeom prst="rect">
            <a:avLst/>
          </a:prstGeom>
        </p:spPr>
      </p:pic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77065E5-2BCB-4D19-8F5C-B8429171C3D0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270682" y="6362334"/>
            <a:ext cx="92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D2F94-9FB6-4E06-9B8C-054973D5B0B1}" type="slidenum">
              <a:rPr lang="fr-CA" sz="1800" b="0" noProof="0" smtClean="0">
                <a:solidFill>
                  <a:schemeClr val="tx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‹#›</a:t>
            </a:fld>
            <a:endParaRPr lang="fr-CA" sz="1800" b="0" noProof="0">
              <a:solidFill>
                <a:schemeClr val="tx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6B7B7-60BE-42ED-B144-289078FA2B5C}"/>
              </a:ext>
            </a:extLst>
          </p:cNvPr>
          <p:cNvGrpSpPr/>
          <p:nvPr userDrawn="1"/>
        </p:nvGrpSpPr>
        <p:grpSpPr>
          <a:xfrm>
            <a:off x="11297996" y="6697617"/>
            <a:ext cx="894003" cy="107072"/>
            <a:chOff x="11297996" y="6680634"/>
            <a:chExt cx="894003" cy="18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EC8C6B-442C-40B1-9251-5576E1660DB6}"/>
                </a:ext>
              </a:extLst>
            </p:cNvPr>
            <p:cNvSpPr/>
            <p:nvPr userDrawn="1"/>
          </p:nvSpPr>
          <p:spPr>
            <a:xfrm>
              <a:off x="11297996" y="6680634"/>
              <a:ext cx="180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3600" b="0" i="0" u="none" strike="noStrike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2E9B21-A093-40C2-93FA-1372B89ED485}"/>
                </a:ext>
              </a:extLst>
            </p:cNvPr>
            <p:cNvSpPr/>
            <p:nvPr userDrawn="1"/>
          </p:nvSpPr>
          <p:spPr>
            <a:xfrm>
              <a:off x="11651999" y="6680634"/>
              <a:ext cx="180000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3600" b="0" i="0" u="none" strike="noStrike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12C678-CF3F-4BD8-A786-2B930CDF49E6}"/>
                </a:ext>
              </a:extLst>
            </p:cNvPr>
            <p:cNvSpPr/>
            <p:nvPr userDrawn="1"/>
          </p:nvSpPr>
          <p:spPr>
            <a:xfrm>
              <a:off x="11831999" y="6680634"/>
              <a:ext cx="180000" cy="18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3600" b="0" i="0" u="none" strike="noStrike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3E3C48-324D-4516-B42B-76477B245506}"/>
                </a:ext>
              </a:extLst>
            </p:cNvPr>
            <p:cNvSpPr/>
            <p:nvPr userDrawn="1"/>
          </p:nvSpPr>
          <p:spPr>
            <a:xfrm>
              <a:off x="12011999" y="6680634"/>
              <a:ext cx="180000" cy="18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3600" b="0" i="0" u="none" strike="noStrike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57CC28-AA42-4799-8BC3-5409FDCB06C8}"/>
                </a:ext>
              </a:extLst>
            </p:cNvPr>
            <p:cNvSpPr/>
            <p:nvPr userDrawn="1"/>
          </p:nvSpPr>
          <p:spPr>
            <a:xfrm>
              <a:off x="11475903" y="6680634"/>
              <a:ext cx="180000" cy="18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3600" b="0" i="0" u="none" strike="noStrike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EC9DDB67-1928-4942-A31E-EE207ABFE0E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9464" y="205317"/>
            <a:ext cx="11586439" cy="86424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pPr algn="ctr"/>
            <a:endParaRPr lang="fr-CA" noProof="0" dirty="0">
              <a:solidFill>
                <a:srgbClr val="00CC99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64A8E-115A-4E8F-8925-0E92F69A1C61}"/>
              </a:ext>
            </a:extLst>
          </p:cNvPr>
          <p:cNvCxnSpPr>
            <a:cxnSpLocks/>
          </p:cNvCxnSpPr>
          <p:nvPr userDrawn="1"/>
        </p:nvCxnSpPr>
        <p:spPr>
          <a:xfrm>
            <a:off x="1956000" y="1109255"/>
            <a:ext cx="8280000" cy="0"/>
          </a:xfrm>
          <a:prstGeom prst="line">
            <a:avLst/>
          </a:prstGeom>
          <a:ln w="12700">
            <a:gradFill flip="none" rotWithShape="1">
              <a:gsLst>
                <a:gs pos="50000">
                  <a:schemeClr val="accent3">
                    <a:lumMod val="7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9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8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9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BA32-9B05-427F-BA0C-E848A273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67761B-B82C-452F-8EAC-BCB1592DDDBB}"/>
              </a:ext>
            </a:extLst>
          </p:cNvPr>
          <p:cNvSpPr/>
          <p:nvPr/>
        </p:nvSpPr>
        <p:spPr>
          <a:xfrm>
            <a:off x="1990724" y="1369790"/>
            <a:ext cx="821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>
                <a:solidFill>
                  <a:schemeClr val="tx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June, 1</a:t>
            </a:r>
            <a:r>
              <a:rPr lang="en-CA" i="1" baseline="30000" dirty="0">
                <a:solidFill>
                  <a:schemeClr val="tx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en-CA" i="1" dirty="0">
                <a:solidFill>
                  <a:schemeClr val="tx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e-Latn-001" sz="1800" i="1" dirty="0">
                <a:solidFill>
                  <a:schemeClr val="tx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  <a:endParaRPr lang="en-CA" sz="1800" i="1" dirty="0">
              <a:solidFill>
                <a:schemeClr val="tx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5D3C90-38D5-48C5-A99F-5F8F0BB0B6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8625" y="2303329"/>
            <a:ext cx="11314751" cy="1410371"/>
          </a:xfrm>
          <a:prstGeom prst="rect">
            <a:avLst/>
          </a:prstGeom>
          <a:noFill/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C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How to model the benefits of behavioral shifts in the transportation sector?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C1020-4063-4A7D-AECE-0D30A8BF21D6}"/>
              </a:ext>
            </a:extLst>
          </p:cNvPr>
          <p:cNvSpPr/>
          <p:nvPr/>
        </p:nvSpPr>
        <p:spPr>
          <a:xfrm>
            <a:off x="1643341" y="4093241"/>
            <a:ext cx="89053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Marianne Pedinotti-Castelle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ie-Latn-00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Pierre-Olivier Pineau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Ben Amor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ie-Latn-001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Marianne.Pedinotti-Castelle@USherbrooke.ca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LIRIDE,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Sherbrooke</a:t>
            </a:r>
          </a:p>
          <a:p>
            <a:pPr algn="ctr"/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ESMIA Consultants,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Montreal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HEC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Montreal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Chair in Energy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Sector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6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3.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The model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61607D-1CBD-4C1E-A3C3-88FF585D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888"/>
            <a:ext cx="8929868" cy="49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860B2-DABF-4E27-B4A9-1C2D19783BC7}"/>
              </a:ext>
            </a:extLst>
          </p:cNvPr>
          <p:cNvSpPr txBox="1"/>
          <p:nvPr/>
        </p:nvSpPr>
        <p:spPr>
          <a:xfrm>
            <a:off x="6409783" y="1784660"/>
            <a:ext cx="667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TIMES Energy Model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2BBA6C95-09BB-4B74-A22F-60AAFB29F74F}"/>
              </a:ext>
            </a:extLst>
          </p:cNvPr>
          <p:cNvSpPr txBox="1"/>
          <p:nvPr/>
        </p:nvSpPr>
        <p:spPr>
          <a:xfrm>
            <a:off x="8319128" y="2335553"/>
            <a:ext cx="351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15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regions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 ; 70 countries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7A402E-3F94-4F76-8E83-3EC6DF0A8CF3}"/>
              </a:ext>
            </a:extLst>
          </p:cNvPr>
          <p:cNvSpPr/>
          <p:nvPr/>
        </p:nvSpPr>
        <p:spPr>
          <a:xfrm>
            <a:off x="2261117" y="2836916"/>
            <a:ext cx="635000" cy="355600"/>
          </a:xfrm>
          <a:prstGeom prst="ellipse">
            <a:avLst/>
          </a:prstGeom>
          <a:noFill/>
          <a:ln w="762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6F932-A445-4C0E-B828-DE58719DC689}"/>
              </a:ext>
            </a:extLst>
          </p:cNvPr>
          <p:cNvSpPr txBox="1"/>
          <p:nvPr/>
        </p:nvSpPr>
        <p:spPr>
          <a:xfrm>
            <a:off x="249464" y="1035716"/>
            <a:ext cx="36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C66"/>
                </a:solidFill>
                <a:latin typeface="Lato" panose="020F0502020204030203"/>
              </a:rPr>
              <a:t>North American TIMES Energy Model (NATEM)- Quebec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56E8CB-BD2B-4B9A-9770-0C5F659E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3.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The model</a:t>
            </a:r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2B4D7348-10A6-4588-91D2-2C2C21006043}"/>
              </a:ext>
            </a:extLst>
          </p:cNvPr>
          <p:cNvSpPr txBox="1"/>
          <p:nvPr/>
        </p:nvSpPr>
        <p:spPr>
          <a:xfrm>
            <a:off x="725734" y="1241924"/>
            <a:ext cx="1063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North 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an TIMES Energy 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l (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CA" sz="2400" dirty="0"/>
              <a:t>Optimization of the cost of energy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E8FCC-EA77-41EC-930E-4C52FB4B7CC5}"/>
              </a:ext>
            </a:extLst>
          </p:cNvPr>
          <p:cNvSpPr txBox="1"/>
          <p:nvPr/>
        </p:nvSpPr>
        <p:spPr>
          <a:xfrm>
            <a:off x="9125538" y="2625692"/>
            <a:ext cx="2909056" cy="265604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Indicators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economic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CA" dirty="0"/>
              <a:t>optimal mix of technologies and fuels at each period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Environmental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CA" dirty="0"/>
              <a:t>associated emissions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48280-A904-4ADB-B3FD-4386E4229EF4}"/>
              </a:ext>
            </a:extLst>
          </p:cNvPr>
          <p:cNvSpPr txBox="1"/>
          <p:nvPr/>
        </p:nvSpPr>
        <p:spPr>
          <a:xfrm>
            <a:off x="135191" y="3207248"/>
            <a:ext cx="2909056" cy="173664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Technologies (</a:t>
            </a:r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efficiency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costs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 algn="ctr"/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Constraints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Graphic 6" descr="Chevron arrows">
            <a:extLst>
              <a:ext uri="{FF2B5EF4-FFF2-40B4-BE49-F238E27FC236}">
                <a16:creationId xmlns:a16="http://schemas.microsoft.com/office/drawing/2014/main" id="{060C96D1-33C1-41A2-8CB5-BAD5314AC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3129" y="3594113"/>
            <a:ext cx="719205" cy="7192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D29D51-2678-4733-B387-6E7AF01C2475}"/>
              </a:ext>
            </a:extLst>
          </p:cNvPr>
          <p:cNvGrpSpPr/>
          <p:nvPr/>
        </p:nvGrpSpPr>
        <p:grpSpPr>
          <a:xfrm>
            <a:off x="3489154" y="2245286"/>
            <a:ext cx="10832171" cy="3657402"/>
            <a:chOff x="5987000" y="16734018"/>
            <a:chExt cx="10832171" cy="36574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A31120-F1D4-4280-A3C9-C1340CC1C670}"/>
                </a:ext>
              </a:extLst>
            </p:cNvPr>
            <p:cNvGrpSpPr/>
            <p:nvPr/>
          </p:nvGrpSpPr>
          <p:grpSpPr>
            <a:xfrm>
              <a:off x="6681863" y="16734018"/>
              <a:ext cx="10137308" cy="3285236"/>
              <a:chOff x="6820769" y="16331429"/>
              <a:chExt cx="10137308" cy="32852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B58D9A1-F4C8-4E97-A247-775ED5234CDC}"/>
                  </a:ext>
                </a:extLst>
              </p:cNvPr>
              <p:cNvGrpSpPr/>
              <p:nvPr/>
            </p:nvGrpSpPr>
            <p:grpSpPr>
              <a:xfrm>
                <a:off x="6820769" y="16331429"/>
                <a:ext cx="10137308" cy="3285236"/>
                <a:chOff x="6820769" y="16331429"/>
                <a:chExt cx="10137308" cy="3285236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1FCAC12-6FCA-4F68-BE44-E5DE2BD4E797}"/>
                    </a:ext>
                  </a:extLst>
                </p:cNvPr>
                <p:cNvGrpSpPr/>
                <p:nvPr/>
              </p:nvGrpSpPr>
              <p:grpSpPr>
                <a:xfrm>
                  <a:off x="6820769" y="16690692"/>
                  <a:ext cx="3913424" cy="2925973"/>
                  <a:chOff x="6851292" y="16821726"/>
                  <a:chExt cx="3842210" cy="2808937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599F32B6-13CF-471F-A608-20CB85A7AD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51292" y="16821726"/>
                    <a:ext cx="0" cy="28089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859C6B7E-6C20-4955-A8DB-901C762826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51292" y="19623606"/>
                    <a:ext cx="3842210" cy="70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BFE5C76-B226-495E-B377-A372AFECC7CE}"/>
                    </a:ext>
                  </a:extLst>
                </p:cNvPr>
                <p:cNvGrpSpPr/>
                <p:nvPr/>
              </p:nvGrpSpPr>
              <p:grpSpPr>
                <a:xfrm>
                  <a:off x="6826266" y="17741283"/>
                  <a:ext cx="3477229" cy="1578753"/>
                  <a:chOff x="6860991" y="17741283"/>
                  <a:chExt cx="3477229" cy="1578753"/>
                </a:xfrm>
              </p:grpSpPr>
              <p:cxnSp>
                <p:nvCxnSpPr>
                  <p:cNvPr id="23" name="Connector: Elbow 22">
                    <a:extLst>
                      <a:ext uri="{FF2B5EF4-FFF2-40B4-BE49-F238E27FC236}">
                        <a16:creationId xmlns:a16="http://schemas.microsoft.com/office/drawing/2014/main" id="{F7E6240C-E40A-425D-BEA0-B3B7151823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60991" y="19060825"/>
                    <a:ext cx="993444" cy="259211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or: Elbow 23">
                    <a:extLst>
                      <a:ext uri="{FF2B5EF4-FFF2-40B4-BE49-F238E27FC236}">
                        <a16:creationId xmlns:a16="http://schemas.microsoft.com/office/drawing/2014/main" id="{A61BDBAF-41DC-47A5-8410-D8957E1C8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57713" y="18813022"/>
                    <a:ext cx="1070155" cy="250765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ctor: Elbow 24">
                    <a:extLst>
                      <a:ext uri="{FF2B5EF4-FFF2-40B4-BE49-F238E27FC236}">
                        <a16:creationId xmlns:a16="http://schemas.microsoft.com/office/drawing/2014/main" id="{911DBBFA-C65E-404C-900B-A29C7CFFD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927279" y="18551338"/>
                    <a:ext cx="873409" cy="261094"/>
                  </a:xfrm>
                  <a:prstGeom prst="bentConnector3">
                    <a:avLst>
                      <a:gd name="adj1" fmla="val 57951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ctor: Elbow 25">
                    <a:extLst>
                      <a:ext uri="{FF2B5EF4-FFF2-40B4-BE49-F238E27FC236}">
                        <a16:creationId xmlns:a16="http://schemas.microsoft.com/office/drawing/2014/main" id="{254C37EC-8B56-4EC9-8970-AD31F5C86D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60290" y="18262243"/>
                    <a:ext cx="917489" cy="285954"/>
                  </a:xfrm>
                  <a:prstGeom prst="bentConnector3">
                    <a:avLst>
                      <a:gd name="adj1" fmla="val 41169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or: Elbow 26">
                    <a:extLst>
                      <a:ext uri="{FF2B5EF4-FFF2-40B4-BE49-F238E27FC236}">
                        <a16:creationId xmlns:a16="http://schemas.microsoft.com/office/drawing/2014/main" id="{23F610D7-393B-425F-ADD6-7F64E1EEE3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016756" y="17995941"/>
                    <a:ext cx="769208" cy="26598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or: Elbow 27">
                    <a:extLst>
                      <a:ext uri="{FF2B5EF4-FFF2-40B4-BE49-F238E27FC236}">
                        <a16:creationId xmlns:a16="http://schemas.microsoft.com/office/drawing/2014/main" id="{7CF60658-E1DB-41F0-A070-E414C081B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443943" y="17741283"/>
                    <a:ext cx="894277" cy="258493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42452DA6-D14D-4485-9C31-38FECE832177}"/>
                    </a:ext>
                  </a:extLst>
                </p:cNvPr>
                <p:cNvSpPr/>
                <p:nvPr/>
              </p:nvSpPr>
              <p:spPr>
                <a:xfrm rot="11303549">
                  <a:off x="6849860" y="16331429"/>
                  <a:ext cx="10108217" cy="2557343"/>
                </a:xfrm>
                <a:prstGeom prst="arc">
                  <a:avLst>
                    <a:gd name="adj1" fmla="val 19072565"/>
                    <a:gd name="adj2" fmla="val 2149892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26C0A8-C266-4E4A-8409-CA117EA8CA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0769" y="18266292"/>
                <a:ext cx="2250908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F65F2A6-0B02-4890-B427-FE08E4B7128F}"/>
                  </a:ext>
                </a:extLst>
              </p:cNvPr>
              <p:cNvCxnSpPr/>
              <p:nvPr/>
            </p:nvCxnSpPr>
            <p:spPr>
              <a:xfrm>
                <a:off x="8982031" y="18261930"/>
                <a:ext cx="0" cy="134738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B28F13-C7F6-47E7-BCB9-7AFB6C912017}"/>
                </a:ext>
              </a:extLst>
            </p:cNvPr>
            <p:cNvSpPr txBox="1"/>
            <p:nvPr/>
          </p:nvSpPr>
          <p:spPr>
            <a:xfrm>
              <a:off x="5987000" y="17049141"/>
              <a:ext cx="761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A0FFA7-78CD-47F6-BCB7-EA21E95249D2}"/>
                </a:ext>
              </a:extLst>
            </p:cNvPr>
            <p:cNvSpPr txBox="1"/>
            <p:nvPr/>
          </p:nvSpPr>
          <p:spPr>
            <a:xfrm>
              <a:off x="10191495" y="19991310"/>
              <a:ext cx="1346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Quantity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313EDD-0B02-403F-8B6B-4E68C30E2AA2}"/>
                </a:ext>
              </a:extLst>
            </p:cNvPr>
            <p:cNvSpPr txBox="1"/>
            <p:nvPr/>
          </p:nvSpPr>
          <p:spPr>
            <a:xfrm>
              <a:off x="8248149" y="18107094"/>
              <a:ext cx="1623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Equilibrium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6D9CB3-0D5C-482E-A59B-37B54D2B8107}"/>
                </a:ext>
              </a:extLst>
            </p:cNvPr>
            <p:cNvSpPr txBox="1"/>
            <p:nvPr/>
          </p:nvSpPr>
          <p:spPr>
            <a:xfrm>
              <a:off x="9212300" y="17682735"/>
              <a:ext cx="1760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curve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B9B131-A696-4C53-B51A-66808B9EA4AF}"/>
                </a:ext>
              </a:extLst>
            </p:cNvPr>
            <p:cNvSpPr txBox="1"/>
            <p:nvPr/>
          </p:nvSpPr>
          <p:spPr>
            <a:xfrm>
              <a:off x="7072929" y="17187665"/>
              <a:ext cx="1760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Demand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curve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493B4B-16EE-4609-822C-17F1FC5F7129}"/>
                </a:ext>
              </a:extLst>
            </p:cNvPr>
            <p:cNvSpPr txBox="1"/>
            <p:nvPr/>
          </p:nvSpPr>
          <p:spPr>
            <a:xfrm>
              <a:off x="6266040" y="18464090"/>
              <a:ext cx="46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38994D-C33D-4AD1-82C6-457B6ADC74E6}"/>
                </a:ext>
              </a:extLst>
            </p:cNvPr>
            <p:cNvSpPr txBox="1"/>
            <p:nvPr/>
          </p:nvSpPr>
          <p:spPr>
            <a:xfrm>
              <a:off x="8631065" y="19968203"/>
              <a:ext cx="46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Graphic 30" descr="Chevron arrows">
            <a:extLst>
              <a:ext uri="{FF2B5EF4-FFF2-40B4-BE49-F238E27FC236}">
                <a16:creationId xmlns:a16="http://schemas.microsoft.com/office/drawing/2014/main" id="{408237BE-51D5-43E4-8424-368AFCDE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9173" y="3523957"/>
            <a:ext cx="719205" cy="719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87EE7-A0DB-4897-A1B9-1D22F767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3.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The model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01B89D-63FA-4EAC-AE9B-43832B4B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24" y="1323018"/>
            <a:ext cx="8485718" cy="53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 : coins arrondis 2">
            <a:extLst>
              <a:ext uri="{FF2B5EF4-FFF2-40B4-BE49-F238E27FC236}">
                <a16:creationId xmlns:a16="http://schemas.microsoft.com/office/drawing/2014/main" id="{9820D414-E89F-467D-A823-6BB6134AD670}"/>
              </a:ext>
            </a:extLst>
          </p:cNvPr>
          <p:cNvSpPr/>
          <p:nvPr/>
        </p:nvSpPr>
        <p:spPr>
          <a:xfrm>
            <a:off x="8218084" y="3900477"/>
            <a:ext cx="2808192" cy="51028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A7FA-B848-4DED-96BE-3BEB0DA4BB81}"/>
              </a:ext>
            </a:extLst>
          </p:cNvPr>
          <p:cNvSpPr/>
          <p:nvPr/>
        </p:nvSpPr>
        <p:spPr>
          <a:xfrm>
            <a:off x="381000" y="2667000"/>
            <a:ext cx="2590800" cy="10156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/>
              <a:t>More than 4,500 technologies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/>
              <a:t>Bottom-up model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66563-D992-4BDD-9F0B-7F49A492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7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4.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Preliminary results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B5A39CA-2C72-463A-8B84-13EEAF67813D}"/>
              </a:ext>
            </a:extLst>
          </p:cNvPr>
          <p:cNvSpPr txBox="1"/>
          <p:nvPr/>
        </p:nvSpPr>
        <p:spPr>
          <a:xfrm>
            <a:off x="3722381" y="1230651"/>
            <a:ext cx="474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Lato" panose="020F0502020204030203"/>
              </a:rPr>
              <a:t>Technologies can </a:t>
            </a:r>
            <a:r>
              <a:rPr lang="fr-CA" sz="2400" dirty="0" err="1">
                <a:latin typeface="Lato" panose="020F0502020204030203"/>
              </a:rPr>
              <a:t>be</a:t>
            </a:r>
            <a:r>
              <a:rPr lang="fr-CA" sz="2400" dirty="0">
                <a:latin typeface="Lato" panose="020F0502020204030203"/>
              </a:rPr>
              <a:t> </a:t>
            </a:r>
            <a:r>
              <a:rPr lang="fr-CA" sz="2400" dirty="0" err="1">
                <a:latin typeface="Lato" panose="020F0502020204030203"/>
              </a:rPr>
              <a:t>sufficient</a:t>
            </a:r>
            <a:r>
              <a:rPr lang="fr-CA" sz="2400" dirty="0">
                <a:latin typeface="Lato" panose="020F0502020204030203"/>
              </a:rPr>
              <a:t>...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18F74-B21F-4974-AD78-60000E3D253B}"/>
              </a:ext>
            </a:extLst>
          </p:cNvPr>
          <p:cNvGrpSpPr/>
          <p:nvPr/>
        </p:nvGrpSpPr>
        <p:grpSpPr>
          <a:xfrm>
            <a:off x="7559453" y="2828835"/>
            <a:ext cx="2721902" cy="1200329"/>
            <a:chOff x="1259632" y="3151004"/>
            <a:chExt cx="1512168" cy="680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64EAE7-E700-4B17-8D85-DF5B7E13A984}"/>
                </a:ext>
              </a:extLst>
            </p:cNvPr>
            <p:cNvSpPr/>
            <p:nvPr/>
          </p:nvSpPr>
          <p:spPr>
            <a:xfrm>
              <a:off x="1259632" y="3234727"/>
              <a:ext cx="144016" cy="72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690F4C-7C23-45F2-85C5-0DC1A6087F93}"/>
                </a:ext>
              </a:extLst>
            </p:cNvPr>
            <p:cNvSpPr/>
            <p:nvPr/>
          </p:nvSpPr>
          <p:spPr>
            <a:xfrm>
              <a:off x="1259632" y="3384810"/>
              <a:ext cx="144016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A6AC29-A219-4B0E-9904-FDB8377A0201}"/>
                </a:ext>
              </a:extLst>
            </p:cNvPr>
            <p:cNvSpPr txBox="1"/>
            <p:nvPr/>
          </p:nvSpPr>
          <p:spPr>
            <a:xfrm>
              <a:off x="1403648" y="3151004"/>
              <a:ext cx="1368152" cy="68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Carpooling</a:t>
              </a:r>
            </a:p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Electrification</a:t>
              </a:r>
            </a:p>
            <a:p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  <a:p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1CA2542-E1FA-46A2-978E-48AE66640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89177"/>
              </p:ext>
            </p:extLst>
          </p:nvPr>
        </p:nvGraphicFramePr>
        <p:xfrm>
          <a:off x="2335206" y="1692316"/>
          <a:ext cx="7521586" cy="478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F358E-5ABC-440C-A484-CCB55DF6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4.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Preliminary results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B5A39CA-2C72-463A-8B84-13EEAF67813D}"/>
              </a:ext>
            </a:extLst>
          </p:cNvPr>
          <p:cNvSpPr txBox="1"/>
          <p:nvPr/>
        </p:nvSpPr>
        <p:spPr>
          <a:xfrm>
            <a:off x="249465" y="1230651"/>
            <a:ext cx="1158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But at the cost of an increase in electricity consumption...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4F4976-DF6B-4DD1-A045-7C5E1F70262A}"/>
              </a:ext>
            </a:extLst>
          </p:cNvPr>
          <p:cNvGrpSpPr/>
          <p:nvPr/>
        </p:nvGrpSpPr>
        <p:grpSpPr>
          <a:xfrm>
            <a:off x="3551333" y="2674058"/>
            <a:ext cx="2721902" cy="1200329"/>
            <a:chOff x="1259632" y="3151004"/>
            <a:chExt cx="1512168" cy="6807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905B4-1A07-41C5-985B-F42B97C670FD}"/>
                </a:ext>
              </a:extLst>
            </p:cNvPr>
            <p:cNvSpPr/>
            <p:nvPr/>
          </p:nvSpPr>
          <p:spPr>
            <a:xfrm>
              <a:off x="1259632" y="3234727"/>
              <a:ext cx="144016" cy="72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6298D-FB9C-4D97-8D3A-B093961A255D}"/>
                </a:ext>
              </a:extLst>
            </p:cNvPr>
            <p:cNvSpPr/>
            <p:nvPr/>
          </p:nvSpPr>
          <p:spPr>
            <a:xfrm>
              <a:off x="1259632" y="3384810"/>
              <a:ext cx="144016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C33FF5-61A5-402B-907E-2B30A882C487}"/>
                </a:ext>
              </a:extLst>
            </p:cNvPr>
            <p:cNvSpPr txBox="1"/>
            <p:nvPr/>
          </p:nvSpPr>
          <p:spPr>
            <a:xfrm>
              <a:off x="1403648" y="3151004"/>
              <a:ext cx="1368152" cy="68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Carpooling</a:t>
              </a:r>
            </a:p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Electrification</a:t>
              </a:r>
            </a:p>
            <a:p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  <a:p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CF1C64D-175B-451B-ACED-809583F58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821640"/>
              </p:ext>
            </p:extLst>
          </p:nvPr>
        </p:nvGraphicFramePr>
        <p:xfrm>
          <a:off x="2257424" y="1692316"/>
          <a:ext cx="7677151" cy="446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296BB-B007-41C5-8798-7945CC4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12296-C29A-4D7B-9AD0-2594DFB4451C}"/>
              </a:ext>
            </a:extLst>
          </p:cNvPr>
          <p:cNvSpPr txBox="1"/>
          <p:nvPr/>
        </p:nvSpPr>
        <p:spPr>
          <a:xfrm>
            <a:off x="9999456" y="2851197"/>
            <a:ext cx="1836447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+mj-lt"/>
              </a:rPr>
              <a:t>10 </a:t>
            </a:r>
            <a:r>
              <a:rPr lang="en-CA" b="1" dirty="0" err="1">
                <a:latin typeface="+mj-lt"/>
              </a:rPr>
              <a:t>TWh</a:t>
            </a:r>
            <a:r>
              <a:rPr lang="en-CA" b="1" dirty="0">
                <a:latin typeface="+mj-lt"/>
              </a:rPr>
              <a:t> ~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74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4.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Preliminary results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B5A39CA-2C72-463A-8B84-13EEAF67813D}"/>
              </a:ext>
            </a:extLst>
          </p:cNvPr>
          <p:cNvSpPr txBox="1"/>
          <p:nvPr/>
        </p:nvSpPr>
        <p:spPr>
          <a:xfrm>
            <a:off x="249465" y="1230651"/>
            <a:ext cx="1158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And an increased expenditure for the consumers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3BD1B-5640-4154-9425-02616957151B}"/>
              </a:ext>
            </a:extLst>
          </p:cNvPr>
          <p:cNvSpPr txBox="1"/>
          <p:nvPr/>
        </p:nvSpPr>
        <p:spPr>
          <a:xfrm>
            <a:off x="6343726" y="4921171"/>
            <a:ext cx="3078342" cy="17543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+mj-lt"/>
              </a:rPr>
              <a:t>Note </a:t>
            </a:r>
          </a:p>
          <a:p>
            <a:pPr algn="ctr"/>
            <a:r>
              <a:rPr lang="en-CA" dirty="0">
                <a:latin typeface="+mj-lt"/>
              </a:rPr>
              <a:t>Current household expenditures are 9,000-15,000M$/year (2016) (</a:t>
            </a:r>
            <a:r>
              <a:rPr lang="en-CA" dirty="0" err="1">
                <a:latin typeface="+mj-lt"/>
              </a:rPr>
              <a:t>Institut</a:t>
            </a:r>
            <a:r>
              <a:rPr lang="en-CA" dirty="0">
                <a:latin typeface="+mj-lt"/>
              </a:rPr>
              <a:t> de la </a:t>
            </a:r>
            <a:r>
              <a:rPr lang="en-CA" dirty="0" err="1">
                <a:latin typeface="+mj-lt"/>
              </a:rPr>
              <a:t>statistique</a:t>
            </a:r>
            <a:r>
              <a:rPr lang="en-CA" dirty="0">
                <a:latin typeface="+mj-lt"/>
              </a:rPr>
              <a:t> du Québec, statistical addendum)</a:t>
            </a:r>
            <a:endParaRPr lang="fr-FR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3AE92-440C-433C-99F5-13118A1C517B}"/>
              </a:ext>
            </a:extLst>
          </p:cNvPr>
          <p:cNvGrpSpPr/>
          <p:nvPr/>
        </p:nvGrpSpPr>
        <p:grpSpPr>
          <a:xfrm>
            <a:off x="754511" y="2118580"/>
            <a:ext cx="2721902" cy="1200329"/>
            <a:chOff x="1259632" y="3151004"/>
            <a:chExt cx="1512168" cy="680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166636-0F37-4F8C-ACB7-98BACFD967D9}"/>
                </a:ext>
              </a:extLst>
            </p:cNvPr>
            <p:cNvSpPr/>
            <p:nvPr/>
          </p:nvSpPr>
          <p:spPr>
            <a:xfrm>
              <a:off x="1259632" y="3234727"/>
              <a:ext cx="144016" cy="72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CF1D0-6262-493E-83B1-67CDFDCD53D5}"/>
                </a:ext>
              </a:extLst>
            </p:cNvPr>
            <p:cNvSpPr/>
            <p:nvPr/>
          </p:nvSpPr>
          <p:spPr>
            <a:xfrm>
              <a:off x="1259632" y="3384810"/>
              <a:ext cx="144016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DA5ABD-A71B-42EE-9720-0D0330D0AC90}"/>
                </a:ext>
              </a:extLst>
            </p:cNvPr>
            <p:cNvSpPr txBox="1"/>
            <p:nvPr/>
          </p:nvSpPr>
          <p:spPr>
            <a:xfrm>
              <a:off x="1403648" y="3151004"/>
              <a:ext cx="1368152" cy="68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Carpooling</a:t>
              </a:r>
            </a:p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Electrification</a:t>
              </a:r>
            </a:p>
            <a:p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  <a:p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DC84477-92E6-44E1-9C70-A509F669C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941408"/>
              </p:ext>
            </p:extLst>
          </p:nvPr>
        </p:nvGraphicFramePr>
        <p:xfrm>
          <a:off x="64837" y="1595875"/>
          <a:ext cx="5855305" cy="384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40FD4B8-585C-487D-A570-A59468243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728339"/>
              </p:ext>
            </p:extLst>
          </p:nvPr>
        </p:nvGraphicFramePr>
        <p:xfrm>
          <a:off x="6271860" y="1733632"/>
          <a:ext cx="5278361" cy="307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209F3A5-92C2-4758-AA9D-7288D7E9A5A5}"/>
              </a:ext>
            </a:extLst>
          </p:cNvPr>
          <p:cNvGrpSpPr/>
          <p:nvPr/>
        </p:nvGrpSpPr>
        <p:grpSpPr>
          <a:xfrm>
            <a:off x="6865970" y="2197973"/>
            <a:ext cx="2721902" cy="1200329"/>
            <a:chOff x="1259632" y="3151004"/>
            <a:chExt cx="1512168" cy="6807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3887-2203-40C4-921F-39590C9245D1}"/>
                </a:ext>
              </a:extLst>
            </p:cNvPr>
            <p:cNvSpPr/>
            <p:nvPr/>
          </p:nvSpPr>
          <p:spPr>
            <a:xfrm>
              <a:off x="1259632" y="3234727"/>
              <a:ext cx="144016" cy="72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45071B-E025-4832-BAB7-9538F86C30F4}"/>
                </a:ext>
              </a:extLst>
            </p:cNvPr>
            <p:cNvSpPr/>
            <p:nvPr/>
          </p:nvSpPr>
          <p:spPr>
            <a:xfrm>
              <a:off x="1259632" y="3384810"/>
              <a:ext cx="144016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4EC6CA-C918-4DC1-817A-FECCF1B45F0A}"/>
                </a:ext>
              </a:extLst>
            </p:cNvPr>
            <p:cNvSpPr txBox="1"/>
            <p:nvPr/>
          </p:nvSpPr>
          <p:spPr>
            <a:xfrm>
              <a:off x="1403648" y="3151004"/>
              <a:ext cx="1368152" cy="68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Carpooling</a:t>
              </a:r>
            </a:p>
            <a:p>
              <a:r>
                <a:rPr lang="en-C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rPr>
                <a:t>Electrification</a:t>
              </a:r>
            </a:p>
            <a:p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  <a:p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051CD-03D0-43FA-8B7D-3EC76CB6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1CD9B-5651-4F75-9FD5-593E6DC2A3B4}"/>
              </a:ext>
            </a:extLst>
          </p:cNvPr>
          <p:cNvSpPr txBox="1"/>
          <p:nvPr/>
        </p:nvSpPr>
        <p:spPr>
          <a:xfrm>
            <a:off x="2663942" y="5710019"/>
            <a:ext cx="307834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+mj-lt"/>
              </a:rPr>
              <a:t>Cost of the energy transition in Quebec ~ 100 billion $ in 2030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16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 err="1">
                <a:solidFill>
                  <a:schemeClr val="tx1"/>
                </a:solidFill>
                <a:latin typeface="Lato" panose="020F0502020204030203"/>
              </a:rPr>
              <a:t>clusion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9B912-DD00-4283-983F-E969FE7B3205}"/>
              </a:ext>
            </a:extLst>
          </p:cNvPr>
          <p:cNvSpPr txBox="1"/>
          <p:nvPr/>
        </p:nvSpPr>
        <p:spPr>
          <a:xfrm>
            <a:off x="608907" y="1303446"/>
            <a:ext cx="10974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The benefits of behavioral shifts could be significant in a possible transition to a low-carbon economy.</a:t>
            </a:r>
            <a:endParaRPr lang="en-CA" sz="2000" dirty="0">
              <a:latin typeface="Lato" panose="020F05020202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Lato" panose="020F0502020204030203"/>
              </a:rPr>
              <a:t>Simple behaviours can have quantifiable impacts :</a:t>
            </a:r>
            <a:endParaRPr lang="en-US" sz="2000" dirty="0">
              <a:latin typeface="Lato" panose="020F05020202040302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CEA24-A95F-4D2F-8021-6EA49C7F7173}"/>
              </a:ext>
            </a:extLst>
          </p:cNvPr>
          <p:cNvSpPr/>
          <p:nvPr/>
        </p:nvSpPr>
        <p:spPr>
          <a:xfrm>
            <a:off x="1992747" y="2549168"/>
            <a:ext cx="35826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Significantly reducing greenhouse gas (GHG) emissions by limiting investment by several billion dollars</a:t>
            </a:r>
            <a:endParaRPr lang="en-US" sz="2000" dirty="0">
              <a:latin typeface="Lato" panose="020F05020202040302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12018-1100-4546-B5AB-640F24846D65}"/>
              </a:ext>
            </a:extLst>
          </p:cNvPr>
          <p:cNvSpPr/>
          <p:nvPr/>
        </p:nvSpPr>
        <p:spPr>
          <a:xfrm>
            <a:off x="8244738" y="2478392"/>
            <a:ext cx="2654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Lato" panose="020F0502020204030203"/>
              </a:rPr>
              <a:t>Limiting electricity consumption by several GWh per year</a:t>
            </a:r>
          </a:p>
        </p:txBody>
      </p:sp>
      <p:pic>
        <p:nvPicPr>
          <p:cNvPr id="7" name="Graphique 1035" descr="Usine">
            <a:extLst>
              <a:ext uri="{FF2B5EF4-FFF2-40B4-BE49-F238E27FC236}">
                <a16:creationId xmlns:a16="http://schemas.microsoft.com/office/drawing/2014/main" id="{50654532-ECB7-40C5-8356-6A51E3C5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299" y="2332919"/>
            <a:ext cx="598439" cy="598439"/>
          </a:xfrm>
          <a:prstGeom prst="rect">
            <a:avLst/>
          </a:prstGeom>
        </p:spPr>
      </p:pic>
      <p:pic>
        <p:nvPicPr>
          <p:cNvPr id="8" name="Graphique 1037" descr="Objectif">
            <a:extLst>
              <a:ext uri="{FF2B5EF4-FFF2-40B4-BE49-F238E27FC236}">
                <a16:creationId xmlns:a16="http://schemas.microsoft.com/office/drawing/2014/main" id="{C57EF88B-C068-4ADD-AE17-08F1052E1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924" y="2478392"/>
            <a:ext cx="598439" cy="598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7996-61AF-4F32-8874-EAE95B070524}"/>
              </a:ext>
            </a:extLst>
          </p:cNvPr>
          <p:cNvSpPr txBox="1"/>
          <p:nvPr/>
        </p:nvSpPr>
        <p:spPr>
          <a:xfrm>
            <a:off x="608907" y="4525081"/>
            <a:ext cx="10974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Depending on different consumers behaviors such 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The willingness to</a:t>
            </a:r>
            <a:r>
              <a:rPr lang="ie-Latn-001" sz="2000" dirty="0">
                <a:latin typeface="Lato" panose="020F0502020204030203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Lato" panose="020F0502020204030203"/>
                <a:ea typeface="Times New Roman" panose="02020603050405020304" pitchFamily="18" charset="0"/>
              </a:rPr>
              <a:t>pay</a:t>
            </a: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 (discount rate)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The </a:t>
            </a:r>
            <a:r>
              <a:rPr lang="en-US" sz="2000" dirty="0">
                <a:latin typeface="Lato" panose="020F0502020204030203"/>
                <a:ea typeface="Times New Roman" panose="02020603050405020304" pitchFamily="18" charset="0"/>
              </a:rPr>
              <a:t>p</a:t>
            </a:r>
            <a:r>
              <a:rPr lang="ie-Latn-001" sz="2000" dirty="0">
                <a:latin typeface="Lato" panose="020F0502020204030203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Lato" panose="020F0502020204030203"/>
                <a:ea typeface="Times New Roman" panose="02020603050405020304" pitchFamily="18" charset="0"/>
              </a:rPr>
              <a:t>o</a:t>
            </a:r>
            <a:r>
              <a:rPr lang="ie-Latn-001" sz="2000" dirty="0">
                <a:latin typeface="Lato" panose="020F0502020204030203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Lato" panose="020F0502020204030203"/>
                <a:ea typeface="Times New Roman" panose="02020603050405020304" pitchFamily="18" charset="0"/>
              </a:rPr>
              <a:t>e</a:t>
            </a:r>
            <a:r>
              <a:rPr lang="ie-Latn-001" sz="2000" dirty="0">
                <a:latin typeface="Lato" panose="020F0502020204030203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Lato" panose="020F0502020204030203"/>
                <a:ea typeface="Times New Roman" panose="02020603050405020304" pitchFamily="18" charset="0"/>
              </a:rPr>
              <a:t>t</a:t>
            </a:r>
            <a:r>
              <a:rPr lang="ie-Latn-001" sz="2000" dirty="0">
                <a:latin typeface="Lato" panose="020F0502020204030203"/>
                <a:ea typeface="Times New Roman" panose="02020603050405020304" pitchFamily="18" charset="0"/>
              </a:rPr>
              <a:t>y</a:t>
            </a:r>
            <a:r>
              <a:rPr lang="en-CA" sz="2000" dirty="0">
                <a:latin typeface="Lato" panose="020F0502020204030203"/>
                <a:ea typeface="Times New Roman" panose="02020603050405020304" pitchFamily="18" charset="0"/>
              </a:rPr>
              <a:t> (car lifetime)…</a:t>
            </a:r>
            <a:endParaRPr lang="en-US" sz="2000" dirty="0">
              <a:latin typeface="Lato" panose="020F0502020204030203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B2EE-ECB7-4F5C-A214-4C784494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8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Scenarios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5FE62-EF53-47FD-8E89-6915876EB9CF}"/>
              </a:ext>
            </a:extLst>
          </p:cNvPr>
          <p:cNvSpPr/>
          <p:nvPr/>
        </p:nvSpPr>
        <p:spPr>
          <a:xfrm>
            <a:off x="1930192" y="4810234"/>
            <a:ext cx="259229" cy="1269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81E80-840D-49A1-9890-FFB0A5501584}"/>
              </a:ext>
            </a:extLst>
          </p:cNvPr>
          <p:cNvSpPr/>
          <p:nvPr/>
        </p:nvSpPr>
        <p:spPr>
          <a:xfrm>
            <a:off x="1930192" y="5021707"/>
            <a:ext cx="259229" cy="126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CA9AA-7505-4169-BBE5-EA3AF62DFDAE}"/>
              </a:ext>
            </a:extLst>
          </p:cNvPr>
          <p:cNvSpPr/>
          <p:nvPr/>
        </p:nvSpPr>
        <p:spPr>
          <a:xfrm>
            <a:off x="1934642" y="5233180"/>
            <a:ext cx="259229" cy="1269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FF879-7E5E-44BC-BF9B-1447BE788F84}"/>
              </a:ext>
            </a:extLst>
          </p:cNvPr>
          <p:cNvSpPr txBox="1"/>
          <p:nvPr/>
        </p:nvSpPr>
        <p:spPr>
          <a:xfrm>
            <a:off x="2156252" y="4729087"/>
            <a:ext cx="2462673" cy="18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Gasoline</a:t>
            </a:r>
          </a:p>
          <a:p>
            <a:r>
              <a:rPr lang="en-CA" sz="1400" dirty="0"/>
              <a:t>Biofuels</a:t>
            </a:r>
          </a:p>
          <a:p>
            <a:r>
              <a:rPr lang="en-CA" sz="1400" dirty="0"/>
              <a:t>Diesel</a:t>
            </a:r>
          </a:p>
          <a:p>
            <a:r>
              <a:rPr lang="en-CA" sz="1400" dirty="0"/>
              <a:t>Electricity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fr-FR" sz="14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1454B9-0663-4FB5-B262-95FDD01C5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114663"/>
              </p:ext>
            </p:extLst>
          </p:nvPr>
        </p:nvGraphicFramePr>
        <p:xfrm>
          <a:off x="5943600" y="12075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AC4A70-EA99-49DD-8C00-54E37DE32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581099"/>
              </p:ext>
            </p:extLst>
          </p:nvPr>
        </p:nvGraphicFramePr>
        <p:xfrm>
          <a:off x="923225" y="16740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4D20B18-CED9-4A9E-A43B-53F8A5FBF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15214"/>
              </p:ext>
            </p:extLst>
          </p:nvPr>
        </p:nvGraphicFramePr>
        <p:xfrm>
          <a:off x="6096000" y="39094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F0CAC07-3064-43B0-9459-E96F82376E50}"/>
              </a:ext>
            </a:extLst>
          </p:cNvPr>
          <p:cNvSpPr/>
          <p:nvPr/>
        </p:nvSpPr>
        <p:spPr>
          <a:xfrm>
            <a:off x="1930191" y="5444653"/>
            <a:ext cx="259229" cy="126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83EC2-F102-4069-9461-C6969A9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1. 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e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x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t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graphicFrame>
        <p:nvGraphicFramePr>
          <p:cNvPr id="4" name="Graphique 2">
            <a:extLst>
              <a:ext uri="{FF2B5EF4-FFF2-40B4-BE49-F238E27FC236}">
                <a16:creationId xmlns:a16="http://schemas.microsoft.com/office/drawing/2014/main" id="{E82216E6-E725-4DFB-B73F-BABF49260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72425"/>
              </p:ext>
            </p:extLst>
          </p:nvPr>
        </p:nvGraphicFramePr>
        <p:xfrm>
          <a:off x="775504" y="1412724"/>
          <a:ext cx="10242119" cy="492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17">
            <a:extLst>
              <a:ext uri="{FF2B5EF4-FFF2-40B4-BE49-F238E27FC236}">
                <a16:creationId xmlns:a16="http://schemas.microsoft.com/office/drawing/2014/main" id="{CDE34331-6B92-45B4-A1D2-F96EAED9BC75}"/>
              </a:ext>
            </a:extLst>
          </p:cNvPr>
          <p:cNvSpPr txBox="1"/>
          <p:nvPr/>
        </p:nvSpPr>
        <p:spPr>
          <a:xfrm>
            <a:off x="1637824" y="6342529"/>
            <a:ext cx="3787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latin typeface="Lato" panose="020F0502020204030203"/>
              </a:rPr>
              <a:t>S</a:t>
            </a:r>
            <a:r>
              <a:rPr lang="x-none" sz="1600" i="1" dirty="0">
                <a:latin typeface="Lato" panose="020F0502020204030203"/>
              </a:rPr>
              <a:t>o</a:t>
            </a:r>
            <a:r>
              <a:rPr lang="fr-CA" sz="1600" i="1" dirty="0">
                <a:latin typeface="Lato" panose="020F0502020204030203"/>
              </a:rPr>
              <a:t>u</a:t>
            </a:r>
            <a:r>
              <a:rPr lang="x-none" sz="1600" i="1" dirty="0">
                <a:latin typeface="Lato" panose="020F0502020204030203"/>
              </a:rPr>
              <a:t>r</a:t>
            </a:r>
            <a:r>
              <a:rPr lang="fr-CA" sz="1600" i="1" dirty="0">
                <a:latin typeface="Lato" panose="020F0502020204030203"/>
              </a:rPr>
              <a:t>c</a:t>
            </a:r>
            <a:r>
              <a:rPr lang="x-none" sz="1600" i="1" dirty="0">
                <a:latin typeface="Lato" panose="020F0502020204030203"/>
              </a:rPr>
              <a:t>e</a:t>
            </a:r>
            <a:r>
              <a:rPr lang="en-US" sz="1600" i="1" dirty="0">
                <a:latin typeface="Lato" panose="020F0502020204030203"/>
              </a:rPr>
              <a:t>s</a:t>
            </a:r>
            <a:r>
              <a:rPr lang="x-none" sz="1600" i="1" dirty="0">
                <a:latin typeface="Lato" panose="020F0502020204030203"/>
              </a:rPr>
              <a:t> : M</a:t>
            </a:r>
            <a:r>
              <a:rPr lang="fr-CA" sz="1600" i="1" dirty="0">
                <a:latin typeface="Lato" panose="020F0502020204030203"/>
              </a:rPr>
              <a:t>D</a:t>
            </a:r>
            <a:r>
              <a:rPr lang="x-none" sz="1600" i="1" dirty="0">
                <a:latin typeface="Lato" panose="020F0502020204030203"/>
              </a:rPr>
              <a:t>D</a:t>
            </a:r>
            <a:r>
              <a:rPr lang="fr-CA" sz="1600" i="1" dirty="0">
                <a:latin typeface="Lato" panose="020F0502020204030203"/>
              </a:rPr>
              <a:t>E</a:t>
            </a:r>
            <a:r>
              <a:rPr lang="x-none" sz="1600" i="1" dirty="0">
                <a:latin typeface="Lato" panose="020F0502020204030203"/>
              </a:rPr>
              <a:t>L</a:t>
            </a:r>
            <a:r>
              <a:rPr lang="fr-CA" sz="1600" i="1" dirty="0">
                <a:latin typeface="Lato" panose="020F0502020204030203"/>
              </a:rPr>
              <a:t>C</a:t>
            </a:r>
            <a:r>
              <a:rPr lang="x-none" sz="1600" i="1" dirty="0">
                <a:latin typeface="Lato" panose="020F0502020204030203"/>
              </a:rPr>
              <a:t>C 2016, </a:t>
            </a:r>
            <a:r>
              <a:rPr lang="en-US" sz="1600" i="1" dirty="0">
                <a:latin typeface="Lato" panose="020F0502020204030203"/>
              </a:rPr>
              <a:t>E</a:t>
            </a:r>
            <a:r>
              <a:rPr lang="x-none" sz="1600" i="1" dirty="0">
                <a:latin typeface="Lato" panose="020F0502020204030203"/>
              </a:rPr>
              <a:t>C</a:t>
            </a:r>
            <a:r>
              <a:rPr lang="en-US" sz="1600" i="1" dirty="0">
                <a:latin typeface="Lato" panose="020F0502020204030203"/>
              </a:rPr>
              <a:t>C</a:t>
            </a:r>
            <a:r>
              <a:rPr lang="x-none" sz="1600" i="1" dirty="0">
                <a:latin typeface="Lato" panose="020F0502020204030203"/>
              </a:rPr>
              <a:t>C 2016</a:t>
            </a:r>
            <a:endParaRPr lang="fr-CA" sz="1600" i="1" dirty="0">
              <a:latin typeface="Lato" panose="020F0502020204030203"/>
            </a:endParaRPr>
          </a:p>
        </p:txBody>
      </p:sp>
      <p:graphicFrame>
        <p:nvGraphicFramePr>
          <p:cNvPr id="7" name="Graphique 3">
            <a:extLst>
              <a:ext uri="{FF2B5EF4-FFF2-40B4-BE49-F238E27FC236}">
                <a16:creationId xmlns:a16="http://schemas.microsoft.com/office/drawing/2014/main" id="{2A485830-37EF-4F73-AFA0-71285D8D6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57979"/>
              </p:ext>
            </p:extLst>
          </p:nvPr>
        </p:nvGraphicFramePr>
        <p:xfrm>
          <a:off x="1500663" y="2983648"/>
          <a:ext cx="66547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89DDD-E757-45D5-873F-0C51177E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1. 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e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x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t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77CF0-CF7B-4BE4-88D0-DE9BA017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6" y="2594338"/>
            <a:ext cx="4943475" cy="2609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56F70-35C7-447A-9CD1-FF0F51D26D6F}"/>
              </a:ext>
            </a:extLst>
          </p:cNvPr>
          <p:cNvSpPr txBox="1"/>
          <p:nvPr/>
        </p:nvSpPr>
        <p:spPr>
          <a:xfrm>
            <a:off x="550136" y="2078055"/>
            <a:ext cx="634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" panose="020F0502020204030203"/>
              </a:rPr>
              <a:t>Current suggested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solution in Quebec : Electrification </a:t>
            </a:r>
          </a:p>
        </p:txBody>
      </p:sp>
      <p:pic>
        <p:nvPicPr>
          <p:cNvPr id="7" name="Graphic 6" descr="Chevron arrows">
            <a:extLst>
              <a:ext uri="{FF2B5EF4-FFF2-40B4-BE49-F238E27FC236}">
                <a16:creationId xmlns:a16="http://schemas.microsoft.com/office/drawing/2014/main" id="{8B6A5D81-417A-4C67-AC09-A6DB07C4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065" y="3316260"/>
            <a:ext cx="887870" cy="887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6112C-761E-4818-906E-C83387C16089}"/>
              </a:ext>
            </a:extLst>
          </p:cNvPr>
          <p:cNvSpPr txBox="1"/>
          <p:nvPr/>
        </p:nvSpPr>
        <p:spPr>
          <a:xfrm>
            <a:off x="6892428" y="3116205"/>
            <a:ext cx="4943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/>
              </a:rPr>
              <a:t>Unsolved issue :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Is this sufficient to reach the goal?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What could be the consequences?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/>
            </a:endParaRPr>
          </a:p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There are no energy and cost assessment of such solution, no benchmark against alternative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9988E-BF34-48D3-B6A1-457EF3A9FBFE}"/>
              </a:ext>
            </a:extLst>
          </p:cNvPr>
          <p:cNvSpPr txBox="1"/>
          <p:nvPr/>
        </p:nvSpPr>
        <p:spPr>
          <a:xfrm>
            <a:off x="3570945" y="1253702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In the transportation sector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9FA24-51CA-440C-9341-84D96DB5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1. 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e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x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t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56F70-35C7-447A-9CD1-FF0F51D26D6F}"/>
              </a:ext>
            </a:extLst>
          </p:cNvPr>
          <p:cNvSpPr txBox="1"/>
          <p:nvPr/>
        </p:nvSpPr>
        <p:spPr>
          <a:xfrm>
            <a:off x="2027829" y="1709323"/>
            <a:ext cx="820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Batteries costs are expected to decrease and gasoline prices to increase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9988E-BF34-48D3-B6A1-457EF3A9FBFE}"/>
              </a:ext>
            </a:extLst>
          </p:cNvPr>
          <p:cNvSpPr txBox="1"/>
          <p:nvPr/>
        </p:nvSpPr>
        <p:spPr>
          <a:xfrm>
            <a:off x="762990" y="1115654"/>
            <a:ext cx="106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What we know on the electrification of the transportation sector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56BAA-72FA-46A2-A82A-2A080ABB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3A06F-EEEF-4178-8820-ECD1DA314FDA}"/>
              </a:ext>
            </a:extLst>
          </p:cNvPr>
          <p:cNvSpPr txBox="1"/>
          <p:nvPr/>
        </p:nvSpPr>
        <p:spPr>
          <a:xfrm>
            <a:off x="3009817" y="2247733"/>
            <a:ext cx="623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Are people willing to invest in electric vehicles?</a:t>
            </a:r>
          </a:p>
          <a:p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d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ing 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t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c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n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u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b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h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v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ie-Latn-00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6304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1. 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e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x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t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AD77637-B074-4E18-9696-A1BC04665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36397"/>
              </p:ext>
            </p:extLst>
          </p:nvPr>
        </p:nvGraphicFramePr>
        <p:xfrm>
          <a:off x="1778376" y="1823511"/>
          <a:ext cx="8635247" cy="501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B48F934E-4354-4869-B7CF-01C7385A747A}"/>
              </a:ext>
            </a:extLst>
          </p:cNvPr>
          <p:cNvGrpSpPr/>
          <p:nvPr/>
        </p:nvGrpSpPr>
        <p:grpSpPr>
          <a:xfrm>
            <a:off x="3064648" y="2736502"/>
            <a:ext cx="3604147" cy="1384995"/>
            <a:chOff x="710977" y="4076597"/>
            <a:chExt cx="2721903" cy="1384995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A12D1659-3BD7-4AA3-8968-ED1E8D0D04BD}"/>
                </a:ext>
              </a:extLst>
            </p:cNvPr>
            <p:cNvGrpSpPr/>
            <p:nvPr/>
          </p:nvGrpSpPr>
          <p:grpSpPr>
            <a:xfrm>
              <a:off x="710978" y="4076597"/>
              <a:ext cx="2721902" cy="1384995"/>
              <a:chOff x="1259632" y="3186117"/>
              <a:chExt cx="1512168" cy="78550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4A5B95D-6347-4BBB-8521-4B727D77BE73}"/>
                  </a:ext>
                </a:extLst>
              </p:cNvPr>
              <p:cNvSpPr/>
              <p:nvPr/>
            </p:nvSpPr>
            <p:spPr>
              <a:xfrm>
                <a:off x="1259632" y="3234727"/>
                <a:ext cx="144016" cy="720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Lato" panose="020F0502020204030203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8AA30B-CE1F-488C-AC06-FD08A429A6F0}"/>
                  </a:ext>
                </a:extLst>
              </p:cNvPr>
              <p:cNvSpPr/>
              <p:nvPr/>
            </p:nvSpPr>
            <p:spPr>
              <a:xfrm>
                <a:off x="1259632" y="3357798"/>
                <a:ext cx="144016" cy="720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Lato" panose="020F0502020204030203"/>
                </a:endParaRPr>
              </a:p>
            </p:txBody>
          </p:sp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CF96CD9-D4D9-4EE4-A19F-6A20F42AC630}"/>
                  </a:ext>
                </a:extLst>
              </p:cNvPr>
              <p:cNvSpPr txBox="1"/>
              <p:nvPr/>
            </p:nvSpPr>
            <p:spPr>
              <a:xfrm>
                <a:off x="1403648" y="3186117"/>
                <a:ext cx="1368152" cy="78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2018 discounted </a:t>
                </a:r>
                <a:r>
                  <a:rPr lang="en-CA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n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v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e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t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m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e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t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c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o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s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t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s</a:t>
                </a:r>
                <a:endPara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endParaRPr>
              </a:p>
              <a:p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Fixed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O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&amp;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M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 costs</a:t>
                </a:r>
              </a:p>
              <a:p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Variab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l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e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O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&amp;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M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c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o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s</a:t>
                </a:r>
                <a:r>
                  <a:rPr lang="ie-Latn-001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t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/>
                  </a:rPr>
                  <a:t>s</a:t>
                </a:r>
                <a:endPara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endParaRPr>
              </a:p>
              <a:p>
                <a:endPara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endParaRPr>
              </a:p>
              <a:p>
                <a:endPara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E06244-8381-4FB6-9D36-A90D2E35876F}"/>
                </a:ext>
              </a:extLst>
            </p:cNvPr>
            <p:cNvSpPr/>
            <p:nvPr/>
          </p:nvSpPr>
          <p:spPr>
            <a:xfrm>
              <a:off x="710977" y="4599466"/>
              <a:ext cx="259229" cy="1269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40BA301-4E21-480F-8CE1-79A0427C9BA0}"/>
              </a:ext>
            </a:extLst>
          </p:cNvPr>
          <p:cNvSpPr txBox="1"/>
          <p:nvPr/>
        </p:nvSpPr>
        <p:spPr>
          <a:xfrm>
            <a:off x="2973859" y="5979582"/>
            <a:ext cx="206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ICE     PHEV     EV</a:t>
            </a:r>
          </a:p>
        </p:txBody>
      </p:sp>
      <p:sp>
        <p:nvSpPr>
          <p:cNvPr id="21" name="ZoneTexte 3">
            <a:extLst>
              <a:ext uri="{FF2B5EF4-FFF2-40B4-BE49-F238E27FC236}">
                <a16:creationId xmlns:a16="http://schemas.microsoft.com/office/drawing/2014/main" id="{96807DF5-96B7-44DF-AFA3-943C72D57D4A}"/>
              </a:ext>
            </a:extLst>
          </p:cNvPr>
          <p:cNvSpPr txBox="1"/>
          <p:nvPr/>
        </p:nvSpPr>
        <p:spPr>
          <a:xfrm>
            <a:off x="5689686" y="5979582"/>
            <a:ext cx="166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ICE     PHEV     EV</a:t>
            </a:r>
          </a:p>
        </p:txBody>
      </p:sp>
      <p:sp>
        <p:nvSpPr>
          <p:cNvPr id="22" name="ZoneTexte 3">
            <a:extLst>
              <a:ext uri="{FF2B5EF4-FFF2-40B4-BE49-F238E27FC236}">
                <a16:creationId xmlns:a16="http://schemas.microsoft.com/office/drawing/2014/main" id="{D8E96B6C-3188-4D36-9823-B9D4E66B7AC5}"/>
              </a:ext>
            </a:extLst>
          </p:cNvPr>
          <p:cNvSpPr txBox="1"/>
          <p:nvPr/>
        </p:nvSpPr>
        <p:spPr>
          <a:xfrm>
            <a:off x="8478193" y="5979296"/>
            <a:ext cx="166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ICE     PHEV     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28E2-1132-4893-9A25-AB6A314C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311F7-14A1-4F6E-BDCE-6DA7FF330D06}"/>
              </a:ext>
            </a:extLst>
          </p:cNvPr>
          <p:cNvSpPr txBox="1"/>
          <p:nvPr/>
        </p:nvSpPr>
        <p:spPr>
          <a:xfrm>
            <a:off x="594341" y="1185133"/>
            <a:ext cx="108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</a:rPr>
              <a:t>What we know on the electrification of the transportation sector </a:t>
            </a:r>
          </a:p>
        </p:txBody>
      </p:sp>
    </p:spTree>
    <p:extLst>
      <p:ext uri="{BB962C8B-B14F-4D97-AF65-F5344CB8AC3E}">
        <p14:creationId xmlns:p14="http://schemas.microsoft.com/office/powerpoint/2010/main" val="264288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6FC6BDDE-DD55-4437-9322-8A39F4ABD7D9}"/>
              </a:ext>
            </a:extLst>
          </p:cNvPr>
          <p:cNvSpPr txBox="1">
            <a:spLocks/>
          </p:cNvSpPr>
          <p:nvPr/>
        </p:nvSpPr>
        <p:spPr>
          <a:xfrm>
            <a:off x="401864" y="257694"/>
            <a:ext cx="11586439" cy="86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1. C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o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n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t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e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x</a:t>
            </a:r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t</a:t>
            </a:r>
            <a:endParaRPr lang="en-US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E55541D-5852-4AE2-8D04-6D08BAFDFAA4}"/>
              </a:ext>
            </a:extLst>
          </p:cNvPr>
          <p:cNvSpPr txBox="1"/>
          <p:nvPr/>
        </p:nvSpPr>
        <p:spPr>
          <a:xfrm>
            <a:off x="2648936" y="2085222"/>
            <a:ext cx="782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h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t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b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t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n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on technological =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b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h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v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a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s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l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t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o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s</a:t>
            </a:r>
            <a:r>
              <a:rPr lang="ie-Latn-001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/>
              </a:rPr>
              <a:t> ?</a:t>
            </a:r>
          </a:p>
          <a:p>
            <a:endParaRPr lang="ie-Latn-001" sz="24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/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C31F3-C8B4-48E4-A98F-71052AA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2.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Scenarios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4391D2-48FD-42A5-9E5A-24436EE26E8F}"/>
              </a:ext>
            </a:extLst>
          </p:cNvPr>
          <p:cNvSpPr txBox="1">
            <a:spLocks/>
          </p:cNvSpPr>
          <p:nvPr/>
        </p:nvSpPr>
        <p:spPr>
          <a:xfrm>
            <a:off x="230525" y="3400350"/>
            <a:ext cx="11803479" cy="30156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Carpooling scenario = 58.24% demand reduction </a:t>
            </a:r>
          </a:p>
          <a:p>
            <a:pPr lvl="4">
              <a:lnSpc>
                <a:spcPct val="100000"/>
              </a:lnSpc>
            </a:pPr>
            <a:r>
              <a:rPr lang="en-CA" sz="2100" dirty="0">
                <a:latin typeface="Lato" panose="020F0502020204030203"/>
              </a:rPr>
              <a:t>Limitation of trips of less than 1km: 20% reduction in total demand </a:t>
            </a:r>
          </a:p>
          <a:p>
            <a:pPr lvl="4">
              <a:lnSpc>
                <a:spcPct val="100000"/>
              </a:lnSpc>
            </a:pPr>
            <a:r>
              <a:rPr lang="en-CA" sz="2100" dirty="0">
                <a:latin typeface="Lato" panose="020F0502020204030203"/>
              </a:rPr>
              <a:t>From 1 to 11km: double the number of passengers = 3 people per car = 26.6% reduction in demand</a:t>
            </a:r>
          </a:p>
          <a:p>
            <a:pPr lvl="4">
              <a:lnSpc>
                <a:spcPct val="100000"/>
              </a:lnSpc>
            </a:pPr>
            <a:r>
              <a:rPr lang="en-CA" sz="2100" dirty="0">
                <a:latin typeface="Lato" panose="020F0502020204030203"/>
              </a:rPr>
              <a:t>From 12 to 50km: double the number of passengers = 3.2 people per car = 10.1% reduction in demand</a:t>
            </a:r>
          </a:p>
          <a:p>
            <a:pPr lvl="4">
              <a:lnSpc>
                <a:spcPct val="100000"/>
              </a:lnSpc>
            </a:pPr>
            <a:r>
              <a:rPr lang="en-CA" sz="2100" dirty="0">
                <a:latin typeface="Lato" panose="020F0502020204030203"/>
              </a:rPr>
              <a:t>From 50 to 100km: double the number of passengers = 3.6 people per car = 1.1% reduction in demand</a:t>
            </a:r>
          </a:p>
          <a:p>
            <a:pPr lvl="4">
              <a:lnSpc>
                <a:spcPct val="100000"/>
              </a:lnSpc>
            </a:pPr>
            <a:r>
              <a:rPr lang="en-CA" sz="2100" dirty="0">
                <a:latin typeface="Lato" panose="020F0502020204030203"/>
              </a:rPr>
              <a:t>More than 100km: +1.5 passengers = 3.6 people per car = 0.44% reduction in demand</a:t>
            </a:r>
            <a:endParaRPr lang="fr-CA" sz="2100" dirty="0">
              <a:latin typeface="Lato" panose="020F0502020204030203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2BD049-DE6A-461E-99E7-4C5FA283FFA8}"/>
              </a:ext>
            </a:extLst>
          </p:cNvPr>
          <p:cNvGrpSpPr/>
          <p:nvPr/>
        </p:nvGrpSpPr>
        <p:grpSpPr>
          <a:xfrm>
            <a:off x="230525" y="1206525"/>
            <a:ext cx="11803479" cy="2351210"/>
            <a:chOff x="605640" y="1543791"/>
            <a:chExt cx="5244901" cy="34316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7D895E-8946-4165-B0C6-6CAD04123368}"/>
                </a:ext>
              </a:extLst>
            </p:cNvPr>
            <p:cNvSpPr txBox="1"/>
            <p:nvPr/>
          </p:nvSpPr>
          <p:spPr>
            <a:xfrm>
              <a:off x="819397" y="2324554"/>
              <a:ext cx="4950224" cy="265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52590" lvl="3" indent="-380990">
                <a:buFont typeface="Arial" panose="020B0604020202020204" pitchFamily="34" charset="0"/>
                <a:buChar char="•"/>
              </a:pPr>
              <a:r>
                <a:rPr lang="en-CA" dirty="0">
                  <a:latin typeface="Lato" panose="020F0502020204030203"/>
                </a:rPr>
                <a:t>After 2025, 100% electrical sales </a:t>
              </a:r>
            </a:p>
            <a:p>
              <a:pPr marL="1752590" lvl="3" indent="-380990">
                <a:buFont typeface="Arial" panose="020B0604020202020204" pitchFamily="34" charset="0"/>
                <a:buChar char="•"/>
              </a:pPr>
              <a:r>
                <a:rPr lang="en-CA" dirty="0">
                  <a:latin typeface="Lato" panose="020F0502020204030203"/>
                </a:rPr>
                <a:t>226,000 sales/year and fleet of 3.6 M cars in 2015 = 5% electric cars in 2025; 26% in 2030; 100% in 2050</a:t>
              </a:r>
            </a:p>
            <a:p>
              <a:pPr marL="1752590" lvl="3" indent="-380990">
                <a:buFont typeface="Arial" panose="020B0604020202020204" pitchFamily="34" charset="0"/>
                <a:buChar char="•"/>
              </a:pPr>
              <a:r>
                <a:rPr lang="en-CA" dirty="0">
                  <a:latin typeface="Lato" panose="020F0502020204030203"/>
                </a:rPr>
                <a:t>166 000 sales/year light trucks and 1.6 M trucks = 8.2% in 2020; 44.7% in 2030; 100% in 2050</a:t>
              </a:r>
              <a:endParaRPr lang="fr-FR" dirty="0">
                <a:latin typeface="Lato" panose="020F0502020204030203"/>
              </a:endParaRPr>
            </a:p>
            <a:p>
              <a:endParaRPr lang="fr-FR" sz="1867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EEC324E-B74F-4EDE-918C-107908174D84}"/>
                </a:ext>
              </a:extLst>
            </p:cNvPr>
            <p:cNvSpPr txBox="1">
              <a:spLocks/>
            </p:cNvSpPr>
            <p:nvPr/>
          </p:nvSpPr>
          <p:spPr>
            <a:xfrm>
              <a:off x="624672" y="1680090"/>
              <a:ext cx="5225869" cy="703819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A" sz="36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Electrification</a:t>
              </a:r>
              <a:r>
                <a:rPr lang="en-CA" sz="3733" dirty="0"/>
                <a:t> </a:t>
              </a:r>
              <a:endParaRPr lang="fr-FR" sz="3733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CC822A-EDCA-44FD-AFBB-C4F091ED3FD8}"/>
                </a:ext>
              </a:extLst>
            </p:cNvPr>
            <p:cNvSpPr/>
            <p:nvPr/>
          </p:nvSpPr>
          <p:spPr>
            <a:xfrm>
              <a:off x="605640" y="1543791"/>
              <a:ext cx="5236809" cy="292832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/>
            </a:p>
          </p:txBody>
        </p:sp>
      </p:grpSp>
      <p:pic>
        <p:nvPicPr>
          <p:cNvPr id="9" name="Graphique 37" descr="Groupe">
            <a:extLst>
              <a:ext uri="{FF2B5EF4-FFF2-40B4-BE49-F238E27FC236}">
                <a16:creationId xmlns:a16="http://schemas.microsoft.com/office/drawing/2014/main" id="{1C4594BE-0EB5-4C96-A774-000240D7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578" y="4274367"/>
            <a:ext cx="1133018" cy="1113458"/>
          </a:xfrm>
          <a:prstGeom prst="rect">
            <a:avLst/>
          </a:prstGeom>
        </p:spPr>
      </p:pic>
      <p:pic>
        <p:nvPicPr>
          <p:cNvPr id="10" name="Graphique 51" descr="Voiture électrique">
            <a:extLst>
              <a:ext uri="{FF2B5EF4-FFF2-40B4-BE49-F238E27FC236}">
                <a16:creationId xmlns:a16="http://schemas.microsoft.com/office/drawing/2014/main" id="{223E45D6-3917-4B99-8C48-A4E810504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81" y="1590953"/>
            <a:ext cx="1237499" cy="12374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FAFD8-D511-473E-A8C8-78C815E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2.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Scenarios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95EF1-CD6B-4A73-865E-09C0FDDF686D}"/>
              </a:ext>
            </a:extLst>
          </p:cNvPr>
          <p:cNvSpPr txBox="1"/>
          <p:nvPr/>
        </p:nvSpPr>
        <p:spPr>
          <a:xfrm>
            <a:off x="654603" y="1490008"/>
            <a:ext cx="6432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Assumptions : </a:t>
            </a:r>
          </a:p>
          <a:p>
            <a:r>
              <a:rPr lang="en-CA" sz="2400" i="1" dirty="0"/>
              <a:t>No cost limitation</a:t>
            </a:r>
          </a:p>
          <a:p>
            <a:r>
              <a:rPr lang="en-CA" sz="2400" i="1" dirty="0"/>
              <a:t>No limitation of GHG emissions</a:t>
            </a:r>
          </a:p>
          <a:p>
            <a:r>
              <a:rPr lang="en-CA" sz="2400" i="1" dirty="0"/>
              <a:t>No constraints on renewable electric capacity </a:t>
            </a:r>
          </a:p>
          <a:p>
            <a:endParaRPr lang="fr-CA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E648CB-C4AF-453E-B292-6CF0EDCE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C174-1562-4CBA-97D4-41FA2D404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11587163" cy="865187"/>
          </a:xfrm>
        </p:spPr>
        <p:txBody>
          <a:bodyPr/>
          <a:lstStyle/>
          <a:p>
            <a:pPr algn="ctr"/>
            <a:r>
              <a:rPr lang="ie-Latn-001" dirty="0">
                <a:solidFill>
                  <a:schemeClr val="tx1"/>
                </a:solidFill>
                <a:latin typeface="Lato" panose="020F0502020204030203"/>
              </a:rPr>
              <a:t>2. </a:t>
            </a:r>
            <a:r>
              <a:rPr lang="en-US" dirty="0">
                <a:solidFill>
                  <a:schemeClr val="tx1"/>
                </a:solidFill>
                <a:latin typeface="Lato" panose="020F0502020204030203"/>
              </a:rPr>
              <a:t>Scenarios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03B87F-EE01-492A-B971-5643B162EDA7}"/>
              </a:ext>
            </a:extLst>
          </p:cNvPr>
          <p:cNvSpPr/>
          <p:nvPr/>
        </p:nvSpPr>
        <p:spPr>
          <a:xfrm>
            <a:off x="1583094" y="449187"/>
            <a:ext cx="152400" cy="152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B1E45F-413C-4CAC-8AB8-B0D0115F7668}"/>
              </a:ext>
            </a:extLst>
          </p:cNvPr>
          <p:cNvSpPr/>
          <p:nvPr/>
        </p:nvSpPr>
        <p:spPr>
          <a:xfrm>
            <a:off x="1583094" y="637734"/>
            <a:ext cx="1524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08226-F604-4D29-9F0D-40F3134F0D24}"/>
              </a:ext>
            </a:extLst>
          </p:cNvPr>
          <p:cNvSpPr/>
          <p:nvPr/>
        </p:nvSpPr>
        <p:spPr>
          <a:xfrm>
            <a:off x="1583094" y="826281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CCBDE5-8D6C-4A84-854B-EA937E23CB2E}"/>
              </a:ext>
            </a:extLst>
          </p:cNvPr>
          <p:cNvSpPr/>
          <p:nvPr/>
        </p:nvSpPr>
        <p:spPr>
          <a:xfrm>
            <a:off x="1583094" y="1203375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E1629-D7E7-4B92-9377-51DD334D0A95}"/>
              </a:ext>
            </a:extLst>
          </p:cNvPr>
          <p:cNvSpPr/>
          <p:nvPr/>
        </p:nvSpPr>
        <p:spPr>
          <a:xfrm>
            <a:off x="1583094" y="1014828"/>
            <a:ext cx="1524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7A24BEDC-3F4B-428C-BACF-CA4CA72CF50D}"/>
              </a:ext>
            </a:extLst>
          </p:cNvPr>
          <p:cNvSpPr txBox="1"/>
          <p:nvPr/>
        </p:nvSpPr>
        <p:spPr>
          <a:xfrm>
            <a:off x="1735494" y="360959"/>
            <a:ext cx="243025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50" dirty="0"/>
              <a:t>Large cars – ICE</a:t>
            </a:r>
          </a:p>
          <a:p>
            <a:r>
              <a:rPr lang="en-CA" sz="1250" dirty="0"/>
              <a:t>Small cars – ICE</a:t>
            </a:r>
          </a:p>
          <a:p>
            <a:r>
              <a:rPr lang="en-CA" sz="1250" dirty="0"/>
              <a:t>Light trucks – ICE</a:t>
            </a:r>
          </a:p>
          <a:p>
            <a:r>
              <a:rPr lang="en-CA" sz="1250" dirty="0"/>
              <a:t>Large cars – PHEV</a:t>
            </a:r>
          </a:p>
          <a:p>
            <a:r>
              <a:rPr lang="en-CA" sz="1250" dirty="0"/>
              <a:t>Small cars – PHEV</a:t>
            </a:r>
          </a:p>
          <a:p>
            <a:r>
              <a:rPr lang="en-CA" sz="1250" dirty="0"/>
              <a:t>Light trucks - PHEV</a:t>
            </a:r>
          </a:p>
          <a:p>
            <a:r>
              <a:rPr lang="en-CA" sz="1250" dirty="0"/>
              <a:t>Large cars – EV</a:t>
            </a:r>
          </a:p>
          <a:p>
            <a:r>
              <a:rPr lang="en-CA" sz="1250" dirty="0"/>
              <a:t>Small cars – EV</a:t>
            </a:r>
          </a:p>
          <a:p>
            <a:r>
              <a:rPr lang="en-CA" sz="1250" dirty="0"/>
              <a:t>Light trucks – EV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7F15EB-0786-4F7F-8432-A7E415F78E00}"/>
              </a:ext>
            </a:extLst>
          </p:cNvPr>
          <p:cNvSpPr/>
          <p:nvPr/>
        </p:nvSpPr>
        <p:spPr>
          <a:xfrm>
            <a:off x="1583094" y="1391922"/>
            <a:ext cx="1524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C9E997-AB88-4514-9B81-B2936B271659}"/>
              </a:ext>
            </a:extLst>
          </p:cNvPr>
          <p:cNvSpPr/>
          <p:nvPr/>
        </p:nvSpPr>
        <p:spPr>
          <a:xfrm>
            <a:off x="1583094" y="1580469"/>
            <a:ext cx="1524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C2301F-C55A-4BF2-BE56-B0A77345CF23}"/>
              </a:ext>
            </a:extLst>
          </p:cNvPr>
          <p:cNvSpPr/>
          <p:nvPr/>
        </p:nvSpPr>
        <p:spPr>
          <a:xfrm>
            <a:off x="1583094" y="1769016"/>
            <a:ext cx="152400" cy="152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F243BFE-FB9E-4613-BED8-3C834987F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48472"/>
              </p:ext>
            </p:extLst>
          </p:nvPr>
        </p:nvGraphicFramePr>
        <p:xfrm>
          <a:off x="6375500" y="1272747"/>
          <a:ext cx="5329835" cy="281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385DB7B-F5B6-452D-A2C3-032DD5D00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491541"/>
              </p:ext>
            </p:extLst>
          </p:nvPr>
        </p:nvGraphicFramePr>
        <p:xfrm>
          <a:off x="639065" y="2521945"/>
          <a:ext cx="5329835" cy="281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F505DF0-97B6-4815-A058-1844DD68B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98102"/>
              </p:ext>
            </p:extLst>
          </p:nvPr>
        </p:nvGraphicFramePr>
        <p:xfrm>
          <a:off x="6502807" y="3929448"/>
          <a:ext cx="5333096" cy="281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DE968-3963-4E3C-AEC3-186374FC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BA32-9B05-427F-BA0C-E848A2737F98}" type="slidenum">
              <a:rPr lang="en-US" smtClean="0"/>
              <a:t>9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3CDA7-0794-43A9-A70A-1667D3E465CA}"/>
              </a:ext>
            </a:extLst>
          </p:cNvPr>
          <p:cNvSpPr/>
          <p:nvPr/>
        </p:nvSpPr>
        <p:spPr>
          <a:xfrm>
            <a:off x="1583094" y="1957564"/>
            <a:ext cx="152400" cy="152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1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997</Words>
  <Application>Microsoft Office PowerPoint</Application>
  <PresentationFormat>Widescreen</PresentationFormat>
  <Paragraphs>159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Lato</vt:lpstr>
      <vt:lpstr>Times New Roman</vt:lpstr>
      <vt:lpstr>Wingdings</vt:lpstr>
      <vt:lpstr>Office Theme</vt:lpstr>
      <vt:lpstr>PowerPoint Presentation</vt:lpstr>
      <vt:lpstr>1. Context</vt:lpstr>
      <vt:lpstr>1. Context</vt:lpstr>
      <vt:lpstr>1. Context</vt:lpstr>
      <vt:lpstr>1. Context</vt:lpstr>
      <vt:lpstr>PowerPoint Presentation</vt:lpstr>
      <vt:lpstr>2. Scenarios</vt:lpstr>
      <vt:lpstr>2. Scenarios</vt:lpstr>
      <vt:lpstr>2. Scenarios</vt:lpstr>
      <vt:lpstr>3. The model</vt:lpstr>
      <vt:lpstr>3. The model</vt:lpstr>
      <vt:lpstr>3. The model</vt:lpstr>
      <vt:lpstr>4. Preliminary results</vt:lpstr>
      <vt:lpstr>4. Preliminary results</vt:lpstr>
      <vt:lpstr>4. Preliminary results</vt:lpstr>
      <vt:lpstr>Conclusion</vt:lpstr>
      <vt:lpstr>Scenarios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Marianne Pedinotti-Castelle</dc:creator>
  <cp:lastModifiedBy>Marianne Pedinotti-Castelle</cp:lastModifiedBy>
  <cp:revision>189</cp:revision>
  <dcterms:created xsi:type="dcterms:W3CDTF">2019-05-20T23:16:31Z</dcterms:created>
  <dcterms:modified xsi:type="dcterms:W3CDTF">2019-05-31T22:27:44Z</dcterms:modified>
</cp:coreProperties>
</file>