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g" ContentType="image/jpeg"/>
  <Default Extension="mp4" ContentType="video/mp4"/>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2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3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3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32.xml" ContentType="application/vnd.openxmlformats-officedocument.presentationml.notesSlide+xml"/>
  <Override PartName="/ppt/charts/chartEx1.xml" ContentType="application/vnd.ms-office.chartex+xml"/>
  <Override PartName="/ppt/charts/style15.xml" ContentType="application/vnd.ms-office.chartstyle+xml"/>
  <Override PartName="/ppt/charts/colors15.xml" ContentType="application/vnd.ms-office.chartcolorstyle+xml"/>
  <Override PartName="/ppt/charts/chartEx2.xml" ContentType="application/vnd.ms-office.chartex+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796" r:id="rId2"/>
  </p:sldMasterIdLst>
  <p:notesMasterIdLst>
    <p:notesMasterId r:id="rId55"/>
  </p:notesMasterIdLst>
  <p:handoutMasterIdLst>
    <p:handoutMasterId r:id="rId56"/>
  </p:handoutMasterIdLst>
  <p:sldIdLst>
    <p:sldId id="450" r:id="rId3"/>
    <p:sldId id="427" r:id="rId4"/>
    <p:sldId id="462" r:id="rId5"/>
    <p:sldId id="452" r:id="rId6"/>
    <p:sldId id="414" r:id="rId7"/>
    <p:sldId id="453" r:id="rId8"/>
    <p:sldId id="473" r:id="rId9"/>
    <p:sldId id="417" r:id="rId10"/>
    <p:sldId id="474" r:id="rId11"/>
    <p:sldId id="272" r:id="rId12"/>
    <p:sldId id="273" r:id="rId13"/>
    <p:sldId id="421" r:id="rId14"/>
    <p:sldId id="422" r:id="rId15"/>
    <p:sldId id="454" r:id="rId16"/>
    <p:sldId id="424" r:id="rId17"/>
    <p:sldId id="279" r:id="rId18"/>
    <p:sldId id="429" r:id="rId19"/>
    <p:sldId id="282" r:id="rId20"/>
    <p:sldId id="433" r:id="rId21"/>
    <p:sldId id="435" r:id="rId22"/>
    <p:sldId id="455" r:id="rId23"/>
    <p:sldId id="476" r:id="rId24"/>
    <p:sldId id="446" r:id="rId25"/>
    <p:sldId id="465" r:id="rId26"/>
    <p:sldId id="466" r:id="rId27"/>
    <p:sldId id="467" r:id="rId28"/>
    <p:sldId id="468" r:id="rId29"/>
    <p:sldId id="470" r:id="rId30"/>
    <p:sldId id="471" r:id="rId31"/>
    <p:sldId id="472" r:id="rId32"/>
    <p:sldId id="299" r:id="rId33"/>
    <p:sldId id="300" r:id="rId34"/>
    <p:sldId id="301" r:id="rId35"/>
    <p:sldId id="303" r:id="rId36"/>
    <p:sldId id="458" r:id="rId37"/>
    <p:sldId id="459" r:id="rId38"/>
    <p:sldId id="460" r:id="rId39"/>
    <p:sldId id="258" r:id="rId40"/>
    <p:sldId id="259" r:id="rId41"/>
    <p:sldId id="260" r:id="rId42"/>
    <p:sldId id="257" r:id="rId43"/>
    <p:sldId id="261" r:id="rId44"/>
    <p:sldId id="262" r:id="rId45"/>
    <p:sldId id="263" r:id="rId46"/>
    <p:sldId id="267" r:id="rId47"/>
    <p:sldId id="268" r:id="rId48"/>
    <p:sldId id="269" r:id="rId49"/>
    <p:sldId id="270" r:id="rId50"/>
    <p:sldId id="271" r:id="rId51"/>
    <p:sldId id="264" r:id="rId52"/>
    <p:sldId id="265" r:id="rId53"/>
    <p:sldId id="266" r:id="rId54"/>
  </p:sldIdLst>
  <p:sldSz cx="24384000" cy="13716000"/>
  <p:notesSz cx="6858000" cy="9144000"/>
  <p:defaultTextStyle>
    <a:defPPr>
      <a:defRPr lang="x-none"/>
    </a:defPPr>
    <a:lvl1pPr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1pPr>
    <a:lvl2pPr marL="457200" indent="-2286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2pPr>
    <a:lvl3pPr marL="914400" indent="-4572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3pPr>
    <a:lvl4pPr marL="1371600" indent="-6858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4pPr>
    <a:lvl5pPr marL="1828800" indent="-9144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5pPr>
    <a:lvl6pPr marL="2286000" algn="l" defTabSz="914400" rtl="0" eaLnBrk="1" latinLnBrk="0" hangingPunct="1">
      <a:defRPr sz="2000" kern="1200">
        <a:solidFill>
          <a:srgbClr val="74808C"/>
        </a:solidFill>
        <a:latin typeface="Poppins" charset="0"/>
        <a:ea typeface="Poppins" charset="0"/>
        <a:cs typeface="Poppins" charset="0"/>
        <a:sym typeface="Poppins" charset="0"/>
      </a:defRPr>
    </a:lvl6pPr>
    <a:lvl7pPr marL="2743200" algn="l" defTabSz="914400" rtl="0" eaLnBrk="1" latinLnBrk="0" hangingPunct="1">
      <a:defRPr sz="2000" kern="1200">
        <a:solidFill>
          <a:srgbClr val="74808C"/>
        </a:solidFill>
        <a:latin typeface="Poppins" charset="0"/>
        <a:ea typeface="Poppins" charset="0"/>
        <a:cs typeface="Poppins" charset="0"/>
        <a:sym typeface="Poppins" charset="0"/>
      </a:defRPr>
    </a:lvl7pPr>
    <a:lvl8pPr marL="3200400" algn="l" defTabSz="914400" rtl="0" eaLnBrk="1" latinLnBrk="0" hangingPunct="1">
      <a:defRPr sz="2000" kern="1200">
        <a:solidFill>
          <a:srgbClr val="74808C"/>
        </a:solidFill>
        <a:latin typeface="Poppins" charset="0"/>
        <a:ea typeface="Poppins" charset="0"/>
        <a:cs typeface="Poppins" charset="0"/>
        <a:sym typeface="Poppins" charset="0"/>
      </a:defRPr>
    </a:lvl8pPr>
    <a:lvl9pPr marL="3657600" algn="l" defTabSz="914400" rtl="0" eaLnBrk="1" latinLnBrk="0" hangingPunct="1">
      <a:defRPr sz="2000" kern="1200">
        <a:solidFill>
          <a:srgbClr val="74808C"/>
        </a:solidFill>
        <a:latin typeface="Poppins" charset="0"/>
        <a:ea typeface="Poppins" charset="0"/>
        <a:cs typeface="Poppins" charset="0"/>
        <a:sym typeface="Poppins"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95959"/>
    <a:srgbClr val="51AA5E"/>
    <a:srgbClr val="AF2D25"/>
    <a:srgbClr val="000000"/>
    <a:srgbClr val="0D2344"/>
    <a:srgbClr val="009BDE"/>
    <a:srgbClr val="1B3B61"/>
    <a:srgbClr val="98C93C"/>
    <a:srgbClr val="396E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784" autoAdjust="0"/>
  </p:normalViewPr>
  <p:slideViewPr>
    <p:cSldViewPr showGuides="1">
      <p:cViewPr varScale="1">
        <p:scale>
          <a:sx n="35" d="100"/>
          <a:sy n="35" d="100"/>
        </p:scale>
        <p:origin x="1123" y="53"/>
      </p:cViewPr>
      <p:guideLst/>
    </p:cSldViewPr>
  </p:slid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Chi\Google%20Drive\APPP%20506%20-%20Capstone\Final%20Presentation%20Working%20documents_\Graphs%20(no%20links).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Chi\Google%20Drive\APPP%20506%20-%20Capstone\Final%20Presentation%20Working%20documents_\Graphs%20(no%20links).xlsx" TargetMode="Externa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19.xml"/><Relationship Id="rId1" Type="http://schemas.microsoft.com/office/2011/relationships/chartStyle" Target="style19.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21.xml"/><Relationship Id="rId1" Type="http://schemas.microsoft.com/office/2011/relationships/chartStyle" Target="style21.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22.xml"/><Relationship Id="rId1" Type="http://schemas.microsoft.com/office/2011/relationships/chartStyle" Target="style22.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uz_2\Documents\UBC\FALL%20TERM\Capstone%20Project\Renewable%20Energy%20on%20Transportation\Final\Graphs%20(no%20links).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Ex1.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file:///C:\Users\Chi\Google%20Drive\APPP%20506%20-%20Capstone\Final%20Presentation%20Working%20documents_\Graphs%20(no%20link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file:///C:\Users\Chi\Google%20Drive\APPP%20506%20-%20Capstone\Final%20Presentation%20Working%20documents_\Graphs%20(no%20link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5400" dirty="0"/>
              <a:t>Energy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'Daily peak'!$B$1</c:f>
              <c:strCache>
                <c:ptCount val="1"/>
                <c:pt idx="0">
                  <c:v>Energy (kWh)</c:v>
                </c:pt>
              </c:strCache>
            </c:strRef>
          </c:tx>
          <c:spPr>
            <a:ln w="28575" cap="rnd">
              <a:solidFill>
                <a:schemeClr val="accent1"/>
              </a:solidFill>
              <a:round/>
            </a:ln>
            <a:effectLst/>
          </c:spPr>
          <c:marker>
            <c:symbol val="none"/>
          </c:marker>
          <c:cat>
            <c:strRef>
              <c:f>'Daily peak'!$A$2:$A$366</c:f>
              <c:strCache>
                <c:ptCount val="365"/>
                <c:pt idx="0">
                  <c:v>09-01-2017</c:v>
                </c:pt>
                <c:pt idx="1">
                  <c:v>09-02-2017</c:v>
                </c:pt>
                <c:pt idx="2">
                  <c:v>09-03-2017</c:v>
                </c:pt>
                <c:pt idx="3">
                  <c:v>09-04-2017</c:v>
                </c:pt>
                <c:pt idx="4">
                  <c:v>09-05-2017</c:v>
                </c:pt>
                <c:pt idx="5">
                  <c:v>09-06-2017</c:v>
                </c:pt>
                <c:pt idx="6">
                  <c:v>09-07-2017</c:v>
                </c:pt>
                <c:pt idx="7">
                  <c:v>09-08-2017</c:v>
                </c:pt>
                <c:pt idx="8">
                  <c:v>09-09-2017</c:v>
                </c:pt>
                <c:pt idx="9">
                  <c:v>09-10-2017</c:v>
                </c:pt>
                <c:pt idx="10">
                  <c:v>09-11-2017</c:v>
                </c:pt>
                <c:pt idx="11">
                  <c:v>09-12-2017</c:v>
                </c:pt>
                <c:pt idx="12">
                  <c:v>09-13-2017</c:v>
                </c:pt>
                <c:pt idx="13">
                  <c:v>09-14-2017</c:v>
                </c:pt>
                <c:pt idx="14">
                  <c:v>09-15-2017</c:v>
                </c:pt>
                <c:pt idx="15">
                  <c:v>09-16-2017</c:v>
                </c:pt>
                <c:pt idx="16">
                  <c:v>09-17-2017</c:v>
                </c:pt>
                <c:pt idx="17">
                  <c:v>09-18-2017</c:v>
                </c:pt>
                <c:pt idx="18">
                  <c:v>09-19-2017</c:v>
                </c:pt>
                <c:pt idx="19">
                  <c:v>09-20-2017</c:v>
                </c:pt>
                <c:pt idx="20">
                  <c:v>09-21-2017</c:v>
                </c:pt>
                <c:pt idx="21">
                  <c:v>09-22-2017</c:v>
                </c:pt>
                <c:pt idx="22">
                  <c:v>09-23-2017</c:v>
                </c:pt>
                <c:pt idx="23">
                  <c:v>09-24-2017</c:v>
                </c:pt>
                <c:pt idx="24">
                  <c:v>09-25-2017</c:v>
                </c:pt>
                <c:pt idx="25">
                  <c:v>09-26-2017</c:v>
                </c:pt>
                <c:pt idx="26">
                  <c:v>09-27-2017</c:v>
                </c:pt>
                <c:pt idx="27">
                  <c:v>09-28-2017</c:v>
                </c:pt>
                <c:pt idx="28">
                  <c:v>09-29-2017</c:v>
                </c:pt>
                <c:pt idx="29">
                  <c:v>09-30-2017</c:v>
                </c:pt>
                <c:pt idx="30">
                  <c:v>10-01-2017</c:v>
                </c:pt>
                <c:pt idx="31">
                  <c:v>10-02-2017</c:v>
                </c:pt>
                <c:pt idx="32">
                  <c:v>10-03-2017</c:v>
                </c:pt>
                <c:pt idx="33">
                  <c:v>10-04-2017</c:v>
                </c:pt>
                <c:pt idx="34">
                  <c:v>10-05-2017</c:v>
                </c:pt>
                <c:pt idx="35">
                  <c:v>10-06-2017</c:v>
                </c:pt>
                <c:pt idx="36">
                  <c:v>10-07-2017</c:v>
                </c:pt>
                <c:pt idx="37">
                  <c:v>10-08-2017</c:v>
                </c:pt>
                <c:pt idx="38">
                  <c:v>10-09-2017</c:v>
                </c:pt>
                <c:pt idx="39">
                  <c:v>10-10-2017</c:v>
                </c:pt>
                <c:pt idx="40">
                  <c:v>10-11-2017</c:v>
                </c:pt>
                <c:pt idx="41">
                  <c:v>10-12-2017</c:v>
                </c:pt>
                <c:pt idx="42">
                  <c:v>10-13-2017</c:v>
                </c:pt>
                <c:pt idx="43">
                  <c:v>10-14-2017</c:v>
                </c:pt>
                <c:pt idx="44">
                  <c:v>10-15-2017</c:v>
                </c:pt>
                <c:pt idx="45">
                  <c:v>10-16-2017</c:v>
                </c:pt>
                <c:pt idx="46">
                  <c:v>10-17-2017</c:v>
                </c:pt>
                <c:pt idx="47">
                  <c:v>10-18-2017</c:v>
                </c:pt>
                <c:pt idx="48">
                  <c:v>10-19-2017</c:v>
                </c:pt>
                <c:pt idx="49">
                  <c:v>10-20-2017</c:v>
                </c:pt>
                <c:pt idx="50">
                  <c:v>10-21-2017</c:v>
                </c:pt>
                <c:pt idx="51">
                  <c:v>10-22-2017</c:v>
                </c:pt>
                <c:pt idx="52">
                  <c:v>10-23-2017</c:v>
                </c:pt>
                <c:pt idx="53">
                  <c:v>10-24-2017</c:v>
                </c:pt>
                <c:pt idx="54">
                  <c:v>10-25-2017</c:v>
                </c:pt>
                <c:pt idx="55">
                  <c:v>10-26-2017</c:v>
                </c:pt>
                <c:pt idx="56">
                  <c:v>10-27-2017</c:v>
                </c:pt>
                <c:pt idx="57">
                  <c:v>10-28-2017</c:v>
                </c:pt>
                <c:pt idx="58">
                  <c:v>10-29-2017</c:v>
                </c:pt>
                <c:pt idx="59">
                  <c:v>10-30-2017</c:v>
                </c:pt>
                <c:pt idx="60">
                  <c:v>10-31-2017</c:v>
                </c:pt>
                <c:pt idx="61">
                  <c:v>11-01-2017</c:v>
                </c:pt>
                <c:pt idx="62">
                  <c:v>11-02-2017</c:v>
                </c:pt>
                <c:pt idx="63">
                  <c:v>11-03-2017</c:v>
                </c:pt>
                <c:pt idx="64">
                  <c:v>11-04-2017</c:v>
                </c:pt>
                <c:pt idx="65">
                  <c:v>11-05-2017</c:v>
                </c:pt>
                <c:pt idx="66">
                  <c:v>11-06-2017</c:v>
                </c:pt>
                <c:pt idx="67">
                  <c:v>11-07-2017</c:v>
                </c:pt>
                <c:pt idx="68">
                  <c:v>11-08-2017</c:v>
                </c:pt>
                <c:pt idx="69">
                  <c:v>11-09-2017</c:v>
                </c:pt>
                <c:pt idx="70">
                  <c:v>11-10-2017</c:v>
                </c:pt>
                <c:pt idx="71">
                  <c:v>11-11-2017</c:v>
                </c:pt>
                <c:pt idx="72">
                  <c:v>11-12-2017</c:v>
                </c:pt>
                <c:pt idx="73">
                  <c:v>11-13-2017</c:v>
                </c:pt>
                <c:pt idx="74">
                  <c:v>11-14-2017</c:v>
                </c:pt>
                <c:pt idx="75">
                  <c:v>11-15-2017</c:v>
                </c:pt>
                <c:pt idx="76">
                  <c:v>11-16-2017</c:v>
                </c:pt>
                <c:pt idx="77">
                  <c:v>11-17-2017</c:v>
                </c:pt>
                <c:pt idx="78">
                  <c:v>11-18-2017</c:v>
                </c:pt>
                <c:pt idx="79">
                  <c:v>11-19-2017</c:v>
                </c:pt>
                <c:pt idx="80">
                  <c:v>11-20-2017</c:v>
                </c:pt>
                <c:pt idx="81">
                  <c:v>11-21-2017</c:v>
                </c:pt>
                <c:pt idx="82">
                  <c:v>11-22-2017</c:v>
                </c:pt>
                <c:pt idx="83">
                  <c:v>11-23-2017</c:v>
                </c:pt>
                <c:pt idx="84">
                  <c:v>11-24-2017</c:v>
                </c:pt>
                <c:pt idx="85">
                  <c:v>11-25-2017</c:v>
                </c:pt>
                <c:pt idx="86">
                  <c:v>11-26-2017</c:v>
                </c:pt>
                <c:pt idx="87">
                  <c:v>11-27-2017</c:v>
                </c:pt>
                <c:pt idx="88">
                  <c:v>11-28-2017</c:v>
                </c:pt>
                <c:pt idx="89">
                  <c:v>11-29-2017</c:v>
                </c:pt>
                <c:pt idx="90">
                  <c:v>11-30-2017</c:v>
                </c:pt>
                <c:pt idx="91">
                  <c:v>12-01-2017</c:v>
                </c:pt>
                <c:pt idx="92">
                  <c:v>12-02-2017</c:v>
                </c:pt>
                <c:pt idx="93">
                  <c:v>12-03-2017</c:v>
                </c:pt>
                <c:pt idx="94">
                  <c:v>12-04-2017</c:v>
                </c:pt>
                <c:pt idx="95">
                  <c:v>12-05-2017</c:v>
                </c:pt>
                <c:pt idx="96">
                  <c:v>12-06-2017</c:v>
                </c:pt>
                <c:pt idx="97">
                  <c:v>12-07-2017</c:v>
                </c:pt>
                <c:pt idx="98">
                  <c:v>12-08-2017</c:v>
                </c:pt>
                <c:pt idx="99">
                  <c:v>12-09-2017</c:v>
                </c:pt>
                <c:pt idx="100">
                  <c:v>12-10-2017</c:v>
                </c:pt>
                <c:pt idx="101">
                  <c:v>12-11-2017</c:v>
                </c:pt>
                <c:pt idx="102">
                  <c:v>12-12-2017</c:v>
                </c:pt>
                <c:pt idx="103">
                  <c:v>12-13-2017</c:v>
                </c:pt>
                <c:pt idx="104">
                  <c:v>12-14-2017</c:v>
                </c:pt>
                <c:pt idx="105">
                  <c:v>12-15-2017</c:v>
                </c:pt>
                <c:pt idx="106">
                  <c:v>12-16-2017</c:v>
                </c:pt>
                <c:pt idx="107">
                  <c:v>12-17-2017</c:v>
                </c:pt>
                <c:pt idx="108">
                  <c:v>12-18-2017</c:v>
                </c:pt>
                <c:pt idx="109">
                  <c:v>12-19-2017</c:v>
                </c:pt>
                <c:pt idx="110">
                  <c:v>12-20-2017</c:v>
                </c:pt>
                <c:pt idx="111">
                  <c:v>12-21-2017</c:v>
                </c:pt>
                <c:pt idx="112">
                  <c:v>12-22-2017</c:v>
                </c:pt>
                <c:pt idx="113">
                  <c:v>12-23-2017</c:v>
                </c:pt>
                <c:pt idx="114">
                  <c:v>12-24-2017</c:v>
                </c:pt>
                <c:pt idx="115">
                  <c:v>12-25-2017</c:v>
                </c:pt>
                <c:pt idx="116">
                  <c:v>12-26-2017</c:v>
                </c:pt>
                <c:pt idx="117">
                  <c:v>12-27-2017</c:v>
                </c:pt>
                <c:pt idx="118">
                  <c:v>12-28-2017</c:v>
                </c:pt>
                <c:pt idx="119">
                  <c:v>12-29-2017</c:v>
                </c:pt>
                <c:pt idx="120">
                  <c:v>12-30-2017</c:v>
                </c:pt>
                <c:pt idx="121">
                  <c:v>12-31-2017</c:v>
                </c:pt>
                <c:pt idx="122">
                  <c:v>01-01-2018</c:v>
                </c:pt>
                <c:pt idx="123">
                  <c:v>01-02-2018</c:v>
                </c:pt>
                <c:pt idx="124">
                  <c:v>01-03-2018</c:v>
                </c:pt>
                <c:pt idx="125">
                  <c:v>01-04-2018</c:v>
                </c:pt>
                <c:pt idx="126">
                  <c:v>01-05-2018</c:v>
                </c:pt>
                <c:pt idx="127">
                  <c:v>01-06-2018</c:v>
                </c:pt>
                <c:pt idx="128">
                  <c:v>01-07-2018</c:v>
                </c:pt>
                <c:pt idx="129">
                  <c:v>01-08-2018</c:v>
                </c:pt>
                <c:pt idx="130">
                  <c:v>01-09-2018</c:v>
                </c:pt>
                <c:pt idx="131">
                  <c:v>01-10-2018</c:v>
                </c:pt>
                <c:pt idx="132">
                  <c:v>01-11-2018</c:v>
                </c:pt>
                <c:pt idx="133">
                  <c:v>01-12-2018</c:v>
                </c:pt>
                <c:pt idx="134">
                  <c:v>01-13-2018</c:v>
                </c:pt>
                <c:pt idx="135">
                  <c:v>01-14-2018</c:v>
                </c:pt>
                <c:pt idx="136">
                  <c:v>01-15-2018</c:v>
                </c:pt>
                <c:pt idx="137">
                  <c:v>01-16-2018</c:v>
                </c:pt>
                <c:pt idx="138">
                  <c:v>01-17-2018</c:v>
                </c:pt>
                <c:pt idx="139">
                  <c:v>01-18-2018</c:v>
                </c:pt>
                <c:pt idx="140">
                  <c:v>01-19-2018</c:v>
                </c:pt>
                <c:pt idx="141">
                  <c:v>01-20-2018</c:v>
                </c:pt>
                <c:pt idx="142">
                  <c:v>01-21-2018</c:v>
                </c:pt>
                <c:pt idx="143">
                  <c:v>01-22-2018</c:v>
                </c:pt>
                <c:pt idx="144">
                  <c:v>01-23-2018</c:v>
                </c:pt>
                <c:pt idx="145">
                  <c:v>01-24-2018</c:v>
                </c:pt>
                <c:pt idx="146">
                  <c:v>01-25-2018</c:v>
                </c:pt>
                <c:pt idx="147">
                  <c:v>01-26-2018</c:v>
                </c:pt>
                <c:pt idx="148">
                  <c:v>01-27-2018</c:v>
                </c:pt>
                <c:pt idx="149">
                  <c:v>01-28-2018</c:v>
                </c:pt>
                <c:pt idx="150">
                  <c:v>01-29-2018</c:v>
                </c:pt>
                <c:pt idx="151">
                  <c:v>01-30-2018</c:v>
                </c:pt>
                <c:pt idx="152">
                  <c:v>01-31-2018</c:v>
                </c:pt>
                <c:pt idx="153">
                  <c:v>02-01-2018</c:v>
                </c:pt>
                <c:pt idx="154">
                  <c:v>02-02-2018</c:v>
                </c:pt>
                <c:pt idx="155">
                  <c:v>02-03-2018</c:v>
                </c:pt>
                <c:pt idx="156">
                  <c:v>02-04-2018</c:v>
                </c:pt>
                <c:pt idx="157">
                  <c:v>02-05-2018</c:v>
                </c:pt>
                <c:pt idx="158">
                  <c:v>02-06-2018</c:v>
                </c:pt>
                <c:pt idx="159">
                  <c:v>02-07-2018</c:v>
                </c:pt>
                <c:pt idx="160">
                  <c:v>02-08-2018</c:v>
                </c:pt>
                <c:pt idx="161">
                  <c:v>02-09-2018</c:v>
                </c:pt>
                <c:pt idx="162">
                  <c:v>02-10-2018</c:v>
                </c:pt>
                <c:pt idx="163">
                  <c:v>02-11-2018</c:v>
                </c:pt>
                <c:pt idx="164">
                  <c:v>02-12-2018</c:v>
                </c:pt>
                <c:pt idx="165">
                  <c:v>02-13-2018</c:v>
                </c:pt>
                <c:pt idx="166">
                  <c:v>02-14-2018</c:v>
                </c:pt>
                <c:pt idx="167">
                  <c:v>02-15-2018</c:v>
                </c:pt>
                <c:pt idx="168">
                  <c:v>02-16-2018</c:v>
                </c:pt>
                <c:pt idx="169">
                  <c:v>02-17-2018</c:v>
                </c:pt>
                <c:pt idx="170">
                  <c:v>02-18-2018</c:v>
                </c:pt>
                <c:pt idx="171">
                  <c:v>02-19-2018</c:v>
                </c:pt>
                <c:pt idx="172">
                  <c:v>02-20-2018</c:v>
                </c:pt>
                <c:pt idx="173">
                  <c:v>02-21-2018</c:v>
                </c:pt>
                <c:pt idx="174">
                  <c:v>02-22-2018</c:v>
                </c:pt>
                <c:pt idx="175">
                  <c:v>02-23-2018</c:v>
                </c:pt>
                <c:pt idx="176">
                  <c:v>02-24-2018</c:v>
                </c:pt>
                <c:pt idx="177">
                  <c:v>02-25-2018</c:v>
                </c:pt>
                <c:pt idx="178">
                  <c:v>02-26-2018</c:v>
                </c:pt>
                <c:pt idx="179">
                  <c:v>02-27-2018</c:v>
                </c:pt>
                <c:pt idx="180">
                  <c:v>02-28-2018</c:v>
                </c:pt>
                <c:pt idx="181">
                  <c:v>03-01-2018</c:v>
                </c:pt>
                <c:pt idx="182">
                  <c:v>03-02-2018</c:v>
                </c:pt>
                <c:pt idx="183">
                  <c:v>03-03-2018</c:v>
                </c:pt>
                <c:pt idx="184">
                  <c:v>03-04-2018</c:v>
                </c:pt>
                <c:pt idx="185">
                  <c:v>03-05-2018</c:v>
                </c:pt>
                <c:pt idx="186">
                  <c:v>03-06-2018</c:v>
                </c:pt>
                <c:pt idx="187">
                  <c:v>03-07-2018</c:v>
                </c:pt>
                <c:pt idx="188">
                  <c:v>03-08-2018</c:v>
                </c:pt>
                <c:pt idx="189">
                  <c:v>03-09-2018</c:v>
                </c:pt>
                <c:pt idx="190">
                  <c:v>03-10-2018</c:v>
                </c:pt>
                <c:pt idx="191">
                  <c:v>03-11-2018</c:v>
                </c:pt>
                <c:pt idx="192">
                  <c:v>03-12-2018</c:v>
                </c:pt>
                <c:pt idx="193">
                  <c:v>03-13-2018</c:v>
                </c:pt>
                <c:pt idx="194">
                  <c:v>03-14-2018</c:v>
                </c:pt>
                <c:pt idx="195">
                  <c:v>03-15-2018</c:v>
                </c:pt>
                <c:pt idx="196">
                  <c:v>03-16-2018</c:v>
                </c:pt>
                <c:pt idx="197">
                  <c:v>03-17-2018</c:v>
                </c:pt>
                <c:pt idx="198">
                  <c:v>03-18-2018</c:v>
                </c:pt>
                <c:pt idx="199">
                  <c:v>03-19-2018</c:v>
                </c:pt>
                <c:pt idx="200">
                  <c:v>03-20-2018</c:v>
                </c:pt>
                <c:pt idx="201">
                  <c:v>03-21-2018</c:v>
                </c:pt>
                <c:pt idx="202">
                  <c:v>03-22-2018</c:v>
                </c:pt>
                <c:pt idx="203">
                  <c:v>03-23-2018</c:v>
                </c:pt>
                <c:pt idx="204">
                  <c:v>03-24-2018</c:v>
                </c:pt>
                <c:pt idx="205">
                  <c:v>03-25-2018</c:v>
                </c:pt>
                <c:pt idx="206">
                  <c:v>03-26-2018</c:v>
                </c:pt>
                <c:pt idx="207">
                  <c:v>03-27-2018</c:v>
                </c:pt>
                <c:pt idx="208">
                  <c:v>03-28-2018</c:v>
                </c:pt>
                <c:pt idx="209">
                  <c:v>03-29-2018</c:v>
                </c:pt>
                <c:pt idx="210">
                  <c:v>03-30-2018</c:v>
                </c:pt>
                <c:pt idx="211">
                  <c:v>03-31-2018</c:v>
                </c:pt>
                <c:pt idx="212">
                  <c:v>04-01-2018</c:v>
                </c:pt>
                <c:pt idx="213">
                  <c:v>04-02-2018</c:v>
                </c:pt>
                <c:pt idx="214">
                  <c:v>04-03-2018</c:v>
                </c:pt>
                <c:pt idx="215">
                  <c:v>04-04-2018</c:v>
                </c:pt>
                <c:pt idx="216">
                  <c:v>04-05-2018</c:v>
                </c:pt>
                <c:pt idx="217">
                  <c:v>04-06-2018</c:v>
                </c:pt>
                <c:pt idx="218">
                  <c:v>04-07-2018</c:v>
                </c:pt>
                <c:pt idx="219">
                  <c:v>04-08-2018</c:v>
                </c:pt>
                <c:pt idx="220">
                  <c:v>04-09-2018</c:v>
                </c:pt>
                <c:pt idx="221">
                  <c:v>04-10-2018</c:v>
                </c:pt>
                <c:pt idx="222">
                  <c:v>04-11-2018</c:v>
                </c:pt>
                <c:pt idx="223">
                  <c:v>04-12-2018</c:v>
                </c:pt>
                <c:pt idx="224">
                  <c:v>04-13-2018</c:v>
                </c:pt>
                <c:pt idx="225">
                  <c:v>04-14-2018</c:v>
                </c:pt>
                <c:pt idx="226">
                  <c:v>04-15-2018</c:v>
                </c:pt>
                <c:pt idx="227">
                  <c:v>04-16-2018</c:v>
                </c:pt>
                <c:pt idx="228">
                  <c:v>04-17-2018</c:v>
                </c:pt>
                <c:pt idx="229">
                  <c:v>04-18-2018</c:v>
                </c:pt>
                <c:pt idx="230">
                  <c:v>04-19-2018</c:v>
                </c:pt>
                <c:pt idx="231">
                  <c:v>04-20-2018</c:v>
                </c:pt>
                <c:pt idx="232">
                  <c:v>04-21-2018</c:v>
                </c:pt>
                <c:pt idx="233">
                  <c:v>04-22-2018</c:v>
                </c:pt>
                <c:pt idx="234">
                  <c:v>04-23-2018</c:v>
                </c:pt>
                <c:pt idx="235">
                  <c:v>04-24-2018</c:v>
                </c:pt>
                <c:pt idx="236">
                  <c:v>04-25-2018</c:v>
                </c:pt>
                <c:pt idx="237">
                  <c:v>04-26-2018</c:v>
                </c:pt>
                <c:pt idx="238">
                  <c:v>04-27-2018</c:v>
                </c:pt>
                <c:pt idx="239">
                  <c:v>04-28-2018</c:v>
                </c:pt>
                <c:pt idx="240">
                  <c:v>04-29-2018</c:v>
                </c:pt>
                <c:pt idx="241">
                  <c:v>04-30-2018</c:v>
                </c:pt>
                <c:pt idx="242">
                  <c:v>05-01-2018</c:v>
                </c:pt>
                <c:pt idx="243">
                  <c:v>05-02-2018</c:v>
                </c:pt>
                <c:pt idx="244">
                  <c:v>05-03-2018</c:v>
                </c:pt>
                <c:pt idx="245">
                  <c:v>05-04-2018</c:v>
                </c:pt>
                <c:pt idx="246">
                  <c:v>05-05-2018</c:v>
                </c:pt>
                <c:pt idx="247">
                  <c:v>05-06-2018</c:v>
                </c:pt>
                <c:pt idx="248">
                  <c:v>05-07-2018</c:v>
                </c:pt>
                <c:pt idx="249">
                  <c:v>05-08-2018</c:v>
                </c:pt>
                <c:pt idx="250">
                  <c:v>05-09-2018</c:v>
                </c:pt>
                <c:pt idx="251">
                  <c:v>05-10-2018</c:v>
                </c:pt>
                <c:pt idx="252">
                  <c:v>05-11-2018</c:v>
                </c:pt>
                <c:pt idx="253">
                  <c:v>05-12-2018</c:v>
                </c:pt>
                <c:pt idx="254">
                  <c:v>05-13-2018</c:v>
                </c:pt>
                <c:pt idx="255">
                  <c:v>05-14-2018</c:v>
                </c:pt>
                <c:pt idx="256">
                  <c:v>05-15-2018</c:v>
                </c:pt>
                <c:pt idx="257">
                  <c:v>05-16-2018</c:v>
                </c:pt>
                <c:pt idx="258">
                  <c:v>05-17-2018</c:v>
                </c:pt>
                <c:pt idx="259">
                  <c:v>05-18-2018</c:v>
                </c:pt>
                <c:pt idx="260">
                  <c:v>05-19-2018</c:v>
                </c:pt>
                <c:pt idx="261">
                  <c:v>05-20-2018</c:v>
                </c:pt>
                <c:pt idx="262">
                  <c:v>05-21-2018</c:v>
                </c:pt>
                <c:pt idx="263">
                  <c:v>05-22-2018</c:v>
                </c:pt>
                <c:pt idx="264">
                  <c:v>05-23-2018</c:v>
                </c:pt>
                <c:pt idx="265">
                  <c:v>05-24-2018</c:v>
                </c:pt>
                <c:pt idx="266">
                  <c:v>05-25-2018</c:v>
                </c:pt>
                <c:pt idx="267">
                  <c:v>05-26-2018</c:v>
                </c:pt>
                <c:pt idx="268">
                  <c:v>05-27-2018</c:v>
                </c:pt>
                <c:pt idx="269">
                  <c:v>05-28-2018</c:v>
                </c:pt>
                <c:pt idx="270">
                  <c:v>05-29-2018</c:v>
                </c:pt>
                <c:pt idx="271">
                  <c:v>05-30-2018</c:v>
                </c:pt>
                <c:pt idx="272">
                  <c:v>05-31-2018</c:v>
                </c:pt>
                <c:pt idx="273">
                  <c:v>06-01-2018</c:v>
                </c:pt>
                <c:pt idx="274">
                  <c:v>06-02-2018</c:v>
                </c:pt>
                <c:pt idx="275">
                  <c:v>06-03-2018</c:v>
                </c:pt>
                <c:pt idx="276">
                  <c:v>06-04-2018</c:v>
                </c:pt>
                <c:pt idx="277">
                  <c:v>06-05-2018</c:v>
                </c:pt>
                <c:pt idx="278">
                  <c:v>06-06-2018</c:v>
                </c:pt>
                <c:pt idx="279">
                  <c:v>06-07-2018</c:v>
                </c:pt>
                <c:pt idx="280">
                  <c:v>06-08-2018</c:v>
                </c:pt>
                <c:pt idx="281">
                  <c:v>06-09-2018</c:v>
                </c:pt>
                <c:pt idx="282">
                  <c:v>06-10-2018</c:v>
                </c:pt>
                <c:pt idx="283">
                  <c:v>06-11-2018</c:v>
                </c:pt>
                <c:pt idx="284">
                  <c:v>06-12-2018</c:v>
                </c:pt>
                <c:pt idx="285">
                  <c:v>06-13-2018</c:v>
                </c:pt>
                <c:pt idx="286">
                  <c:v>06-14-2018</c:v>
                </c:pt>
                <c:pt idx="287">
                  <c:v>06-15-2018</c:v>
                </c:pt>
                <c:pt idx="288">
                  <c:v>06-16-2018</c:v>
                </c:pt>
                <c:pt idx="289">
                  <c:v>06-17-2018</c:v>
                </c:pt>
                <c:pt idx="290">
                  <c:v>06-18-2018</c:v>
                </c:pt>
                <c:pt idx="291">
                  <c:v>06-19-2018</c:v>
                </c:pt>
                <c:pt idx="292">
                  <c:v>06-20-2018</c:v>
                </c:pt>
                <c:pt idx="293">
                  <c:v>06-21-2018</c:v>
                </c:pt>
                <c:pt idx="294">
                  <c:v>06-22-2018</c:v>
                </c:pt>
                <c:pt idx="295">
                  <c:v>06-23-2018</c:v>
                </c:pt>
                <c:pt idx="296">
                  <c:v>06-24-2018</c:v>
                </c:pt>
                <c:pt idx="297">
                  <c:v>06-25-2018</c:v>
                </c:pt>
                <c:pt idx="298">
                  <c:v>06-26-2018</c:v>
                </c:pt>
                <c:pt idx="299">
                  <c:v>06-27-2018</c:v>
                </c:pt>
                <c:pt idx="300">
                  <c:v>06-28-2018</c:v>
                </c:pt>
                <c:pt idx="301">
                  <c:v>06-29-2018</c:v>
                </c:pt>
                <c:pt idx="302">
                  <c:v>06-30-2018</c:v>
                </c:pt>
                <c:pt idx="303">
                  <c:v>07-01-2018</c:v>
                </c:pt>
                <c:pt idx="304">
                  <c:v>07-02-2018</c:v>
                </c:pt>
                <c:pt idx="305">
                  <c:v>07-03-2018</c:v>
                </c:pt>
                <c:pt idx="306">
                  <c:v>07-04-2018</c:v>
                </c:pt>
                <c:pt idx="307">
                  <c:v>07-05-2018</c:v>
                </c:pt>
                <c:pt idx="308">
                  <c:v>07-06-2018</c:v>
                </c:pt>
                <c:pt idx="309">
                  <c:v>07-07-2018</c:v>
                </c:pt>
                <c:pt idx="310">
                  <c:v>07-08-2018</c:v>
                </c:pt>
                <c:pt idx="311">
                  <c:v>07-09-2018</c:v>
                </c:pt>
                <c:pt idx="312">
                  <c:v>07-10-2018</c:v>
                </c:pt>
                <c:pt idx="313">
                  <c:v>07-11-2018</c:v>
                </c:pt>
                <c:pt idx="314">
                  <c:v>07-12-2018</c:v>
                </c:pt>
                <c:pt idx="315">
                  <c:v>07-13-2018</c:v>
                </c:pt>
                <c:pt idx="316">
                  <c:v>07-14-2018</c:v>
                </c:pt>
                <c:pt idx="317">
                  <c:v>07-15-2018</c:v>
                </c:pt>
                <c:pt idx="318">
                  <c:v>07-16-2018</c:v>
                </c:pt>
                <c:pt idx="319">
                  <c:v>07-17-2018</c:v>
                </c:pt>
                <c:pt idx="320">
                  <c:v>07-18-2018</c:v>
                </c:pt>
                <c:pt idx="321">
                  <c:v>07-19-2018</c:v>
                </c:pt>
                <c:pt idx="322">
                  <c:v>07-20-2018</c:v>
                </c:pt>
                <c:pt idx="323">
                  <c:v>07-21-2018</c:v>
                </c:pt>
                <c:pt idx="324">
                  <c:v>07-22-2018</c:v>
                </c:pt>
                <c:pt idx="325">
                  <c:v>07-23-2018</c:v>
                </c:pt>
                <c:pt idx="326">
                  <c:v>07-24-2018</c:v>
                </c:pt>
                <c:pt idx="327">
                  <c:v>07-25-2018</c:v>
                </c:pt>
                <c:pt idx="328">
                  <c:v>07-26-2018</c:v>
                </c:pt>
                <c:pt idx="329">
                  <c:v>07-27-2018</c:v>
                </c:pt>
                <c:pt idx="330">
                  <c:v>07-28-2018</c:v>
                </c:pt>
                <c:pt idx="331">
                  <c:v>07-29-2018</c:v>
                </c:pt>
                <c:pt idx="332">
                  <c:v>07-30-2018</c:v>
                </c:pt>
                <c:pt idx="333">
                  <c:v>07-31-2018</c:v>
                </c:pt>
                <c:pt idx="334">
                  <c:v>08-01-2018</c:v>
                </c:pt>
                <c:pt idx="335">
                  <c:v>08-02-2018</c:v>
                </c:pt>
                <c:pt idx="336">
                  <c:v>08-03-2018</c:v>
                </c:pt>
                <c:pt idx="337">
                  <c:v>08-04-2018</c:v>
                </c:pt>
                <c:pt idx="338">
                  <c:v>08-05-2018</c:v>
                </c:pt>
                <c:pt idx="339">
                  <c:v>08-06-2018</c:v>
                </c:pt>
                <c:pt idx="340">
                  <c:v>08-07-2018</c:v>
                </c:pt>
                <c:pt idx="341">
                  <c:v>08-08-2018</c:v>
                </c:pt>
                <c:pt idx="342">
                  <c:v>08-09-2018</c:v>
                </c:pt>
                <c:pt idx="343">
                  <c:v>08-10-2018</c:v>
                </c:pt>
                <c:pt idx="344">
                  <c:v>08-11-2018</c:v>
                </c:pt>
                <c:pt idx="345">
                  <c:v>08-12-2018</c:v>
                </c:pt>
                <c:pt idx="346">
                  <c:v>08-13-2018</c:v>
                </c:pt>
                <c:pt idx="347">
                  <c:v>08-14-2018</c:v>
                </c:pt>
                <c:pt idx="348">
                  <c:v>08-15-2018</c:v>
                </c:pt>
                <c:pt idx="349">
                  <c:v>08-16-2018</c:v>
                </c:pt>
                <c:pt idx="350">
                  <c:v>08-17-2018</c:v>
                </c:pt>
                <c:pt idx="351">
                  <c:v>08-18-2018</c:v>
                </c:pt>
                <c:pt idx="352">
                  <c:v>08-19-2018</c:v>
                </c:pt>
                <c:pt idx="353">
                  <c:v>08-20-2018</c:v>
                </c:pt>
                <c:pt idx="354">
                  <c:v>08-21-2018</c:v>
                </c:pt>
                <c:pt idx="355">
                  <c:v>08-22-2018</c:v>
                </c:pt>
                <c:pt idx="356">
                  <c:v>08-23-2018</c:v>
                </c:pt>
                <c:pt idx="357">
                  <c:v>08-24-2018</c:v>
                </c:pt>
                <c:pt idx="358">
                  <c:v>08-25-2018</c:v>
                </c:pt>
                <c:pt idx="359">
                  <c:v>08-26-2018</c:v>
                </c:pt>
                <c:pt idx="360">
                  <c:v>08-27-2018</c:v>
                </c:pt>
                <c:pt idx="361">
                  <c:v>08-28-2018</c:v>
                </c:pt>
                <c:pt idx="362">
                  <c:v>08-29-2018</c:v>
                </c:pt>
                <c:pt idx="363">
                  <c:v>08-30-2018</c:v>
                </c:pt>
                <c:pt idx="364">
                  <c:v>08-31-2018</c:v>
                </c:pt>
              </c:strCache>
            </c:strRef>
          </c:cat>
          <c:val>
            <c:numRef>
              <c:f>'Daily peak'!$B$2:$B$366</c:f>
              <c:numCache>
                <c:formatCode>General</c:formatCode>
                <c:ptCount val="365"/>
                <c:pt idx="0">
                  <c:v>127.27500000000001</c:v>
                </c:pt>
                <c:pt idx="1">
                  <c:v>39.625</c:v>
                </c:pt>
                <c:pt idx="2">
                  <c:v>27.576000000000001</c:v>
                </c:pt>
                <c:pt idx="3">
                  <c:v>60.652999999999999</c:v>
                </c:pt>
                <c:pt idx="4">
                  <c:v>177.89699999999999</c:v>
                </c:pt>
                <c:pt idx="5">
                  <c:v>132.648</c:v>
                </c:pt>
                <c:pt idx="6">
                  <c:v>140.63300000000001</c:v>
                </c:pt>
                <c:pt idx="7">
                  <c:v>156.767</c:v>
                </c:pt>
                <c:pt idx="8">
                  <c:v>100.28700000000001</c:v>
                </c:pt>
                <c:pt idx="9">
                  <c:v>118.67700000000001</c:v>
                </c:pt>
                <c:pt idx="10">
                  <c:v>246.98099999999999</c:v>
                </c:pt>
                <c:pt idx="11">
                  <c:v>228.28200000000001</c:v>
                </c:pt>
                <c:pt idx="12">
                  <c:v>153.30500000000001</c:v>
                </c:pt>
                <c:pt idx="13">
                  <c:v>289.46199999999999</c:v>
                </c:pt>
                <c:pt idx="14">
                  <c:v>140.47200000000001</c:v>
                </c:pt>
                <c:pt idx="15">
                  <c:v>55.243000000000002</c:v>
                </c:pt>
                <c:pt idx="16">
                  <c:v>30.033000000000001</c:v>
                </c:pt>
                <c:pt idx="17">
                  <c:v>193.304</c:v>
                </c:pt>
                <c:pt idx="18">
                  <c:v>220.87299999999999</c:v>
                </c:pt>
                <c:pt idx="19">
                  <c:v>226.48099999999999</c:v>
                </c:pt>
                <c:pt idx="20">
                  <c:v>227.244</c:v>
                </c:pt>
                <c:pt idx="21">
                  <c:v>181.053</c:v>
                </c:pt>
                <c:pt idx="22">
                  <c:v>44.753</c:v>
                </c:pt>
                <c:pt idx="23">
                  <c:v>82.451999999999998</c:v>
                </c:pt>
                <c:pt idx="24">
                  <c:v>234.072</c:v>
                </c:pt>
                <c:pt idx="25">
                  <c:v>181.255</c:v>
                </c:pt>
                <c:pt idx="26">
                  <c:v>242.98400000000001</c:v>
                </c:pt>
                <c:pt idx="27">
                  <c:v>185.083</c:v>
                </c:pt>
                <c:pt idx="28">
                  <c:v>257.08499999999998</c:v>
                </c:pt>
                <c:pt idx="29">
                  <c:v>67.165000000000006</c:v>
                </c:pt>
                <c:pt idx="30">
                  <c:v>87.644999999999996</c:v>
                </c:pt>
                <c:pt idx="31">
                  <c:v>231.249</c:v>
                </c:pt>
                <c:pt idx="32">
                  <c:v>219.88300000000001</c:v>
                </c:pt>
                <c:pt idx="33">
                  <c:v>210.13800000000001</c:v>
                </c:pt>
                <c:pt idx="34">
                  <c:v>167.24299999999999</c:v>
                </c:pt>
                <c:pt idx="35">
                  <c:v>157.34899999999999</c:v>
                </c:pt>
                <c:pt idx="36">
                  <c:v>60.018999999999998</c:v>
                </c:pt>
                <c:pt idx="37">
                  <c:v>20.382999999999999</c:v>
                </c:pt>
                <c:pt idx="38">
                  <c:v>15.797000000000001</c:v>
                </c:pt>
                <c:pt idx="39">
                  <c:v>271.62700000000001</c:v>
                </c:pt>
                <c:pt idx="40">
                  <c:v>271.57299999999998</c:v>
                </c:pt>
                <c:pt idx="41">
                  <c:v>323.05200000000002</c:v>
                </c:pt>
                <c:pt idx="42">
                  <c:v>312.01299999999998</c:v>
                </c:pt>
                <c:pt idx="43">
                  <c:v>148.26</c:v>
                </c:pt>
                <c:pt idx="44">
                  <c:v>147.892</c:v>
                </c:pt>
                <c:pt idx="45">
                  <c:v>254.113</c:v>
                </c:pt>
                <c:pt idx="46">
                  <c:v>223.59100000000001</c:v>
                </c:pt>
                <c:pt idx="47">
                  <c:v>372.02699999999999</c:v>
                </c:pt>
                <c:pt idx="48">
                  <c:v>242.63399999999999</c:v>
                </c:pt>
                <c:pt idx="49">
                  <c:v>245.40100000000001</c:v>
                </c:pt>
                <c:pt idx="50">
                  <c:v>98.504000000000005</c:v>
                </c:pt>
                <c:pt idx="51">
                  <c:v>96.361000000000004</c:v>
                </c:pt>
                <c:pt idx="52">
                  <c:v>223.46199999999999</c:v>
                </c:pt>
                <c:pt idx="53">
                  <c:v>236.69300000000001</c:v>
                </c:pt>
                <c:pt idx="54">
                  <c:v>184.404</c:v>
                </c:pt>
                <c:pt idx="55">
                  <c:v>185.72399999999999</c:v>
                </c:pt>
                <c:pt idx="56">
                  <c:v>273.04000000000002</c:v>
                </c:pt>
                <c:pt idx="57">
                  <c:v>114.58499999999999</c:v>
                </c:pt>
                <c:pt idx="58">
                  <c:v>198.85300000000001</c:v>
                </c:pt>
                <c:pt idx="59">
                  <c:v>225.78700000000001</c:v>
                </c:pt>
                <c:pt idx="60">
                  <c:v>193.411</c:v>
                </c:pt>
                <c:pt idx="61">
                  <c:v>217.13499999999999</c:v>
                </c:pt>
                <c:pt idx="62">
                  <c:v>239.066</c:v>
                </c:pt>
                <c:pt idx="63">
                  <c:v>271.24</c:v>
                </c:pt>
                <c:pt idx="64">
                  <c:v>159.18</c:v>
                </c:pt>
                <c:pt idx="65">
                  <c:v>170.06399999999999</c:v>
                </c:pt>
                <c:pt idx="66">
                  <c:v>265.33699999999999</c:v>
                </c:pt>
                <c:pt idx="67">
                  <c:v>287.416</c:v>
                </c:pt>
                <c:pt idx="68">
                  <c:v>252.19800000000001</c:v>
                </c:pt>
                <c:pt idx="69">
                  <c:v>264.48</c:v>
                </c:pt>
                <c:pt idx="70">
                  <c:v>192.70099999999999</c:v>
                </c:pt>
                <c:pt idx="71">
                  <c:v>205.09399999999999</c:v>
                </c:pt>
                <c:pt idx="72">
                  <c:v>226.00399999999999</c:v>
                </c:pt>
                <c:pt idx="73">
                  <c:v>66.212999999999994</c:v>
                </c:pt>
                <c:pt idx="74">
                  <c:v>253.95500000000001</c:v>
                </c:pt>
                <c:pt idx="75">
                  <c:v>316.67500000000001</c:v>
                </c:pt>
                <c:pt idx="76">
                  <c:v>295.02999999999997</c:v>
                </c:pt>
                <c:pt idx="77">
                  <c:v>158.666</c:v>
                </c:pt>
                <c:pt idx="78">
                  <c:v>170.09800000000001</c:v>
                </c:pt>
                <c:pt idx="79">
                  <c:v>143.85599999999999</c:v>
                </c:pt>
                <c:pt idx="80">
                  <c:v>262.43099999999998</c:v>
                </c:pt>
                <c:pt idx="81">
                  <c:v>205.54499999999999</c:v>
                </c:pt>
                <c:pt idx="82">
                  <c:v>294.09800000000001</c:v>
                </c:pt>
                <c:pt idx="83">
                  <c:v>220.54400000000001</c:v>
                </c:pt>
                <c:pt idx="84">
                  <c:v>195.20099999999999</c:v>
                </c:pt>
                <c:pt idx="85">
                  <c:v>161.05000000000001</c:v>
                </c:pt>
                <c:pt idx="86">
                  <c:v>93.290999999999997</c:v>
                </c:pt>
                <c:pt idx="87">
                  <c:v>306.13400000000001</c:v>
                </c:pt>
                <c:pt idx="88">
                  <c:v>222.715</c:v>
                </c:pt>
                <c:pt idx="89">
                  <c:v>218.41399999999999</c:v>
                </c:pt>
                <c:pt idx="90">
                  <c:v>237.87100000000001</c:v>
                </c:pt>
                <c:pt idx="91">
                  <c:v>206.33099999999999</c:v>
                </c:pt>
                <c:pt idx="92">
                  <c:v>40.615000000000002</c:v>
                </c:pt>
                <c:pt idx="93">
                  <c:v>121.554</c:v>
                </c:pt>
                <c:pt idx="94">
                  <c:v>177.95400000000001</c:v>
                </c:pt>
                <c:pt idx="95">
                  <c:v>275.137</c:v>
                </c:pt>
                <c:pt idx="96">
                  <c:v>322.33800000000002</c:v>
                </c:pt>
                <c:pt idx="97">
                  <c:v>253.905</c:v>
                </c:pt>
                <c:pt idx="98">
                  <c:v>233.124</c:v>
                </c:pt>
                <c:pt idx="99">
                  <c:v>48.594999999999999</c:v>
                </c:pt>
                <c:pt idx="100">
                  <c:v>72.641999999999996</c:v>
                </c:pt>
                <c:pt idx="101">
                  <c:v>312.81700000000001</c:v>
                </c:pt>
                <c:pt idx="102">
                  <c:v>278.24</c:v>
                </c:pt>
                <c:pt idx="103">
                  <c:v>230.08199999999999</c:v>
                </c:pt>
                <c:pt idx="104">
                  <c:v>283.43299999999999</c:v>
                </c:pt>
                <c:pt idx="105">
                  <c:v>234.28100000000001</c:v>
                </c:pt>
                <c:pt idx="106">
                  <c:v>98.275000000000006</c:v>
                </c:pt>
                <c:pt idx="107">
                  <c:v>87.875</c:v>
                </c:pt>
                <c:pt idx="108">
                  <c:v>253.64699999999999</c:v>
                </c:pt>
                <c:pt idx="109">
                  <c:v>276.512</c:v>
                </c:pt>
                <c:pt idx="110">
                  <c:v>207.107</c:v>
                </c:pt>
                <c:pt idx="111">
                  <c:v>275.83</c:v>
                </c:pt>
                <c:pt idx="112">
                  <c:v>107.797</c:v>
                </c:pt>
                <c:pt idx="113">
                  <c:v>17.960999999999999</c:v>
                </c:pt>
                <c:pt idx="114">
                  <c:v>37.386000000000003</c:v>
                </c:pt>
                <c:pt idx="115">
                  <c:v>0</c:v>
                </c:pt>
                <c:pt idx="116">
                  <c:v>0</c:v>
                </c:pt>
                <c:pt idx="117">
                  <c:v>25.172000000000001</c:v>
                </c:pt>
                <c:pt idx="118">
                  <c:v>56.097999999999999</c:v>
                </c:pt>
                <c:pt idx="119">
                  <c:v>10.428000000000001</c:v>
                </c:pt>
                <c:pt idx="120">
                  <c:v>28.52</c:v>
                </c:pt>
                <c:pt idx="121">
                  <c:v>10.361000000000001</c:v>
                </c:pt>
                <c:pt idx="122">
                  <c:v>6.1920000000000002</c:v>
                </c:pt>
                <c:pt idx="123">
                  <c:v>258.81200000000001</c:v>
                </c:pt>
                <c:pt idx="124">
                  <c:v>208.98500000000001</c:v>
                </c:pt>
                <c:pt idx="125">
                  <c:v>228.21799999999999</c:v>
                </c:pt>
                <c:pt idx="126">
                  <c:v>211.87200000000001</c:v>
                </c:pt>
                <c:pt idx="127">
                  <c:v>86.290999999999997</c:v>
                </c:pt>
                <c:pt idx="128">
                  <c:v>47.546999999999997</c:v>
                </c:pt>
                <c:pt idx="129">
                  <c:v>275.93599999999998</c:v>
                </c:pt>
                <c:pt idx="130">
                  <c:v>283.947</c:v>
                </c:pt>
                <c:pt idx="131">
                  <c:v>237.15199999999999</c:v>
                </c:pt>
                <c:pt idx="132">
                  <c:v>249.9</c:v>
                </c:pt>
                <c:pt idx="133">
                  <c:v>250.827</c:v>
                </c:pt>
                <c:pt idx="134">
                  <c:v>230.80099999999999</c:v>
                </c:pt>
                <c:pt idx="135">
                  <c:v>83.444000000000003</c:v>
                </c:pt>
                <c:pt idx="136">
                  <c:v>263.346</c:v>
                </c:pt>
                <c:pt idx="137">
                  <c:v>268.23599999999999</c:v>
                </c:pt>
                <c:pt idx="138">
                  <c:v>261.42099999999999</c:v>
                </c:pt>
                <c:pt idx="139">
                  <c:v>303.80099999999999</c:v>
                </c:pt>
                <c:pt idx="140">
                  <c:v>343.78800000000001</c:v>
                </c:pt>
                <c:pt idx="141">
                  <c:v>178.953</c:v>
                </c:pt>
                <c:pt idx="142">
                  <c:v>106.19799999999999</c:v>
                </c:pt>
                <c:pt idx="143">
                  <c:v>313.39800000000002</c:v>
                </c:pt>
                <c:pt idx="144">
                  <c:v>300.02600000000001</c:v>
                </c:pt>
                <c:pt idx="145">
                  <c:v>231.24600000000001</c:v>
                </c:pt>
                <c:pt idx="146">
                  <c:v>291.40300000000002</c:v>
                </c:pt>
                <c:pt idx="147">
                  <c:v>281.14699999999999</c:v>
                </c:pt>
                <c:pt idx="148">
                  <c:v>159.37100000000001</c:v>
                </c:pt>
                <c:pt idx="149">
                  <c:v>109.97</c:v>
                </c:pt>
                <c:pt idx="150">
                  <c:v>255.97800000000001</c:v>
                </c:pt>
                <c:pt idx="151">
                  <c:v>323.17500000000001</c:v>
                </c:pt>
                <c:pt idx="152">
                  <c:v>314.43</c:v>
                </c:pt>
                <c:pt idx="153">
                  <c:v>305.60000000000002</c:v>
                </c:pt>
                <c:pt idx="154">
                  <c:v>289.75200000000001</c:v>
                </c:pt>
                <c:pt idx="155">
                  <c:v>164.89699999999999</c:v>
                </c:pt>
                <c:pt idx="156">
                  <c:v>141.26900000000001</c:v>
                </c:pt>
                <c:pt idx="157">
                  <c:v>265.096</c:v>
                </c:pt>
                <c:pt idx="158">
                  <c:v>285.36700000000002</c:v>
                </c:pt>
                <c:pt idx="159">
                  <c:v>226.74700000000001</c:v>
                </c:pt>
                <c:pt idx="160">
                  <c:v>246.411</c:v>
                </c:pt>
                <c:pt idx="161">
                  <c:v>193.46100000000001</c:v>
                </c:pt>
                <c:pt idx="162">
                  <c:v>158.67500000000001</c:v>
                </c:pt>
                <c:pt idx="163">
                  <c:v>82.924000000000007</c:v>
                </c:pt>
                <c:pt idx="164">
                  <c:v>98.992999999999995</c:v>
                </c:pt>
                <c:pt idx="165">
                  <c:v>260.161</c:v>
                </c:pt>
                <c:pt idx="166">
                  <c:v>239.23699999999999</c:v>
                </c:pt>
                <c:pt idx="167">
                  <c:v>303.37200000000001</c:v>
                </c:pt>
                <c:pt idx="168">
                  <c:v>210.74799999999999</c:v>
                </c:pt>
                <c:pt idx="169">
                  <c:v>66.143000000000001</c:v>
                </c:pt>
                <c:pt idx="170">
                  <c:v>46.154000000000003</c:v>
                </c:pt>
                <c:pt idx="171">
                  <c:v>320.721</c:v>
                </c:pt>
                <c:pt idx="172">
                  <c:v>207.977</c:v>
                </c:pt>
                <c:pt idx="173">
                  <c:v>250.73699999999999</c:v>
                </c:pt>
                <c:pt idx="174">
                  <c:v>282.05</c:v>
                </c:pt>
                <c:pt idx="175">
                  <c:v>227.74100000000001</c:v>
                </c:pt>
                <c:pt idx="176">
                  <c:v>22.312000000000001</c:v>
                </c:pt>
                <c:pt idx="177">
                  <c:v>120.896</c:v>
                </c:pt>
                <c:pt idx="178">
                  <c:v>294.72000000000003</c:v>
                </c:pt>
                <c:pt idx="179">
                  <c:v>309.512</c:v>
                </c:pt>
                <c:pt idx="180">
                  <c:v>272.38200000000001</c:v>
                </c:pt>
                <c:pt idx="181">
                  <c:v>246.87299999999999</c:v>
                </c:pt>
                <c:pt idx="182">
                  <c:v>260.03300000000002</c:v>
                </c:pt>
                <c:pt idx="183">
                  <c:v>165.27799999999999</c:v>
                </c:pt>
                <c:pt idx="184">
                  <c:v>108.33799999999999</c:v>
                </c:pt>
                <c:pt idx="185">
                  <c:v>200.47</c:v>
                </c:pt>
                <c:pt idx="186">
                  <c:v>262.41300000000001</c:v>
                </c:pt>
                <c:pt idx="187">
                  <c:v>227.98699999999999</c:v>
                </c:pt>
                <c:pt idx="188">
                  <c:v>252.386</c:v>
                </c:pt>
                <c:pt idx="189">
                  <c:v>205.03299999999999</c:v>
                </c:pt>
                <c:pt idx="190">
                  <c:v>49.683999999999997</c:v>
                </c:pt>
                <c:pt idx="191">
                  <c:v>78.123000000000005</c:v>
                </c:pt>
                <c:pt idx="192">
                  <c:v>242.92099999999999</c:v>
                </c:pt>
                <c:pt idx="193">
                  <c:v>234.83799999999999</c:v>
                </c:pt>
                <c:pt idx="194">
                  <c:v>199.78200000000001</c:v>
                </c:pt>
                <c:pt idx="195">
                  <c:v>203.858</c:v>
                </c:pt>
                <c:pt idx="196">
                  <c:v>222.35</c:v>
                </c:pt>
                <c:pt idx="197">
                  <c:v>161.21199999999999</c:v>
                </c:pt>
                <c:pt idx="198">
                  <c:v>92.853999999999999</c:v>
                </c:pt>
                <c:pt idx="199">
                  <c:v>181.75</c:v>
                </c:pt>
                <c:pt idx="200">
                  <c:v>231.655</c:v>
                </c:pt>
                <c:pt idx="201">
                  <c:v>154.49700000000001</c:v>
                </c:pt>
                <c:pt idx="202">
                  <c:v>231.08199999999999</c:v>
                </c:pt>
                <c:pt idx="203">
                  <c:v>187.12100000000001</c:v>
                </c:pt>
                <c:pt idx="204">
                  <c:v>71.033000000000001</c:v>
                </c:pt>
                <c:pt idx="205">
                  <c:v>63.988999999999997</c:v>
                </c:pt>
                <c:pt idx="206">
                  <c:v>194.03100000000001</c:v>
                </c:pt>
                <c:pt idx="207">
                  <c:v>245.03200000000001</c:v>
                </c:pt>
                <c:pt idx="208">
                  <c:v>202.114</c:v>
                </c:pt>
                <c:pt idx="209">
                  <c:v>306.35300000000001</c:v>
                </c:pt>
                <c:pt idx="210">
                  <c:v>37.478000000000002</c:v>
                </c:pt>
                <c:pt idx="211">
                  <c:v>55.261000000000003</c:v>
                </c:pt>
                <c:pt idx="212">
                  <c:v>72.902000000000001</c:v>
                </c:pt>
                <c:pt idx="213">
                  <c:v>59.957000000000001</c:v>
                </c:pt>
                <c:pt idx="214">
                  <c:v>261.78300000000002</c:v>
                </c:pt>
                <c:pt idx="215">
                  <c:v>223.43299999999999</c:v>
                </c:pt>
                <c:pt idx="216">
                  <c:v>270.66500000000002</c:v>
                </c:pt>
                <c:pt idx="217">
                  <c:v>199.108</c:v>
                </c:pt>
                <c:pt idx="218">
                  <c:v>90.007000000000005</c:v>
                </c:pt>
                <c:pt idx="219">
                  <c:v>100.89</c:v>
                </c:pt>
                <c:pt idx="220">
                  <c:v>109.01</c:v>
                </c:pt>
                <c:pt idx="221">
                  <c:v>243.19300000000001</c:v>
                </c:pt>
                <c:pt idx="222">
                  <c:v>211.55099999999999</c:v>
                </c:pt>
                <c:pt idx="223">
                  <c:v>239.511</c:v>
                </c:pt>
                <c:pt idx="224">
                  <c:v>196.565</c:v>
                </c:pt>
                <c:pt idx="225">
                  <c:v>103.21299999999999</c:v>
                </c:pt>
                <c:pt idx="226">
                  <c:v>120.553</c:v>
                </c:pt>
                <c:pt idx="227">
                  <c:v>211.518</c:v>
                </c:pt>
                <c:pt idx="228">
                  <c:v>200.768</c:v>
                </c:pt>
                <c:pt idx="229">
                  <c:v>191.149</c:v>
                </c:pt>
                <c:pt idx="230">
                  <c:v>211.946</c:v>
                </c:pt>
                <c:pt idx="231">
                  <c:v>113.992</c:v>
                </c:pt>
                <c:pt idx="232">
                  <c:v>51.018000000000001</c:v>
                </c:pt>
                <c:pt idx="233">
                  <c:v>86.891000000000005</c:v>
                </c:pt>
                <c:pt idx="234">
                  <c:v>233</c:v>
                </c:pt>
                <c:pt idx="235">
                  <c:v>153.023</c:v>
                </c:pt>
                <c:pt idx="236">
                  <c:v>172.429</c:v>
                </c:pt>
                <c:pt idx="237">
                  <c:v>182.3</c:v>
                </c:pt>
                <c:pt idx="238">
                  <c:v>121.828</c:v>
                </c:pt>
                <c:pt idx="239">
                  <c:v>99.763000000000005</c:v>
                </c:pt>
                <c:pt idx="240">
                  <c:v>37.771000000000001</c:v>
                </c:pt>
                <c:pt idx="241">
                  <c:v>131.184</c:v>
                </c:pt>
                <c:pt idx="242">
                  <c:v>88.756</c:v>
                </c:pt>
                <c:pt idx="243">
                  <c:v>175.828</c:v>
                </c:pt>
                <c:pt idx="244">
                  <c:v>189.494</c:v>
                </c:pt>
                <c:pt idx="245">
                  <c:v>125.64100000000001</c:v>
                </c:pt>
                <c:pt idx="246">
                  <c:v>112.30500000000001</c:v>
                </c:pt>
                <c:pt idx="247">
                  <c:v>66.134</c:v>
                </c:pt>
                <c:pt idx="248">
                  <c:v>214.24600000000001</c:v>
                </c:pt>
                <c:pt idx="249">
                  <c:v>173.11199999999999</c:v>
                </c:pt>
                <c:pt idx="250">
                  <c:v>162.15700000000001</c:v>
                </c:pt>
                <c:pt idx="251">
                  <c:v>168.184</c:v>
                </c:pt>
                <c:pt idx="252">
                  <c:v>151.09299999999999</c:v>
                </c:pt>
                <c:pt idx="253">
                  <c:v>124.264</c:v>
                </c:pt>
                <c:pt idx="254">
                  <c:v>13.192</c:v>
                </c:pt>
                <c:pt idx="255">
                  <c:v>182.26499999999999</c:v>
                </c:pt>
                <c:pt idx="256">
                  <c:v>150.38499999999999</c:v>
                </c:pt>
                <c:pt idx="257">
                  <c:v>176.215</c:v>
                </c:pt>
                <c:pt idx="258">
                  <c:v>150.40199999999999</c:v>
                </c:pt>
                <c:pt idx="259">
                  <c:v>169.358</c:v>
                </c:pt>
                <c:pt idx="260">
                  <c:v>27.257000000000001</c:v>
                </c:pt>
                <c:pt idx="261">
                  <c:v>14.433999999999999</c:v>
                </c:pt>
                <c:pt idx="262">
                  <c:v>27.609000000000002</c:v>
                </c:pt>
                <c:pt idx="263">
                  <c:v>136.696</c:v>
                </c:pt>
                <c:pt idx="264">
                  <c:v>174.43899999999999</c:v>
                </c:pt>
                <c:pt idx="265">
                  <c:v>114.47499999999999</c:v>
                </c:pt>
                <c:pt idx="266">
                  <c:v>136.12299999999999</c:v>
                </c:pt>
                <c:pt idx="267">
                  <c:v>39.491</c:v>
                </c:pt>
                <c:pt idx="268">
                  <c:v>57.692999999999998</c:v>
                </c:pt>
                <c:pt idx="269">
                  <c:v>217.143</c:v>
                </c:pt>
                <c:pt idx="270">
                  <c:v>121.51900000000001</c:v>
                </c:pt>
                <c:pt idx="271">
                  <c:v>183.751</c:v>
                </c:pt>
                <c:pt idx="272">
                  <c:v>133.80799999999999</c:v>
                </c:pt>
                <c:pt idx="273">
                  <c:v>192.34</c:v>
                </c:pt>
                <c:pt idx="274">
                  <c:v>77.569000000000003</c:v>
                </c:pt>
                <c:pt idx="275">
                  <c:v>14.473000000000001</c:v>
                </c:pt>
                <c:pt idx="276">
                  <c:v>188.809</c:v>
                </c:pt>
                <c:pt idx="277">
                  <c:v>156.91800000000001</c:v>
                </c:pt>
                <c:pt idx="278">
                  <c:v>207.28299999999999</c:v>
                </c:pt>
                <c:pt idx="279">
                  <c:v>159.61799999999999</c:v>
                </c:pt>
                <c:pt idx="280">
                  <c:v>138.274</c:v>
                </c:pt>
                <c:pt idx="281">
                  <c:v>126.742</c:v>
                </c:pt>
                <c:pt idx="282">
                  <c:v>42.39</c:v>
                </c:pt>
                <c:pt idx="283">
                  <c:v>172.55199999999999</c:v>
                </c:pt>
                <c:pt idx="284">
                  <c:v>134.87200000000001</c:v>
                </c:pt>
                <c:pt idx="285">
                  <c:v>235.82300000000001</c:v>
                </c:pt>
                <c:pt idx="286">
                  <c:v>181.858</c:v>
                </c:pt>
                <c:pt idx="287">
                  <c:v>162.39400000000001</c:v>
                </c:pt>
                <c:pt idx="288">
                  <c:v>40.905000000000001</c:v>
                </c:pt>
                <c:pt idx="289">
                  <c:v>37.366999999999997</c:v>
                </c:pt>
                <c:pt idx="290">
                  <c:v>179.47800000000001</c:v>
                </c:pt>
                <c:pt idx="291">
                  <c:v>108.14400000000001</c:v>
                </c:pt>
                <c:pt idx="292">
                  <c:v>214.911</c:v>
                </c:pt>
                <c:pt idx="293">
                  <c:v>115.435</c:v>
                </c:pt>
                <c:pt idx="294">
                  <c:v>125.215</c:v>
                </c:pt>
                <c:pt idx="295">
                  <c:v>60.73</c:v>
                </c:pt>
                <c:pt idx="296">
                  <c:v>110.021</c:v>
                </c:pt>
                <c:pt idx="297">
                  <c:v>173.12200000000001</c:v>
                </c:pt>
                <c:pt idx="298">
                  <c:v>139.69499999999999</c:v>
                </c:pt>
                <c:pt idx="299">
                  <c:v>124.20099999999999</c:v>
                </c:pt>
                <c:pt idx="300">
                  <c:v>119.95399999999999</c:v>
                </c:pt>
                <c:pt idx="301">
                  <c:v>101.479</c:v>
                </c:pt>
                <c:pt idx="302">
                  <c:v>20.29</c:v>
                </c:pt>
                <c:pt idx="303">
                  <c:v>4.6559999999999997</c:v>
                </c:pt>
                <c:pt idx="304">
                  <c:v>25.17</c:v>
                </c:pt>
                <c:pt idx="305">
                  <c:v>129.09299999999999</c:v>
                </c:pt>
                <c:pt idx="306">
                  <c:v>119.599</c:v>
                </c:pt>
                <c:pt idx="307">
                  <c:v>238.76300000000001</c:v>
                </c:pt>
                <c:pt idx="308">
                  <c:v>122.15</c:v>
                </c:pt>
                <c:pt idx="309">
                  <c:v>40.21</c:v>
                </c:pt>
                <c:pt idx="310">
                  <c:v>22.925999999999998</c:v>
                </c:pt>
                <c:pt idx="311">
                  <c:v>111.313</c:v>
                </c:pt>
                <c:pt idx="312">
                  <c:v>119.96299999999999</c:v>
                </c:pt>
                <c:pt idx="313">
                  <c:v>175.715</c:v>
                </c:pt>
                <c:pt idx="314">
                  <c:v>175.88499999999999</c:v>
                </c:pt>
                <c:pt idx="315">
                  <c:v>103.16200000000001</c:v>
                </c:pt>
                <c:pt idx="316">
                  <c:v>74.727000000000004</c:v>
                </c:pt>
                <c:pt idx="317">
                  <c:v>48.680999999999997</c:v>
                </c:pt>
                <c:pt idx="318">
                  <c:v>135.89599999999999</c:v>
                </c:pt>
                <c:pt idx="319">
                  <c:v>182.279</c:v>
                </c:pt>
                <c:pt idx="320">
                  <c:v>173.876</c:v>
                </c:pt>
                <c:pt idx="321">
                  <c:v>110.249</c:v>
                </c:pt>
                <c:pt idx="322">
                  <c:v>105.447</c:v>
                </c:pt>
                <c:pt idx="323">
                  <c:v>34.270000000000003</c:v>
                </c:pt>
                <c:pt idx="324">
                  <c:v>12.053000000000001</c:v>
                </c:pt>
                <c:pt idx="325">
                  <c:v>130.23599999999999</c:v>
                </c:pt>
                <c:pt idx="326">
                  <c:v>106.587</c:v>
                </c:pt>
                <c:pt idx="327">
                  <c:v>192.113</c:v>
                </c:pt>
                <c:pt idx="328">
                  <c:v>177.34800000000001</c:v>
                </c:pt>
                <c:pt idx="329">
                  <c:v>73.12</c:v>
                </c:pt>
                <c:pt idx="330">
                  <c:v>14.613</c:v>
                </c:pt>
                <c:pt idx="331">
                  <c:v>6.0030000000000001</c:v>
                </c:pt>
                <c:pt idx="332">
                  <c:v>50.984000000000002</c:v>
                </c:pt>
                <c:pt idx="333">
                  <c:v>36.915999999999997</c:v>
                </c:pt>
                <c:pt idx="334">
                  <c:v>62.121000000000002</c:v>
                </c:pt>
                <c:pt idx="335">
                  <c:v>202.39099999999999</c:v>
                </c:pt>
                <c:pt idx="336">
                  <c:v>105.136</c:v>
                </c:pt>
                <c:pt idx="337">
                  <c:v>25.725999999999999</c:v>
                </c:pt>
                <c:pt idx="338">
                  <c:v>15.676</c:v>
                </c:pt>
                <c:pt idx="339">
                  <c:v>56.484000000000002</c:v>
                </c:pt>
                <c:pt idx="340">
                  <c:v>143.476</c:v>
                </c:pt>
                <c:pt idx="341">
                  <c:v>205.09</c:v>
                </c:pt>
                <c:pt idx="342">
                  <c:v>128.613</c:v>
                </c:pt>
                <c:pt idx="343">
                  <c:v>107.624</c:v>
                </c:pt>
                <c:pt idx="344">
                  <c:v>7.2359999999999998</c:v>
                </c:pt>
                <c:pt idx="345">
                  <c:v>22.186</c:v>
                </c:pt>
                <c:pt idx="346">
                  <c:v>173.74700000000001</c:v>
                </c:pt>
                <c:pt idx="347">
                  <c:v>174.42400000000001</c:v>
                </c:pt>
                <c:pt idx="348">
                  <c:v>205.446</c:v>
                </c:pt>
                <c:pt idx="349">
                  <c:v>142.93799999999999</c:v>
                </c:pt>
                <c:pt idx="350">
                  <c:v>108.622</c:v>
                </c:pt>
                <c:pt idx="351">
                  <c:v>69.212000000000003</c:v>
                </c:pt>
                <c:pt idx="352">
                  <c:v>40.603000000000002</c:v>
                </c:pt>
                <c:pt idx="353">
                  <c:v>256.81700000000001</c:v>
                </c:pt>
                <c:pt idx="354">
                  <c:v>144.77500000000001</c:v>
                </c:pt>
                <c:pt idx="355">
                  <c:v>187.578</c:v>
                </c:pt>
                <c:pt idx="356">
                  <c:v>270.67599999999999</c:v>
                </c:pt>
                <c:pt idx="357">
                  <c:v>95.198999999999998</c:v>
                </c:pt>
                <c:pt idx="358">
                  <c:v>27.151</c:v>
                </c:pt>
                <c:pt idx="359">
                  <c:v>90.12</c:v>
                </c:pt>
                <c:pt idx="360">
                  <c:v>189.09200000000001</c:v>
                </c:pt>
                <c:pt idx="361">
                  <c:v>190.535</c:v>
                </c:pt>
                <c:pt idx="362">
                  <c:v>179.178</c:v>
                </c:pt>
                <c:pt idx="363">
                  <c:v>143.011</c:v>
                </c:pt>
                <c:pt idx="364">
                  <c:v>4.2770000000000001</c:v>
                </c:pt>
              </c:numCache>
            </c:numRef>
          </c:val>
          <c:smooth val="0"/>
          <c:extLst>
            <c:ext xmlns:c16="http://schemas.microsoft.com/office/drawing/2014/chart" uri="{C3380CC4-5D6E-409C-BE32-E72D297353CC}">
              <c16:uniqueId val="{00000000-C06B-405A-8F21-17C13BE46BD5}"/>
            </c:ext>
          </c:extLst>
        </c:ser>
        <c:dLbls>
          <c:showLegendKey val="0"/>
          <c:showVal val="0"/>
          <c:showCatName val="0"/>
          <c:showSerName val="0"/>
          <c:showPercent val="0"/>
          <c:showBubbleSize val="0"/>
        </c:dLbls>
        <c:smooth val="0"/>
        <c:axId val="428123816"/>
        <c:axId val="422667616"/>
      </c:lineChart>
      <c:catAx>
        <c:axId val="428123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22667616"/>
        <c:crosses val="autoZero"/>
        <c:auto val="1"/>
        <c:lblAlgn val="ctr"/>
        <c:lblOffset val="100"/>
        <c:noMultiLvlLbl val="0"/>
      </c:catAx>
      <c:valAx>
        <c:axId val="42266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28123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r>
              <a:rPr lang="en-CA" sz="2800"/>
              <a:t>Peak Shaving</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'Peak Shaving'!$H$3</c:f>
              <c:strCache>
                <c:ptCount val="1"/>
                <c:pt idx="0">
                  <c:v>Monthly Peak Demand @ 0 MWh ES</c:v>
                </c:pt>
              </c:strCache>
            </c:strRef>
          </c:tx>
          <c:spPr>
            <a:ln w="12700" cap="rnd">
              <a:solidFill>
                <a:schemeClr val="accent1"/>
              </a:solidFill>
              <a:round/>
            </a:ln>
            <a:effectLst>
              <a:outerShdw blurRad="40000" dist="23000" dir="5400000" rotWithShape="0">
                <a:srgbClr val="000000">
                  <a:alpha val="35000"/>
                </a:srgbClr>
              </a:outerShdw>
            </a:effectLst>
          </c:spPr>
          <c:marker>
            <c:symbol val="none"/>
          </c:marker>
          <c:cat>
            <c:numRef>
              <c:f>'Peak Shaving'!$G$4:$G$483</c:f>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f>'Peak Shaving'!$H$4:$H$483</c:f>
              <c:numCache>
                <c:formatCode>General</c:formatCode>
                <c:ptCount val="480"/>
                <c:pt idx="0">
                  <c:v>181.12364739952156</c:v>
                </c:pt>
                <c:pt idx="1">
                  <c:v>112.15760885952814</c:v>
                </c:pt>
                <c:pt idx="2">
                  <c:v>95.445081142442973</c:v>
                </c:pt>
                <c:pt idx="3">
                  <c:v>42.245602689116829</c:v>
                </c:pt>
                <c:pt idx="4">
                  <c:v>48.754317960776604</c:v>
                </c:pt>
                <c:pt idx="5">
                  <c:v>66.676879474898797</c:v>
                </c:pt>
                <c:pt idx="6">
                  <c:v>35</c:v>
                </c:pt>
                <c:pt idx="7">
                  <c:v>40.355038350474864</c:v>
                </c:pt>
                <c:pt idx="8">
                  <c:v>37.760738637730057</c:v>
                </c:pt>
                <c:pt idx="9">
                  <c:v>37.135727134110113</c:v>
                </c:pt>
                <c:pt idx="10">
                  <c:v>92.314884459170159</c:v>
                </c:pt>
                <c:pt idx="11">
                  <c:v>69.738965595988432</c:v>
                </c:pt>
                <c:pt idx="12">
                  <c:v>99.206297973826977</c:v>
                </c:pt>
                <c:pt idx="13">
                  <c:v>131.65914354606787</c:v>
                </c:pt>
                <c:pt idx="14">
                  <c:v>130.39050143146878</c:v>
                </c:pt>
                <c:pt idx="15">
                  <c:v>63.70442646020269</c:v>
                </c:pt>
                <c:pt idx="16">
                  <c:v>71.011049434439485</c:v>
                </c:pt>
                <c:pt idx="17">
                  <c:v>92.316415069242609</c:v>
                </c:pt>
                <c:pt idx="18">
                  <c:v>35</c:v>
                </c:pt>
                <c:pt idx="19">
                  <c:v>80.484837239678214</c:v>
                </c:pt>
                <c:pt idx="20">
                  <c:v>56.11261579700183</c:v>
                </c:pt>
                <c:pt idx="21">
                  <c:v>51.718988430060989</c:v>
                </c:pt>
                <c:pt idx="22">
                  <c:v>102.18393009479429</c:v>
                </c:pt>
                <c:pt idx="23">
                  <c:v>108.77441771478907</c:v>
                </c:pt>
                <c:pt idx="24">
                  <c:v>129.1045005972091</c:v>
                </c:pt>
                <c:pt idx="25">
                  <c:v>153.20090304540693</c:v>
                </c:pt>
                <c:pt idx="26">
                  <c:v>169.16928091579243</c:v>
                </c:pt>
                <c:pt idx="27">
                  <c:v>89.14497318033871</c:v>
                </c:pt>
                <c:pt idx="28">
                  <c:v>97.397557051701597</c:v>
                </c:pt>
                <c:pt idx="29">
                  <c:v>122.71341213342447</c:v>
                </c:pt>
                <c:pt idx="30">
                  <c:v>14.875721078334005</c:v>
                </c:pt>
                <c:pt idx="31">
                  <c:v>124.22781282363269</c:v>
                </c:pt>
                <c:pt idx="32">
                  <c:v>77.992101048270428</c:v>
                </c:pt>
                <c:pt idx="33">
                  <c:v>78.907140263306303</c:v>
                </c:pt>
                <c:pt idx="34">
                  <c:v>107.36843291227154</c:v>
                </c:pt>
                <c:pt idx="35">
                  <c:v>155.82749813321661</c:v>
                </c:pt>
                <c:pt idx="36">
                  <c:v>166.57266758627316</c:v>
                </c:pt>
                <c:pt idx="37">
                  <c:v>219.30562425161256</c:v>
                </c:pt>
                <c:pt idx="38">
                  <c:v>189.46835588417824</c:v>
                </c:pt>
                <c:pt idx="39">
                  <c:v>119.6648043528988</c:v>
                </c:pt>
                <c:pt idx="40">
                  <c:v>128.6056809452476</c:v>
                </c:pt>
                <c:pt idx="41">
                  <c:v>158.66486369081602</c:v>
                </c:pt>
                <c:pt idx="42">
                  <c:v>42.917878402131869</c:v>
                </c:pt>
                <c:pt idx="43">
                  <c:v>177.30645107387798</c:v>
                </c:pt>
                <c:pt idx="44">
                  <c:v>120.70415927723036</c:v>
                </c:pt>
                <c:pt idx="45">
                  <c:v>149.92574203622311</c:v>
                </c:pt>
                <c:pt idx="46">
                  <c:v>131.12868763557546</c:v>
                </c:pt>
                <c:pt idx="47">
                  <c:v>198.77834945700101</c:v>
                </c:pt>
                <c:pt idx="48">
                  <c:v>206.9830653573008</c:v>
                </c:pt>
                <c:pt idx="49">
                  <c:v>303.46984560002426</c:v>
                </c:pt>
                <c:pt idx="50">
                  <c:v>212.79731072044797</c:v>
                </c:pt>
                <c:pt idx="51">
                  <c:v>160.23203161050972</c:v>
                </c:pt>
                <c:pt idx="52">
                  <c:v>165.37286879596189</c:v>
                </c:pt>
                <c:pt idx="53">
                  <c:v>201.0203022114197</c:v>
                </c:pt>
                <c:pt idx="54">
                  <c:v>103.72885113604218</c:v>
                </c:pt>
                <c:pt idx="55">
                  <c:v>240.49511772104327</c:v>
                </c:pt>
                <c:pt idx="56">
                  <c:v>172.66566883126805</c:v>
                </c:pt>
                <c:pt idx="57">
                  <c:v>221.05923114317031</c:v>
                </c:pt>
                <c:pt idx="58">
                  <c:v>160.72296059343674</c:v>
                </c:pt>
                <c:pt idx="59">
                  <c:v>235.01109061639832</c:v>
                </c:pt>
                <c:pt idx="60">
                  <c:v>266.45937086813439</c:v>
                </c:pt>
                <c:pt idx="61">
                  <c:v>365.51684252919455</c:v>
                </c:pt>
                <c:pt idx="62">
                  <c:v>290.17409211641422</c:v>
                </c:pt>
                <c:pt idx="63">
                  <c:v>204.2764175713576</c:v>
                </c:pt>
                <c:pt idx="64">
                  <c:v>225.76164679893608</c:v>
                </c:pt>
                <c:pt idx="65">
                  <c:v>258.7078431774973</c:v>
                </c:pt>
                <c:pt idx="66">
                  <c:v>145.87336290348489</c:v>
                </c:pt>
                <c:pt idx="67">
                  <c:v>285.43751433005053</c:v>
                </c:pt>
                <c:pt idx="68">
                  <c:v>211.85402595403491</c:v>
                </c:pt>
                <c:pt idx="69">
                  <c:v>259.81586521602719</c:v>
                </c:pt>
                <c:pt idx="70">
                  <c:v>197.14742699591383</c:v>
                </c:pt>
                <c:pt idx="71">
                  <c:v>270.5433173297202</c:v>
                </c:pt>
                <c:pt idx="72">
                  <c:v>341.61072525494296</c:v>
                </c:pt>
                <c:pt idx="73">
                  <c:v>409.23048254742213</c:v>
                </c:pt>
                <c:pt idx="74">
                  <c:v>347.6647832324432</c:v>
                </c:pt>
                <c:pt idx="75">
                  <c:v>313.83354462103762</c:v>
                </c:pt>
                <c:pt idx="76">
                  <c:v>316.47752370414617</c:v>
                </c:pt>
                <c:pt idx="77">
                  <c:v>319.74355478651393</c:v>
                </c:pt>
                <c:pt idx="78">
                  <c:v>216.67339202797288</c:v>
                </c:pt>
                <c:pt idx="79">
                  <c:v>338.04299688848738</c:v>
                </c:pt>
                <c:pt idx="80">
                  <c:v>253.10956918686324</c:v>
                </c:pt>
                <c:pt idx="81">
                  <c:v>305.55620257272943</c:v>
                </c:pt>
                <c:pt idx="82">
                  <c:v>234.66056567458796</c:v>
                </c:pt>
                <c:pt idx="83">
                  <c:v>312.52822088517581</c:v>
                </c:pt>
                <c:pt idx="84">
                  <c:v>406.41720344292838</c:v>
                </c:pt>
                <c:pt idx="85">
                  <c:v>460.17621461091011</c:v>
                </c:pt>
                <c:pt idx="86">
                  <c:v>414.32789446036054</c:v>
                </c:pt>
                <c:pt idx="87">
                  <c:v>392.50644776783707</c:v>
                </c:pt>
                <c:pt idx="88">
                  <c:v>382.37616639652725</c:v>
                </c:pt>
                <c:pt idx="89">
                  <c:v>390.54041266526133</c:v>
                </c:pt>
                <c:pt idx="90">
                  <c:v>308.65637390290038</c:v>
                </c:pt>
                <c:pt idx="91">
                  <c:v>399.05732691969121</c:v>
                </c:pt>
                <c:pt idx="92">
                  <c:v>301.24185517184264</c:v>
                </c:pt>
                <c:pt idx="93">
                  <c:v>358.87426935281906</c:v>
                </c:pt>
                <c:pt idx="94">
                  <c:v>291.46935781928437</c:v>
                </c:pt>
                <c:pt idx="95">
                  <c:v>361.5038683822616</c:v>
                </c:pt>
                <c:pt idx="96">
                  <c:v>480.85738210867606</c:v>
                </c:pt>
                <c:pt idx="97">
                  <c:v>518.68473979599378</c:v>
                </c:pt>
                <c:pt idx="98">
                  <c:v>490.8263898149055</c:v>
                </c:pt>
                <c:pt idx="99">
                  <c:v>482.82419583951582</c:v>
                </c:pt>
                <c:pt idx="100">
                  <c:v>460.15639031725237</c:v>
                </c:pt>
                <c:pt idx="101">
                  <c:v>471.7866998579895</c:v>
                </c:pt>
                <c:pt idx="102">
                  <c:v>375.42644254154419</c:v>
                </c:pt>
                <c:pt idx="103">
                  <c:v>469.0764755099496</c:v>
                </c:pt>
                <c:pt idx="104">
                  <c:v>356.52846252561125</c:v>
                </c:pt>
                <c:pt idx="105">
                  <c:v>420.10914604912233</c:v>
                </c:pt>
                <c:pt idx="106">
                  <c:v>341.39199077938446</c:v>
                </c:pt>
                <c:pt idx="107">
                  <c:v>433.31846424840143</c:v>
                </c:pt>
                <c:pt idx="108">
                  <c:v>564.85176249836411</c:v>
                </c:pt>
                <c:pt idx="109">
                  <c:v>584.76686420377257</c:v>
                </c:pt>
                <c:pt idx="110">
                  <c:v>577.59920512456961</c:v>
                </c:pt>
                <c:pt idx="111">
                  <c:v>585.04166383878351</c:v>
                </c:pt>
                <c:pt idx="112">
                  <c:v>548.85415949312539</c:v>
                </c:pt>
                <c:pt idx="113">
                  <c:v>563.91943540089596</c:v>
                </c:pt>
                <c:pt idx="114">
                  <c:v>447.08805860892102</c:v>
                </c:pt>
                <c:pt idx="115">
                  <c:v>548.48222911742732</c:v>
                </c:pt>
                <c:pt idx="116">
                  <c:v>426.22483832028746</c:v>
                </c:pt>
                <c:pt idx="117">
                  <c:v>489.25918986296369</c:v>
                </c:pt>
                <c:pt idx="118">
                  <c:v>397.94786830639526</c:v>
                </c:pt>
                <c:pt idx="119">
                  <c:v>516.05419400132325</c:v>
                </c:pt>
                <c:pt idx="120">
                  <c:v>660.41410181310493</c:v>
                </c:pt>
                <c:pt idx="121">
                  <c:v>660.96160232484249</c:v>
                </c:pt>
                <c:pt idx="122">
                  <c:v>678.05888447425389</c:v>
                </c:pt>
                <c:pt idx="123">
                  <c:v>700.87568987109319</c:v>
                </c:pt>
                <c:pt idx="124">
                  <c:v>649.71396395601062</c:v>
                </c:pt>
                <c:pt idx="125">
                  <c:v>668.05347158198731</c:v>
                </c:pt>
                <c:pt idx="126">
                  <c:v>528.10826257268741</c:v>
                </c:pt>
                <c:pt idx="127">
                  <c:v>638.22471834955661</c:v>
                </c:pt>
                <c:pt idx="128">
                  <c:v>568.36807735879847</c:v>
                </c:pt>
                <c:pt idx="129">
                  <c:v>567.84910635541519</c:v>
                </c:pt>
                <c:pt idx="130">
                  <c:v>461.95435575801167</c:v>
                </c:pt>
                <c:pt idx="131">
                  <c:v>609.60430592431874</c:v>
                </c:pt>
                <c:pt idx="132">
                  <c:v>768.11069234549268</c:v>
                </c:pt>
                <c:pt idx="133">
                  <c:v>764.9438850393326</c:v>
                </c:pt>
                <c:pt idx="134">
                  <c:v>797.86330732824774</c:v>
                </c:pt>
                <c:pt idx="135">
                  <c:v>830.87282818084077</c:v>
                </c:pt>
                <c:pt idx="136">
                  <c:v>763.31720422045976</c:v>
                </c:pt>
                <c:pt idx="137">
                  <c:v>794.97116780646866</c:v>
                </c:pt>
                <c:pt idx="138">
                  <c:v>618.81222344221578</c:v>
                </c:pt>
                <c:pt idx="139">
                  <c:v>738.65398792854967</c:v>
                </c:pt>
                <c:pt idx="140">
                  <c:v>704.86408199569644</c:v>
                </c:pt>
                <c:pt idx="141">
                  <c:v>656.31923061552618</c:v>
                </c:pt>
                <c:pt idx="142">
                  <c:v>543.61334409749099</c:v>
                </c:pt>
                <c:pt idx="143">
                  <c:v>714.34718087278861</c:v>
                </c:pt>
                <c:pt idx="144">
                  <c:v>888.27283117269826</c:v>
                </c:pt>
                <c:pt idx="145">
                  <c:v>896.98515996587332</c:v>
                </c:pt>
                <c:pt idx="146">
                  <c:v>931.0219269205154</c:v>
                </c:pt>
                <c:pt idx="147">
                  <c:v>975.27501111245749</c:v>
                </c:pt>
                <c:pt idx="148">
                  <c:v>889.99495615136402</c:v>
                </c:pt>
                <c:pt idx="149">
                  <c:v>944.49238456014825</c:v>
                </c:pt>
                <c:pt idx="150">
                  <c:v>719.30396559517624</c:v>
                </c:pt>
                <c:pt idx="151">
                  <c:v>849.87369800568752</c:v>
                </c:pt>
                <c:pt idx="152">
                  <c:v>822.42413611476479</c:v>
                </c:pt>
                <c:pt idx="153">
                  <c:v>754.91305023238226</c:v>
                </c:pt>
                <c:pt idx="154">
                  <c:v>646.9664881250776</c:v>
                </c:pt>
                <c:pt idx="155">
                  <c:v>830.40626813155984</c:v>
                </c:pt>
                <c:pt idx="156">
                  <c:v>1020.9375438413446</c:v>
                </c:pt>
                <c:pt idx="157">
                  <c:v>1077.2365362005692</c:v>
                </c:pt>
                <c:pt idx="158">
                  <c:v>1077.4348054522127</c:v>
                </c:pt>
                <c:pt idx="159">
                  <c:v>1133.9503230788544</c:v>
                </c:pt>
                <c:pt idx="160">
                  <c:v>1029.7657142576468</c:v>
                </c:pt>
                <c:pt idx="161">
                  <c:v>1109.1766383575025</c:v>
                </c:pt>
                <c:pt idx="162">
                  <c:v>848.19934448376398</c:v>
                </c:pt>
                <c:pt idx="163">
                  <c:v>971.68886857804148</c:v>
                </c:pt>
                <c:pt idx="164">
                  <c:v>942.13252835761284</c:v>
                </c:pt>
                <c:pt idx="165">
                  <c:v>863.62893306176341</c:v>
                </c:pt>
                <c:pt idx="166">
                  <c:v>760.29824829294319</c:v>
                </c:pt>
                <c:pt idx="167">
                  <c:v>957.59535968050034</c:v>
                </c:pt>
                <c:pt idx="168">
                  <c:v>1165.7906764578463</c:v>
                </c:pt>
                <c:pt idx="169">
                  <c:v>1272.8635003717684</c:v>
                </c:pt>
                <c:pt idx="170">
                  <c:v>1237.6328539226552</c:v>
                </c:pt>
                <c:pt idx="171">
                  <c:v>1306.3283891465333</c:v>
                </c:pt>
                <c:pt idx="172">
                  <c:v>1187.4831112993988</c:v>
                </c:pt>
                <c:pt idx="173">
                  <c:v>1288.5318488212854</c:v>
                </c:pt>
                <c:pt idx="174">
                  <c:v>1002.6652102149138</c:v>
                </c:pt>
                <c:pt idx="175">
                  <c:v>1103.5581141903879</c:v>
                </c:pt>
                <c:pt idx="176">
                  <c:v>1073.024812061622</c:v>
                </c:pt>
                <c:pt idx="177">
                  <c:v>982.17411919021106</c:v>
                </c:pt>
                <c:pt idx="178">
                  <c:v>883.13954877188644</c:v>
                </c:pt>
                <c:pt idx="179">
                  <c:v>1095.3683771426315</c:v>
                </c:pt>
                <c:pt idx="180">
                  <c:v>1322.1890342086365</c:v>
                </c:pt>
                <c:pt idx="181">
                  <c:v>1482.6120279573531</c:v>
                </c:pt>
                <c:pt idx="182">
                  <c:v>1419.8308474596543</c:v>
                </c:pt>
                <c:pt idx="183">
                  <c:v>1491.3450464051166</c:v>
                </c:pt>
                <c:pt idx="184">
                  <c:v>1376.8664731981723</c:v>
                </c:pt>
                <c:pt idx="185">
                  <c:v>1481.5601117324486</c:v>
                </c:pt>
                <c:pt idx="186">
                  <c:v>1167.8319725349534</c:v>
                </c:pt>
                <c:pt idx="187">
                  <c:v>1244.5540632783411</c:v>
                </c:pt>
                <c:pt idx="188">
                  <c:v>1214.4988544263836</c:v>
                </c:pt>
                <c:pt idx="189">
                  <c:v>1109.9240707297593</c:v>
                </c:pt>
                <c:pt idx="190">
                  <c:v>1014.664516823536</c:v>
                </c:pt>
                <c:pt idx="191">
                  <c:v>1247.5218016735068</c:v>
                </c:pt>
                <c:pt idx="192">
                  <c:v>1488.7549722787578</c:v>
                </c:pt>
                <c:pt idx="193">
                  <c:v>1704.6192856937387</c:v>
                </c:pt>
                <c:pt idx="194">
                  <c:v>1612.9294281955699</c:v>
                </c:pt>
                <c:pt idx="195">
                  <c:v>1687.4012409192819</c:v>
                </c:pt>
                <c:pt idx="196">
                  <c:v>1578.1929523624895</c:v>
                </c:pt>
                <c:pt idx="197">
                  <c:v>1686.7111725139519</c:v>
                </c:pt>
                <c:pt idx="198">
                  <c:v>1342.131183940432</c:v>
                </c:pt>
                <c:pt idx="199">
                  <c:v>1393.3358101345009</c:v>
                </c:pt>
                <c:pt idx="200">
                  <c:v>1365.5542556769815</c:v>
                </c:pt>
                <c:pt idx="201">
                  <c:v>1245.8905154193646</c:v>
                </c:pt>
                <c:pt idx="202">
                  <c:v>1153.6635136304137</c:v>
                </c:pt>
                <c:pt idx="203">
                  <c:v>1419.2977342746726</c:v>
                </c:pt>
                <c:pt idx="204">
                  <c:v>1664.0794874829855</c:v>
                </c:pt>
                <c:pt idx="205">
                  <c:v>1936.3907337240837</c:v>
                </c:pt>
                <c:pt idx="206">
                  <c:v>1814.8112496115621</c:v>
                </c:pt>
                <c:pt idx="207">
                  <c:v>1892.3410359499055</c:v>
                </c:pt>
                <c:pt idx="208">
                  <c:v>1789.3821035481731</c:v>
                </c:pt>
                <c:pt idx="209">
                  <c:v>1901.8546837172835</c:v>
                </c:pt>
                <c:pt idx="210">
                  <c:v>1523.4961808618143</c:v>
                </c:pt>
                <c:pt idx="211">
                  <c:v>1548.1371276325569</c:v>
                </c:pt>
                <c:pt idx="212">
                  <c:v>1524.7664952828743</c:v>
                </c:pt>
                <c:pt idx="213">
                  <c:v>1388.7015528601203</c:v>
                </c:pt>
                <c:pt idx="214">
                  <c:v>1298.5304641783296</c:v>
                </c:pt>
                <c:pt idx="215">
                  <c:v>1599.9336089126839</c:v>
                </c:pt>
                <c:pt idx="216">
                  <c:v>1845.9844876398031</c:v>
                </c:pt>
                <c:pt idx="217">
                  <c:v>2174.8043776400127</c:v>
                </c:pt>
                <c:pt idx="218">
                  <c:v>2022.8118602263023</c:v>
                </c:pt>
                <c:pt idx="219">
                  <c:v>2103.4531693205463</c:v>
                </c:pt>
                <c:pt idx="220">
                  <c:v>2007.7797766484264</c:v>
                </c:pt>
                <c:pt idx="221">
                  <c:v>2124.2759628817189</c:v>
                </c:pt>
                <c:pt idx="222">
                  <c:v>1709.37047955197</c:v>
                </c:pt>
                <c:pt idx="223">
                  <c:v>1706.7737332413869</c:v>
                </c:pt>
                <c:pt idx="224">
                  <c:v>1690.2770726972269</c:v>
                </c:pt>
                <c:pt idx="225">
                  <c:v>1536.5969723546896</c:v>
                </c:pt>
                <c:pt idx="226">
                  <c:v>1447.2675876837154</c:v>
                </c:pt>
                <c:pt idx="227">
                  <c:v>1787.2429773949552</c:v>
                </c:pt>
                <c:pt idx="228">
                  <c:v>2031.9007749686498</c:v>
                </c:pt>
                <c:pt idx="229">
                  <c:v>2416.1461340161363</c:v>
                </c:pt>
                <c:pt idx="230">
                  <c:v>2233.7476146079334</c:v>
                </c:pt>
                <c:pt idx="231">
                  <c:v>2317.4997270931085</c:v>
                </c:pt>
                <c:pt idx="232">
                  <c:v>2230.1803000386299</c:v>
                </c:pt>
                <c:pt idx="233">
                  <c:v>2350.6991621030702</c:v>
                </c:pt>
                <c:pt idx="234">
                  <c:v>1896.7414284036404</c:v>
                </c:pt>
                <c:pt idx="235">
                  <c:v>1866.6721301933355</c:v>
                </c:pt>
                <c:pt idx="236">
                  <c:v>1859.8027275735576</c:v>
                </c:pt>
                <c:pt idx="237">
                  <c:v>1687.4414315675547</c:v>
                </c:pt>
                <c:pt idx="238">
                  <c:v>1597.5099472376594</c:v>
                </c:pt>
                <c:pt idx="239">
                  <c:v>1978.5623835924571</c:v>
                </c:pt>
                <c:pt idx="240">
                  <c:v>2170.4754323595657</c:v>
                </c:pt>
                <c:pt idx="241">
                  <c:v>2616.4873195804034</c:v>
                </c:pt>
                <c:pt idx="242">
                  <c:v>2404.2810569079934</c:v>
                </c:pt>
                <c:pt idx="243">
                  <c:v>2491.0827656156212</c:v>
                </c:pt>
                <c:pt idx="244">
                  <c:v>2398.9490369138307</c:v>
                </c:pt>
                <c:pt idx="245">
                  <c:v>2523.4114259316561</c:v>
                </c:pt>
                <c:pt idx="246">
                  <c:v>2061.7163447972621</c:v>
                </c:pt>
                <c:pt idx="247">
                  <c:v>2007.6455449739044</c:v>
                </c:pt>
                <c:pt idx="248">
                  <c:v>1976.7369448668769</c:v>
                </c:pt>
                <c:pt idx="249">
                  <c:v>1799.0659157241296</c:v>
                </c:pt>
                <c:pt idx="250">
                  <c:v>1726.0868045326442</c:v>
                </c:pt>
                <c:pt idx="251">
                  <c:v>2116.8615453550669</c:v>
                </c:pt>
                <c:pt idx="252">
                  <c:v>2319.9031614049122</c:v>
                </c:pt>
                <c:pt idx="253">
                  <c:v>2808.5372251070462</c:v>
                </c:pt>
                <c:pt idx="254">
                  <c:v>2567.7568364418707</c:v>
                </c:pt>
                <c:pt idx="255">
                  <c:v>2657.4819313956509</c:v>
                </c:pt>
                <c:pt idx="256">
                  <c:v>2560.7331447668603</c:v>
                </c:pt>
                <c:pt idx="257">
                  <c:v>2688.9758547242186</c:v>
                </c:pt>
                <c:pt idx="258">
                  <c:v>2219.8636424606138</c:v>
                </c:pt>
                <c:pt idx="259">
                  <c:v>2142.7846623457112</c:v>
                </c:pt>
                <c:pt idx="260">
                  <c:v>2088.8317461468159</c:v>
                </c:pt>
                <c:pt idx="261">
                  <c:v>1906.0707314156768</c:v>
                </c:pt>
                <c:pt idx="262">
                  <c:v>1849.3424058552844</c:v>
                </c:pt>
                <c:pt idx="263">
                  <c:v>2249.4370858067973</c:v>
                </c:pt>
                <c:pt idx="264">
                  <c:v>2459.4350136685466</c:v>
                </c:pt>
                <c:pt idx="265">
                  <c:v>2987.8685929621811</c:v>
                </c:pt>
                <c:pt idx="266">
                  <c:v>2720.4064046601047</c:v>
                </c:pt>
                <c:pt idx="267">
                  <c:v>2812.8612841084609</c:v>
                </c:pt>
                <c:pt idx="268">
                  <c:v>2711.8030725491549</c:v>
                </c:pt>
                <c:pt idx="269">
                  <c:v>2843.5757510485892</c:v>
                </c:pt>
                <c:pt idx="270">
                  <c:v>2367.5376084268587</c:v>
                </c:pt>
                <c:pt idx="271">
                  <c:v>2268.9741686751468</c:v>
                </c:pt>
                <c:pt idx="272">
                  <c:v>2193.5030501386432</c:v>
                </c:pt>
                <c:pt idx="273">
                  <c:v>2005.9891349807838</c:v>
                </c:pt>
                <c:pt idx="274">
                  <c:v>1964.4353840079336</c:v>
                </c:pt>
                <c:pt idx="275">
                  <c:v>2373.2327885338905</c:v>
                </c:pt>
                <c:pt idx="276">
                  <c:v>2574.5771501079857</c:v>
                </c:pt>
                <c:pt idx="277">
                  <c:v>3135.8534185805888</c:v>
                </c:pt>
                <c:pt idx="278">
                  <c:v>2846.3733227942971</c:v>
                </c:pt>
                <c:pt idx="279">
                  <c:v>2941.0808292495021</c:v>
                </c:pt>
                <c:pt idx="280">
                  <c:v>2836.4664662790656</c:v>
                </c:pt>
                <c:pt idx="281">
                  <c:v>2971.1520862531875</c:v>
                </c:pt>
                <c:pt idx="282">
                  <c:v>2489.3986434664548</c:v>
                </c:pt>
                <c:pt idx="283">
                  <c:v>2373.1061580330784</c:v>
                </c:pt>
                <c:pt idx="284">
                  <c:v>2279.8781492289181</c:v>
                </c:pt>
                <c:pt idx="285">
                  <c:v>2088.4421252440175</c:v>
                </c:pt>
                <c:pt idx="286">
                  <c:v>2059.4104823721054</c:v>
                </c:pt>
                <c:pt idx="287">
                  <c:v>2475.3894034055061</c:v>
                </c:pt>
                <c:pt idx="288">
                  <c:v>2595.4353912626971</c:v>
                </c:pt>
                <c:pt idx="289">
                  <c:v>3162.6611822319956</c:v>
                </c:pt>
                <c:pt idx="290">
                  <c:v>2869.1924960110514</c:v>
                </c:pt>
                <c:pt idx="291">
                  <c:v>2964.3080706052838</c:v>
                </c:pt>
                <c:pt idx="292">
                  <c:v>2859.0495032974104</c:v>
                </c:pt>
                <c:pt idx="293">
                  <c:v>2994.2628087707549</c:v>
                </c:pt>
                <c:pt idx="294">
                  <c:v>2511.4740272904778</c:v>
                </c:pt>
                <c:pt idx="295">
                  <c:v>2391.9698877945111</c:v>
                </c:pt>
                <c:pt idx="296">
                  <c:v>2295.5251808222101</c:v>
                </c:pt>
                <c:pt idx="297">
                  <c:v>2103.3786585412104</c:v>
                </c:pt>
                <c:pt idx="298">
                  <c:v>2076.6154219939631</c:v>
                </c:pt>
                <c:pt idx="299">
                  <c:v>2493.8952899074625</c:v>
                </c:pt>
                <c:pt idx="300">
                  <c:v>2600.0454113073788</c:v>
                </c:pt>
                <c:pt idx="301">
                  <c:v>3168.5861462243779</c:v>
                </c:pt>
                <c:pt idx="302">
                  <c:v>2874.2359148282007</c:v>
                </c:pt>
                <c:pt idx="303">
                  <c:v>2969.4416793040509</c:v>
                </c:pt>
                <c:pt idx="304">
                  <c:v>2864.0407320665176</c:v>
                </c:pt>
                <c:pt idx="305">
                  <c:v>2999.3706648580842</c:v>
                </c:pt>
                <c:pt idx="306">
                  <c:v>2516.3530562156852</c:v>
                </c:pt>
                <c:pt idx="307">
                  <c:v>2396.1390874730764</c:v>
                </c:pt>
                <c:pt idx="308">
                  <c:v>2298.9834364224698</c:v>
                </c:pt>
                <c:pt idx="309">
                  <c:v>2106.6798821385109</c:v>
                </c:pt>
                <c:pt idx="310">
                  <c:v>2080.4180013167356</c:v>
                </c:pt>
                <c:pt idx="311">
                  <c:v>2497.9854002425495</c:v>
                </c:pt>
                <c:pt idx="312">
                  <c:v>2604.6554313520605</c:v>
                </c:pt>
                <c:pt idx="313">
                  <c:v>3174.5111102167598</c:v>
                </c:pt>
                <c:pt idx="314">
                  <c:v>2879.2793336453492</c:v>
                </c:pt>
                <c:pt idx="315">
                  <c:v>2974.575288002819</c:v>
                </c:pt>
                <c:pt idx="316">
                  <c:v>2869.031960835624</c:v>
                </c:pt>
                <c:pt idx="317">
                  <c:v>3004.478520945413</c:v>
                </c:pt>
                <c:pt idx="318">
                  <c:v>2521.2320851408927</c:v>
                </c:pt>
                <c:pt idx="319">
                  <c:v>2400.3082871516422</c:v>
                </c:pt>
                <c:pt idx="320">
                  <c:v>2302.4416920227295</c:v>
                </c:pt>
                <c:pt idx="321">
                  <c:v>2109.9811057358111</c:v>
                </c:pt>
                <c:pt idx="322">
                  <c:v>2084.2205806395082</c:v>
                </c:pt>
                <c:pt idx="323">
                  <c:v>2502.075510577637</c:v>
                </c:pt>
                <c:pt idx="324">
                  <c:v>2609.2654513967427</c:v>
                </c:pt>
                <c:pt idx="325">
                  <c:v>3180.4360742091417</c:v>
                </c:pt>
                <c:pt idx="326">
                  <c:v>2884.3227524624981</c:v>
                </c:pt>
                <c:pt idx="327">
                  <c:v>2979.7088967015866</c:v>
                </c:pt>
                <c:pt idx="328">
                  <c:v>2874.0231896047312</c:v>
                </c:pt>
                <c:pt idx="329">
                  <c:v>3009.5863770327419</c:v>
                </c:pt>
                <c:pt idx="330">
                  <c:v>2526.1111140661001</c:v>
                </c:pt>
                <c:pt idx="331">
                  <c:v>2404.4774868302079</c:v>
                </c:pt>
                <c:pt idx="332">
                  <c:v>2305.8999476229887</c:v>
                </c:pt>
                <c:pt idx="333">
                  <c:v>2113.2823293331116</c:v>
                </c:pt>
                <c:pt idx="334">
                  <c:v>2088.0231599622812</c:v>
                </c:pt>
                <c:pt idx="335">
                  <c:v>2506.1656209127245</c:v>
                </c:pt>
                <c:pt idx="336">
                  <c:v>2613.8754714414245</c:v>
                </c:pt>
                <c:pt idx="337">
                  <c:v>3186.3610382015245</c:v>
                </c:pt>
                <c:pt idx="338">
                  <c:v>2889.3661712796475</c:v>
                </c:pt>
                <c:pt idx="339">
                  <c:v>2984.8425054003542</c:v>
                </c:pt>
                <c:pt idx="340">
                  <c:v>2879.0144183738375</c:v>
                </c:pt>
                <c:pt idx="341">
                  <c:v>3014.6942331200712</c:v>
                </c:pt>
                <c:pt idx="342">
                  <c:v>2530.9901429913079</c:v>
                </c:pt>
                <c:pt idx="343">
                  <c:v>2408.6466865087732</c:v>
                </c:pt>
                <c:pt idx="344">
                  <c:v>2309.3582032232484</c:v>
                </c:pt>
                <c:pt idx="345">
                  <c:v>2116.5835529304122</c:v>
                </c:pt>
                <c:pt idx="346">
                  <c:v>2091.8257392850533</c:v>
                </c:pt>
                <c:pt idx="347">
                  <c:v>2510.255731247812</c:v>
                </c:pt>
                <c:pt idx="348">
                  <c:v>2618.4854914861066</c:v>
                </c:pt>
                <c:pt idx="349">
                  <c:v>3192.2860021939055</c:v>
                </c:pt>
                <c:pt idx="350">
                  <c:v>2894.4095900967968</c:v>
                </c:pt>
                <c:pt idx="351">
                  <c:v>2989.9761140991213</c:v>
                </c:pt>
                <c:pt idx="352">
                  <c:v>2884.0056471429448</c:v>
                </c:pt>
                <c:pt idx="353">
                  <c:v>3019.8020892073996</c:v>
                </c:pt>
                <c:pt idx="354">
                  <c:v>2535.8691719165158</c:v>
                </c:pt>
                <c:pt idx="355">
                  <c:v>2412.8158861873389</c:v>
                </c:pt>
                <c:pt idx="356">
                  <c:v>2312.8164588235081</c:v>
                </c:pt>
                <c:pt idx="357">
                  <c:v>2119.8847765277128</c:v>
                </c:pt>
                <c:pt idx="358">
                  <c:v>2095.6283186078258</c:v>
                </c:pt>
                <c:pt idx="359">
                  <c:v>2514.3458415828991</c:v>
                </c:pt>
                <c:pt idx="360">
                  <c:v>2623.0955115307884</c:v>
                </c:pt>
                <c:pt idx="361">
                  <c:v>3198.2109661862874</c:v>
                </c:pt>
                <c:pt idx="362">
                  <c:v>2899.4530089139462</c:v>
                </c:pt>
                <c:pt idx="363">
                  <c:v>2995.1097227978885</c:v>
                </c:pt>
                <c:pt idx="364">
                  <c:v>2888.9968759120511</c:v>
                </c:pt>
                <c:pt idx="365">
                  <c:v>3024.9099452947289</c:v>
                </c:pt>
                <c:pt idx="366">
                  <c:v>2540.7482008417228</c:v>
                </c:pt>
                <c:pt idx="367">
                  <c:v>2416.9850858659047</c:v>
                </c:pt>
                <c:pt idx="368">
                  <c:v>2316.2747144237683</c:v>
                </c:pt>
                <c:pt idx="369">
                  <c:v>2123.1860001250129</c:v>
                </c:pt>
                <c:pt idx="370">
                  <c:v>2099.4308979305983</c:v>
                </c:pt>
                <c:pt idx="371">
                  <c:v>2518.4359519179866</c:v>
                </c:pt>
                <c:pt idx="372">
                  <c:v>2627.7055315754701</c:v>
                </c:pt>
                <c:pt idx="373">
                  <c:v>3204.1359301786692</c:v>
                </c:pt>
                <c:pt idx="374">
                  <c:v>2904.4964277310955</c:v>
                </c:pt>
                <c:pt idx="375">
                  <c:v>3000.243331496657</c:v>
                </c:pt>
                <c:pt idx="376">
                  <c:v>2893.9881046811583</c:v>
                </c:pt>
                <c:pt idx="377">
                  <c:v>3030.0178013820573</c:v>
                </c:pt>
                <c:pt idx="378">
                  <c:v>2545.6272297669307</c:v>
                </c:pt>
                <c:pt idx="379">
                  <c:v>2421.1542855444704</c:v>
                </c:pt>
                <c:pt idx="380">
                  <c:v>2319.7329700240275</c:v>
                </c:pt>
                <c:pt idx="381">
                  <c:v>2126.487223722314</c:v>
                </c:pt>
                <c:pt idx="382">
                  <c:v>2103.2334772533709</c:v>
                </c:pt>
                <c:pt idx="383">
                  <c:v>2522.5260622530745</c:v>
                </c:pt>
                <c:pt idx="384">
                  <c:v>2632.3155516201523</c:v>
                </c:pt>
                <c:pt idx="385">
                  <c:v>3210.060894171052</c:v>
                </c:pt>
                <c:pt idx="386">
                  <c:v>2909.5398465482449</c:v>
                </c:pt>
                <c:pt idx="387">
                  <c:v>3005.3769401954246</c:v>
                </c:pt>
                <c:pt idx="388">
                  <c:v>2898.9793334502651</c:v>
                </c:pt>
                <c:pt idx="389">
                  <c:v>3035.1256574693871</c:v>
                </c:pt>
                <c:pt idx="390">
                  <c:v>2550.5062586921376</c:v>
                </c:pt>
                <c:pt idx="391">
                  <c:v>2425.3234852230357</c:v>
                </c:pt>
                <c:pt idx="392">
                  <c:v>2323.1912256242872</c:v>
                </c:pt>
                <c:pt idx="393">
                  <c:v>2129.7884473196141</c:v>
                </c:pt>
                <c:pt idx="394">
                  <c:v>2107.0360565761434</c:v>
                </c:pt>
                <c:pt idx="395">
                  <c:v>2526.616172588162</c:v>
                </c:pt>
                <c:pt idx="396">
                  <c:v>2636.925571664834</c:v>
                </c:pt>
                <c:pt idx="397">
                  <c:v>3215.9858581634339</c:v>
                </c:pt>
                <c:pt idx="398">
                  <c:v>2914.5832653653938</c:v>
                </c:pt>
                <c:pt idx="399">
                  <c:v>3010.5105488941917</c:v>
                </c:pt>
                <c:pt idx="400">
                  <c:v>2903.9705622193724</c:v>
                </c:pt>
                <c:pt idx="401">
                  <c:v>3040.2335135567155</c:v>
                </c:pt>
                <c:pt idx="402">
                  <c:v>2555.3852876173455</c:v>
                </c:pt>
                <c:pt idx="403">
                  <c:v>2429.4926849016015</c:v>
                </c:pt>
                <c:pt idx="404">
                  <c:v>2326.6494812245469</c:v>
                </c:pt>
                <c:pt idx="405">
                  <c:v>2133.0896709169142</c:v>
                </c:pt>
                <c:pt idx="406">
                  <c:v>2110.838635898916</c:v>
                </c:pt>
                <c:pt idx="407">
                  <c:v>2530.7062829232491</c:v>
                </c:pt>
                <c:pt idx="408">
                  <c:v>2641.5355917095162</c:v>
                </c:pt>
                <c:pt idx="409">
                  <c:v>3221.9108221558158</c:v>
                </c:pt>
                <c:pt idx="410">
                  <c:v>2919.6266841825432</c:v>
                </c:pt>
                <c:pt idx="411">
                  <c:v>3015.6441575929589</c:v>
                </c:pt>
                <c:pt idx="412">
                  <c:v>2908.9617909884796</c:v>
                </c:pt>
                <c:pt idx="413">
                  <c:v>3045.3413696440443</c:v>
                </c:pt>
                <c:pt idx="414">
                  <c:v>2560.2643165425529</c:v>
                </c:pt>
                <c:pt idx="415">
                  <c:v>2433.6618845801672</c:v>
                </c:pt>
                <c:pt idx="416">
                  <c:v>2330.1077368248066</c:v>
                </c:pt>
                <c:pt idx="417">
                  <c:v>2136.3908945142152</c:v>
                </c:pt>
                <c:pt idx="418">
                  <c:v>2114.6412152216885</c:v>
                </c:pt>
                <c:pt idx="419">
                  <c:v>2534.7963932583366</c:v>
                </c:pt>
                <c:pt idx="420">
                  <c:v>2646.1456117541975</c:v>
                </c:pt>
                <c:pt idx="421">
                  <c:v>3227.8357861481977</c:v>
                </c:pt>
                <c:pt idx="422">
                  <c:v>2924.6701029996925</c:v>
                </c:pt>
                <c:pt idx="423">
                  <c:v>3020.7777662917269</c:v>
                </c:pt>
                <c:pt idx="424">
                  <c:v>2913.9530197575859</c:v>
                </c:pt>
                <c:pt idx="425">
                  <c:v>3050.4492257313736</c:v>
                </c:pt>
                <c:pt idx="426">
                  <c:v>2565.1433454677608</c:v>
                </c:pt>
                <c:pt idx="427">
                  <c:v>2437.831084258733</c:v>
                </c:pt>
                <c:pt idx="428">
                  <c:v>2333.5659924250663</c:v>
                </c:pt>
                <c:pt idx="429">
                  <c:v>2139.6921181115158</c:v>
                </c:pt>
                <c:pt idx="430">
                  <c:v>2118.4437945444611</c:v>
                </c:pt>
                <c:pt idx="431">
                  <c:v>2538.8865035934241</c:v>
                </c:pt>
                <c:pt idx="432">
                  <c:v>2648.9116237810072</c:v>
                </c:pt>
                <c:pt idx="433">
                  <c:v>3231.390764543627</c:v>
                </c:pt>
                <c:pt idx="434">
                  <c:v>2927.6961542899812</c:v>
                </c:pt>
                <c:pt idx="435">
                  <c:v>3023.8579315109878</c:v>
                </c:pt>
                <c:pt idx="436">
                  <c:v>2916.9477570190502</c:v>
                </c:pt>
                <c:pt idx="437">
                  <c:v>3053.5139393837712</c:v>
                </c:pt>
                <c:pt idx="438">
                  <c:v>2568.0707628228852</c:v>
                </c:pt>
                <c:pt idx="439">
                  <c:v>2440.3326040658717</c:v>
                </c:pt>
                <c:pt idx="440">
                  <c:v>2335.6409457852219</c:v>
                </c:pt>
                <c:pt idx="441">
                  <c:v>2141.6728522698959</c:v>
                </c:pt>
                <c:pt idx="442">
                  <c:v>2120.7253421381242</c:v>
                </c:pt>
                <c:pt idx="443">
                  <c:v>2541.3405697944759</c:v>
                </c:pt>
                <c:pt idx="444">
                  <c:v>2648.9116237810072</c:v>
                </c:pt>
                <c:pt idx="445">
                  <c:v>3231.390764543627</c:v>
                </c:pt>
                <c:pt idx="446">
                  <c:v>2927.6961542899812</c:v>
                </c:pt>
                <c:pt idx="447">
                  <c:v>3023.8579315109878</c:v>
                </c:pt>
                <c:pt idx="448">
                  <c:v>2916.9477570190502</c:v>
                </c:pt>
                <c:pt idx="449">
                  <c:v>3053.5139393837712</c:v>
                </c:pt>
                <c:pt idx="450">
                  <c:v>2568.0707628228852</c:v>
                </c:pt>
                <c:pt idx="451">
                  <c:v>2440.3326040658717</c:v>
                </c:pt>
                <c:pt idx="452">
                  <c:v>2335.6409457852219</c:v>
                </c:pt>
                <c:pt idx="453">
                  <c:v>2141.6728522698959</c:v>
                </c:pt>
                <c:pt idx="454">
                  <c:v>2120.7253421381242</c:v>
                </c:pt>
                <c:pt idx="455">
                  <c:v>2541.3405697944759</c:v>
                </c:pt>
                <c:pt idx="456">
                  <c:v>2648.9116237810072</c:v>
                </c:pt>
                <c:pt idx="457">
                  <c:v>3231.390764543627</c:v>
                </c:pt>
                <c:pt idx="458">
                  <c:v>2927.6961542899812</c:v>
                </c:pt>
                <c:pt idx="459">
                  <c:v>3023.8579315109878</c:v>
                </c:pt>
                <c:pt idx="460">
                  <c:v>2916.9477570190502</c:v>
                </c:pt>
                <c:pt idx="461">
                  <c:v>3053.5139393837712</c:v>
                </c:pt>
                <c:pt idx="462">
                  <c:v>2568.0707628228852</c:v>
                </c:pt>
                <c:pt idx="463">
                  <c:v>2440.3326040658717</c:v>
                </c:pt>
                <c:pt idx="464">
                  <c:v>2335.6409457852219</c:v>
                </c:pt>
                <c:pt idx="465">
                  <c:v>2141.6728522698959</c:v>
                </c:pt>
                <c:pt idx="466">
                  <c:v>2120.7253421381242</c:v>
                </c:pt>
                <c:pt idx="467">
                  <c:v>2541.3405697944759</c:v>
                </c:pt>
                <c:pt idx="468">
                  <c:v>2648.9116237810072</c:v>
                </c:pt>
                <c:pt idx="469">
                  <c:v>3231.390764543627</c:v>
                </c:pt>
                <c:pt idx="470">
                  <c:v>2927.6961542899812</c:v>
                </c:pt>
                <c:pt idx="471">
                  <c:v>3023.8579315109878</c:v>
                </c:pt>
                <c:pt idx="472">
                  <c:v>2916.9477570190502</c:v>
                </c:pt>
                <c:pt idx="473">
                  <c:v>3053.5139393837712</c:v>
                </c:pt>
                <c:pt idx="474">
                  <c:v>2568.0707628228852</c:v>
                </c:pt>
                <c:pt idx="475">
                  <c:v>2440.3326040658717</c:v>
                </c:pt>
                <c:pt idx="476">
                  <c:v>2335.6409457852219</c:v>
                </c:pt>
                <c:pt idx="477">
                  <c:v>2141.6728522698959</c:v>
                </c:pt>
                <c:pt idx="478">
                  <c:v>2120.7253421381242</c:v>
                </c:pt>
                <c:pt idx="479">
                  <c:v>2541.3405697944759</c:v>
                </c:pt>
              </c:numCache>
            </c:numRef>
          </c:val>
          <c:smooth val="0"/>
          <c:extLst>
            <c:ext xmlns:c16="http://schemas.microsoft.com/office/drawing/2014/chart" uri="{C3380CC4-5D6E-409C-BE32-E72D297353CC}">
              <c16:uniqueId val="{00000000-99DB-4DF4-8727-11DE5019B1F4}"/>
            </c:ext>
          </c:extLst>
        </c:ser>
        <c:ser>
          <c:idx val="1"/>
          <c:order val="1"/>
          <c:tx>
            <c:strRef>
              <c:f>'Peak Shaving'!$I$3</c:f>
              <c:strCache>
                <c:ptCount val="1"/>
                <c:pt idx="0">
                  <c:v>Monthly Peak Demand @ 3 MWh ES</c:v>
                </c:pt>
              </c:strCache>
            </c:strRef>
          </c:tx>
          <c:spPr>
            <a:ln w="12700" cap="rnd">
              <a:solidFill>
                <a:srgbClr val="00B050">
                  <a:alpha val="63000"/>
                </a:srgbClr>
              </a:solidFill>
              <a:round/>
            </a:ln>
            <a:effectLst>
              <a:outerShdw blurRad="40000" dist="23000" dir="5400000" rotWithShape="0">
                <a:srgbClr val="000000">
                  <a:alpha val="35000"/>
                </a:srgbClr>
              </a:outerShdw>
            </a:effectLst>
          </c:spPr>
          <c:marker>
            <c:symbol val="none"/>
          </c:marker>
          <c:cat>
            <c:numRef>
              <c:f>'Peak Shaving'!$G$4:$G$483</c:f>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f>'Peak Shaving'!$I$4:$I$483</c:f>
              <c:numCache>
                <c:formatCode>General</c:formatCode>
                <c:ptCount val="480"/>
                <c:pt idx="0">
                  <c:v>181.12364739952156</c:v>
                </c:pt>
                <c:pt idx="1">
                  <c:v>35</c:v>
                </c:pt>
                <c:pt idx="2">
                  <c:v>35</c:v>
                </c:pt>
                <c:pt idx="3">
                  <c:v>35</c:v>
                </c:pt>
                <c:pt idx="4">
                  <c:v>35</c:v>
                </c:pt>
                <c:pt idx="5">
                  <c:v>35</c:v>
                </c:pt>
                <c:pt idx="6">
                  <c:v>35</c:v>
                </c:pt>
                <c:pt idx="7">
                  <c:v>35</c:v>
                </c:pt>
                <c:pt idx="8">
                  <c:v>35</c:v>
                </c:pt>
                <c:pt idx="9">
                  <c:v>35</c:v>
                </c:pt>
                <c:pt idx="10">
                  <c:v>35</c:v>
                </c:pt>
                <c:pt idx="11">
                  <c:v>35</c:v>
                </c:pt>
                <c:pt idx="12">
                  <c:v>35</c:v>
                </c:pt>
                <c:pt idx="13">
                  <c:v>8.4048818193643413</c:v>
                </c:pt>
                <c:pt idx="14">
                  <c:v>7.1447943576519437</c:v>
                </c:pt>
                <c:pt idx="15">
                  <c:v>35</c:v>
                </c:pt>
                <c:pt idx="16">
                  <c:v>35</c:v>
                </c:pt>
                <c:pt idx="17">
                  <c:v>35</c:v>
                </c:pt>
                <c:pt idx="18">
                  <c:v>35</c:v>
                </c:pt>
                <c:pt idx="19">
                  <c:v>35</c:v>
                </c:pt>
                <c:pt idx="20">
                  <c:v>35</c:v>
                </c:pt>
                <c:pt idx="21">
                  <c:v>35</c:v>
                </c:pt>
                <c:pt idx="22">
                  <c:v>35</c:v>
                </c:pt>
                <c:pt idx="23">
                  <c:v>35</c:v>
                </c:pt>
                <c:pt idx="24">
                  <c:v>5.9264343510916531</c:v>
                </c:pt>
                <c:pt idx="25">
                  <c:v>33.535799098806329</c:v>
                </c:pt>
                <c:pt idx="26">
                  <c:v>49.588486647592852</c:v>
                </c:pt>
                <c:pt idx="27">
                  <c:v>35</c:v>
                </c:pt>
                <c:pt idx="28">
                  <c:v>35</c:v>
                </c:pt>
                <c:pt idx="29">
                  <c:v>35</c:v>
                </c:pt>
                <c:pt idx="30">
                  <c:v>35</c:v>
                </c:pt>
                <c:pt idx="31">
                  <c:v>4.2635503277096936</c:v>
                </c:pt>
                <c:pt idx="32">
                  <c:v>35</c:v>
                </c:pt>
                <c:pt idx="33">
                  <c:v>35</c:v>
                </c:pt>
                <c:pt idx="34">
                  <c:v>35</c:v>
                </c:pt>
                <c:pt idx="35">
                  <c:v>35.763605959080373</c:v>
                </c:pt>
                <c:pt idx="36">
                  <c:v>50.588746214183203</c:v>
                </c:pt>
                <c:pt idx="37">
                  <c:v>103.15686187667517</c:v>
                </c:pt>
                <c:pt idx="38">
                  <c:v>73.493500956930049</c:v>
                </c:pt>
                <c:pt idx="39">
                  <c:v>0.63880775552688129</c:v>
                </c:pt>
                <c:pt idx="40">
                  <c:v>9.5796843478756717</c:v>
                </c:pt>
                <c:pt idx="41">
                  <c:v>39.638867093444084</c:v>
                </c:pt>
                <c:pt idx="42">
                  <c:v>35</c:v>
                </c:pt>
                <c:pt idx="43">
                  <c:v>60.709378293381889</c:v>
                </c:pt>
                <c:pt idx="44">
                  <c:v>4.7320761936641054</c:v>
                </c:pt>
                <c:pt idx="45">
                  <c:v>34.366971524225072</c:v>
                </c:pt>
                <c:pt idx="46">
                  <c:v>15.643389034591751</c:v>
                </c:pt>
                <c:pt idx="47">
                  <c:v>82.257521994192146</c:v>
                </c:pt>
                <c:pt idx="48">
                  <c:v>92.109138408674468</c:v>
                </c:pt>
                <c:pt idx="49">
                  <c:v>188.59591865139794</c:v>
                </c:pt>
                <c:pt idx="50">
                  <c:v>100.36040190468862</c:v>
                </c:pt>
                <c:pt idx="51">
                  <c:v>45.358104661883353</c:v>
                </c:pt>
                <c:pt idx="52">
                  <c:v>50.498941847335523</c:v>
                </c:pt>
                <c:pt idx="53">
                  <c:v>86.146375262793356</c:v>
                </c:pt>
                <c:pt idx="54">
                  <c:v>35</c:v>
                </c:pt>
                <c:pt idx="55">
                  <c:v>125.62119077241691</c:v>
                </c:pt>
                <c:pt idx="56">
                  <c:v>60.168143622316016</c:v>
                </c:pt>
                <c:pt idx="57">
                  <c:v>108.90930985902496</c:v>
                </c:pt>
                <c:pt idx="58">
                  <c:v>48.890335758603243</c:v>
                </c:pt>
                <c:pt idx="59">
                  <c:v>120.13716366777193</c:v>
                </c:pt>
                <c:pt idx="60">
                  <c:v>155.73751356825358</c:v>
                </c:pt>
                <c:pt idx="61">
                  <c:v>254.79498522931371</c:v>
                </c:pt>
                <c:pt idx="62">
                  <c:v>179.45223481653332</c:v>
                </c:pt>
                <c:pt idx="63">
                  <c:v>93.55456027147676</c:v>
                </c:pt>
                <c:pt idx="64">
                  <c:v>115.03978949905525</c:v>
                </c:pt>
                <c:pt idx="65">
                  <c:v>147.9859858776164</c:v>
                </c:pt>
                <c:pt idx="66">
                  <c:v>37.898574662221527</c:v>
                </c:pt>
                <c:pt idx="67">
                  <c:v>174.71565703016969</c:v>
                </c:pt>
                <c:pt idx="68">
                  <c:v>101.13216865415404</c:v>
                </c:pt>
                <c:pt idx="69">
                  <c:v>149.09400791614635</c:v>
                </c:pt>
                <c:pt idx="70">
                  <c:v>88.909849415225082</c:v>
                </c:pt>
                <c:pt idx="71">
                  <c:v>159.82146002983933</c:v>
                </c:pt>
                <c:pt idx="72">
                  <c:v>235.04093760380769</c:v>
                </c:pt>
                <c:pt idx="73">
                  <c:v>302.66069489628683</c:v>
                </c:pt>
                <c:pt idx="74">
                  <c:v>241.09499558130793</c:v>
                </c:pt>
                <c:pt idx="75">
                  <c:v>207.26375696990235</c:v>
                </c:pt>
                <c:pt idx="76">
                  <c:v>209.90773605301084</c:v>
                </c:pt>
                <c:pt idx="77">
                  <c:v>213.17376713537863</c:v>
                </c:pt>
                <c:pt idx="78">
                  <c:v>110.10360437683755</c:v>
                </c:pt>
                <c:pt idx="79">
                  <c:v>231.47320923735205</c:v>
                </c:pt>
                <c:pt idx="80">
                  <c:v>146.53978153572794</c:v>
                </c:pt>
                <c:pt idx="81">
                  <c:v>198.98641492159416</c:v>
                </c:pt>
                <c:pt idx="82">
                  <c:v>128.09077802345266</c:v>
                </c:pt>
                <c:pt idx="83">
                  <c:v>205.95843323404051</c:v>
                </c:pt>
                <c:pt idx="84">
                  <c:v>303.99948544053859</c:v>
                </c:pt>
                <c:pt idx="85">
                  <c:v>357.75849660852032</c:v>
                </c:pt>
                <c:pt idx="86">
                  <c:v>311.91017645797081</c:v>
                </c:pt>
                <c:pt idx="87">
                  <c:v>290.0887297654474</c:v>
                </c:pt>
                <c:pt idx="88">
                  <c:v>279.95844839413752</c:v>
                </c:pt>
                <c:pt idx="89">
                  <c:v>288.1226946628716</c:v>
                </c:pt>
                <c:pt idx="90">
                  <c:v>206.23865590051068</c:v>
                </c:pt>
                <c:pt idx="91">
                  <c:v>296.63960891730147</c:v>
                </c:pt>
                <c:pt idx="92">
                  <c:v>198.82413716945294</c:v>
                </c:pt>
                <c:pt idx="93">
                  <c:v>256.45655135042938</c:v>
                </c:pt>
                <c:pt idx="94">
                  <c:v>189.05163981689466</c:v>
                </c:pt>
                <c:pt idx="95">
                  <c:v>259.08615037987187</c:v>
                </c:pt>
                <c:pt idx="96">
                  <c:v>382.59173375503178</c:v>
                </c:pt>
                <c:pt idx="97">
                  <c:v>420.41909144234955</c:v>
                </c:pt>
                <c:pt idx="98">
                  <c:v>392.56074146126133</c:v>
                </c:pt>
                <c:pt idx="99">
                  <c:v>384.55854748587166</c:v>
                </c:pt>
                <c:pt idx="100">
                  <c:v>361.89074196360821</c:v>
                </c:pt>
                <c:pt idx="101">
                  <c:v>373.52105150434522</c:v>
                </c:pt>
                <c:pt idx="102">
                  <c:v>277.16079418789997</c:v>
                </c:pt>
                <c:pt idx="103">
                  <c:v>370.81082715630532</c:v>
                </c:pt>
                <c:pt idx="104">
                  <c:v>258.26281417196697</c:v>
                </c:pt>
                <c:pt idx="105">
                  <c:v>321.84349769547811</c:v>
                </c:pt>
                <c:pt idx="106">
                  <c:v>243.12634242574018</c:v>
                </c:pt>
                <c:pt idx="107">
                  <c:v>335.0528158947572</c:v>
                </c:pt>
                <c:pt idx="108">
                  <c:v>470.73818379346545</c:v>
                </c:pt>
                <c:pt idx="109">
                  <c:v>490.65328549887391</c:v>
                </c:pt>
                <c:pt idx="110">
                  <c:v>483.48562641967095</c:v>
                </c:pt>
                <c:pt idx="111">
                  <c:v>490.92808513388485</c:v>
                </c:pt>
                <c:pt idx="112">
                  <c:v>454.74058078822674</c:v>
                </c:pt>
                <c:pt idx="113">
                  <c:v>469.80585669599736</c:v>
                </c:pt>
                <c:pt idx="114">
                  <c:v>352.97447990402242</c:v>
                </c:pt>
                <c:pt idx="115">
                  <c:v>454.36865041252867</c:v>
                </c:pt>
                <c:pt idx="116">
                  <c:v>332.11125961538886</c:v>
                </c:pt>
                <c:pt idx="117">
                  <c:v>395.14561115806509</c:v>
                </c:pt>
                <c:pt idx="118">
                  <c:v>303.83428960149666</c:v>
                </c:pt>
                <c:pt idx="119">
                  <c:v>421.94061529642454</c:v>
                </c:pt>
                <c:pt idx="120">
                  <c:v>570.45259275695173</c:v>
                </c:pt>
                <c:pt idx="121">
                  <c:v>571.0000932686894</c:v>
                </c:pt>
                <c:pt idx="122">
                  <c:v>588.0973754181008</c:v>
                </c:pt>
                <c:pt idx="123">
                  <c:v>610.9141808149401</c:v>
                </c:pt>
                <c:pt idx="124">
                  <c:v>559.75245489985753</c:v>
                </c:pt>
                <c:pt idx="125">
                  <c:v>578.09196252583422</c:v>
                </c:pt>
                <c:pt idx="126">
                  <c:v>438.14675351653426</c:v>
                </c:pt>
                <c:pt idx="127">
                  <c:v>548.26320929340341</c:v>
                </c:pt>
                <c:pt idx="128">
                  <c:v>478.40656830264533</c:v>
                </c:pt>
                <c:pt idx="129">
                  <c:v>477.8875972992621</c:v>
                </c:pt>
                <c:pt idx="130">
                  <c:v>371.99284670185853</c:v>
                </c:pt>
                <c:pt idx="131">
                  <c:v>519.64279686816553</c:v>
                </c:pt>
                <c:pt idx="132">
                  <c:v>682.30125293808521</c:v>
                </c:pt>
                <c:pt idx="133">
                  <c:v>679.13444563192513</c:v>
                </c:pt>
                <c:pt idx="134">
                  <c:v>712.05386792084016</c:v>
                </c:pt>
                <c:pt idx="135">
                  <c:v>745.06338877343308</c:v>
                </c:pt>
                <c:pt idx="136">
                  <c:v>677.50776481305229</c:v>
                </c:pt>
                <c:pt idx="137">
                  <c:v>709.16172839906096</c:v>
                </c:pt>
                <c:pt idx="138">
                  <c:v>533.00278403480831</c:v>
                </c:pt>
                <c:pt idx="139">
                  <c:v>652.8445485211422</c:v>
                </c:pt>
                <c:pt idx="140">
                  <c:v>619.05464258828886</c:v>
                </c:pt>
                <c:pt idx="141">
                  <c:v>570.5097912081186</c:v>
                </c:pt>
                <c:pt idx="142">
                  <c:v>457.80390469008347</c:v>
                </c:pt>
                <c:pt idx="143">
                  <c:v>628.53774146538092</c:v>
                </c:pt>
                <c:pt idx="144">
                  <c:v>806.6154614140363</c:v>
                </c:pt>
                <c:pt idx="145">
                  <c:v>815.32779020721125</c:v>
                </c:pt>
                <c:pt idx="146">
                  <c:v>849.3645571618531</c:v>
                </c:pt>
                <c:pt idx="147">
                  <c:v>893.61764135379553</c:v>
                </c:pt>
                <c:pt idx="148">
                  <c:v>808.33758639270206</c:v>
                </c:pt>
                <c:pt idx="149">
                  <c:v>862.83501480148607</c:v>
                </c:pt>
                <c:pt idx="150">
                  <c:v>637.64659583651417</c:v>
                </c:pt>
                <c:pt idx="151">
                  <c:v>768.21632824702544</c:v>
                </c:pt>
                <c:pt idx="152">
                  <c:v>740.76676635610283</c:v>
                </c:pt>
                <c:pt idx="153">
                  <c:v>673.25568047372019</c:v>
                </c:pt>
                <c:pt idx="154">
                  <c:v>565.30911836641553</c:v>
                </c:pt>
                <c:pt idx="155">
                  <c:v>748.74889837289766</c:v>
                </c:pt>
                <c:pt idx="156">
                  <c:v>943.43224373142823</c:v>
                </c:pt>
                <c:pt idx="157">
                  <c:v>999.73123609065271</c:v>
                </c:pt>
                <c:pt idx="158">
                  <c:v>999.92950534229658</c:v>
                </c:pt>
                <c:pt idx="159">
                  <c:v>1056.4450229689378</c:v>
                </c:pt>
                <c:pt idx="160">
                  <c:v>952.26041414773033</c:v>
                </c:pt>
                <c:pt idx="161">
                  <c:v>1031.6713382475862</c:v>
                </c:pt>
                <c:pt idx="162">
                  <c:v>770.69404437384753</c:v>
                </c:pt>
                <c:pt idx="163">
                  <c:v>894.18356846812503</c:v>
                </c:pt>
                <c:pt idx="164">
                  <c:v>864.62722824769617</c:v>
                </c:pt>
                <c:pt idx="165">
                  <c:v>786.12363295184696</c:v>
                </c:pt>
                <c:pt idx="166">
                  <c:v>682.79294818302662</c:v>
                </c:pt>
                <c:pt idx="167">
                  <c:v>880.09005957058389</c:v>
                </c:pt>
                <c:pt idx="168">
                  <c:v>1092.4374459966755</c:v>
                </c:pt>
                <c:pt idx="169">
                  <c:v>1199.5102699105973</c:v>
                </c:pt>
                <c:pt idx="170">
                  <c:v>1164.2796234614841</c:v>
                </c:pt>
                <c:pt idx="171">
                  <c:v>1232.975158685362</c:v>
                </c:pt>
                <c:pt idx="172">
                  <c:v>1114.1298808382278</c:v>
                </c:pt>
                <c:pt idx="173">
                  <c:v>1215.1786183601146</c:v>
                </c:pt>
                <c:pt idx="174">
                  <c:v>929.31197975374289</c:v>
                </c:pt>
                <c:pt idx="175">
                  <c:v>1030.204883729217</c:v>
                </c:pt>
                <c:pt idx="176">
                  <c:v>999.67158160045108</c:v>
                </c:pt>
                <c:pt idx="177">
                  <c:v>908.82088872904023</c:v>
                </c:pt>
                <c:pt idx="178">
                  <c:v>809.7863183107155</c:v>
                </c:pt>
                <c:pt idx="179">
                  <c:v>1022.0151466814605</c:v>
                </c:pt>
                <c:pt idx="180">
                  <c:v>1252.9878733962109</c:v>
                </c:pt>
                <c:pt idx="181">
                  <c:v>1413.4108671449276</c:v>
                </c:pt>
                <c:pt idx="182">
                  <c:v>1350.6296866472287</c:v>
                </c:pt>
                <c:pt idx="183">
                  <c:v>1422.143885592691</c:v>
                </c:pt>
                <c:pt idx="184">
                  <c:v>1307.6653123857468</c:v>
                </c:pt>
                <c:pt idx="185">
                  <c:v>1412.3589509200231</c:v>
                </c:pt>
                <c:pt idx="186">
                  <c:v>1098.6308117225278</c:v>
                </c:pt>
                <c:pt idx="187">
                  <c:v>1175.3529024659158</c:v>
                </c:pt>
                <c:pt idx="188">
                  <c:v>1145.297693613958</c:v>
                </c:pt>
                <c:pt idx="189">
                  <c:v>1040.7229099173337</c:v>
                </c:pt>
                <c:pt idx="190">
                  <c:v>945.46335601111059</c:v>
                </c:pt>
                <c:pt idx="191">
                  <c:v>1178.3206408610815</c:v>
                </c:pt>
                <c:pt idx="192">
                  <c:v>1423.7058811150775</c:v>
                </c:pt>
                <c:pt idx="193">
                  <c:v>1639.5701945300589</c:v>
                </c:pt>
                <c:pt idx="194">
                  <c:v>1547.8803370318901</c:v>
                </c:pt>
                <c:pt idx="195">
                  <c:v>1622.3521497556019</c:v>
                </c:pt>
                <c:pt idx="196">
                  <c:v>1513.1438611988099</c:v>
                </c:pt>
                <c:pt idx="197">
                  <c:v>1621.6620813502716</c:v>
                </c:pt>
                <c:pt idx="198">
                  <c:v>1277.082092776752</c:v>
                </c:pt>
                <c:pt idx="199">
                  <c:v>1328.2867189708209</c:v>
                </c:pt>
                <c:pt idx="200">
                  <c:v>1300.5051645133015</c:v>
                </c:pt>
                <c:pt idx="201">
                  <c:v>1180.8414242556848</c:v>
                </c:pt>
                <c:pt idx="202">
                  <c:v>1088.6144224667339</c:v>
                </c:pt>
                <c:pt idx="203">
                  <c:v>1354.2486431109928</c:v>
                </c:pt>
                <c:pt idx="204">
                  <c:v>1603.1824659680515</c:v>
                </c:pt>
                <c:pt idx="205">
                  <c:v>1875.4937122091494</c:v>
                </c:pt>
                <c:pt idx="206">
                  <c:v>1753.914228096628</c:v>
                </c:pt>
                <c:pt idx="207">
                  <c:v>1831.444014434971</c:v>
                </c:pt>
                <c:pt idx="208">
                  <c:v>1728.4850820332383</c:v>
                </c:pt>
                <c:pt idx="209">
                  <c:v>1840.9576622023494</c:v>
                </c:pt>
                <c:pt idx="210">
                  <c:v>1462.5991593468798</c:v>
                </c:pt>
                <c:pt idx="211">
                  <c:v>1487.2401061176224</c:v>
                </c:pt>
                <c:pt idx="212">
                  <c:v>1463.8694737679398</c:v>
                </c:pt>
                <c:pt idx="213">
                  <c:v>1327.8045313451858</c:v>
                </c:pt>
                <c:pt idx="214">
                  <c:v>1237.633442663395</c:v>
                </c:pt>
                <c:pt idx="215">
                  <c:v>1539.0365873977496</c:v>
                </c:pt>
                <c:pt idx="216">
                  <c:v>1789.2395357736141</c:v>
                </c:pt>
                <c:pt idx="217">
                  <c:v>2118.0594257738239</c:v>
                </c:pt>
                <c:pt idx="218">
                  <c:v>1966.0669083601133</c:v>
                </c:pt>
                <c:pt idx="219">
                  <c:v>2046.7082174543575</c:v>
                </c:pt>
                <c:pt idx="220">
                  <c:v>1951.0348247822376</c:v>
                </c:pt>
                <c:pt idx="221">
                  <c:v>2067.5310110155301</c:v>
                </c:pt>
                <c:pt idx="222">
                  <c:v>1652.6255276857812</c:v>
                </c:pt>
                <c:pt idx="223">
                  <c:v>1650.0287813751982</c:v>
                </c:pt>
                <c:pt idx="224">
                  <c:v>1633.5321208310379</c:v>
                </c:pt>
                <c:pt idx="225">
                  <c:v>1479.8520204885006</c:v>
                </c:pt>
                <c:pt idx="226">
                  <c:v>1390.5226358175266</c:v>
                </c:pt>
                <c:pt idx="227">
                  <c:v>1730.4980255287664</c:v>
                </c:pt>
                <c:pt idx="228">
                  <c:v>1979.3078927512063</c:v>
                </c:pt>
                <c:pt idx="229">
                  <c:v>2363.5532517986926</c:v>
                </c:pt>
                <c:pt idx="230">
                  <c:v>2181.1547323904902</c:v>
                </c:pt>
                <c:pt idx="231">
                  <c:v>2264.9068448756648</c:v>
                </c:pt>
                <c:pt idx="232">
                  <c:v>2177.5874178211866</c:v>
                </c:pt>
                <c:pt idx="233">
                  <c:v>2298.1062798856269</c:v>
                </c:pt>
                <c:pt idx="234">
                  <c:v>1844.1485461861969</c:v>
                </c:pt>
                <c:pt idx="235">
                  <c:v>1814.079247975892</c:v>
                </c:pt>
                <c:pt idx="236">
                  <c:v>1807.2098453561141</c:v>
                </c:pt>
                <c:pt idx="237">
                  <c:v>1634.8485493501112</c:v>
                </c:pt>
                <c:pt idx="238">
                  <c:v>1544.9170650202159</c:v>
                </c:pt>
                <c:pt idx="239">
                  <c:v>1925.9695013750136</c:v>
                </c:pt>
                <c:pt idx="240">
                  <c:v>2038.9932268159573</c:v>
                </c:pt>
                <c:pt idx="241">
                  <c:v>2485.005114036795</c:v>
                </c:pt>
                <c:pt idx="242">
                  <c:v>2272.7988513643845</c:v>
                </c:pt>
                <c:pt idx="243">
                  <c:v>2359.6005600720132</c:v>
                </c:pt>
                <c:pt idx="244">
                  <c:v>2267.4668313702223</c:v>
                </c:pt>
                <c:pt idx="245">
                  <c:v>2391.9292203880477</c:v>
                </c:pt>
                <c:pt idx="246">
                  <c:v>1930.2341392536539</c:v>
                </c:pt>
                <c:pt idx="247">
                  <c:v>1876.163339430296</c:v>
                </c:pt>
                <c:pt idx="248">
                  <c:v>1845.2547393232687</c:v>
                </c:pt>
                <c:pt idx="249">
                  <c:v>1667.5837101805209</c:v>
                </c:pt>
                <c:pt idx="250">
                  <c:v>1594.6045989890356</c:v>
                </c:pt>
                <c:pt idx="251">
                  <c:v>1985.3793398114585</c:v>
                </c:pt>
                <c:pt idx="252">
                  <c:v>2192.5730255100493</c:v>
                </c:pt>
                <c:pt idx="253">
                  <c:v>2681.2070892121842</c:v>
                </c:pt>
                <c:pt idx="254">
                  <c:v>2440.4267005470078</c:v>
                </c:pt>
                <c:pt idx="255">
                  <c:v>2530.151795500788</c:v>
                </c:pt>
                <c:pt idx="256">
                  <c:v>2433.4030088719974</c:v>
                </c:pt>
                <c:pt idx="257">
                  <c:v>2561.6457188293557</c:v>
                </c:pt>
                <c:pt idx="258">
                  <c:v>2092.5335065657509</c:v>
                </c:pt>
                <c:pt idx="259">
                  <c:v>2015.4545264508481</c:v>
                </c:pt>
                <c:pt idx="260">
                  <c:v>1961.501610251953</c:v>
                </c:pt>
                <c:pt idx="261">
                  <c:v>1778.7405955208135</c:v>
                </c:pt>
                <c:pt idx="262">
                  <c:v>1722.0122699604215</c:v>
                </c:pt>
                <c:pt idx="263">
                  <c:v>2122.1069499119344</c:v>
                </c:pt>
                <c:pt idx="264">
                  <c:v>2336.2569474224292</c:v>
                </c:pt>
                <c:pt idx="265">
                  <c:v>2864.6905267160637</c:v>
                </c:pt>
                <c:pt idx="266">
                  <c:v>2597.2283384139869</c:v>
                </c:pt>
                <c:pt idx="267">
                  <c:v>2689.6832178623431</c:v>
                </c:pt>
                <c:pt idx="268">
                  <c:v>2588.625006303037</c:v>
                </c:pt>
                <c:pt idx="269">
                  <c:v>2720.3976848024718</c:v>
                </c:pt>
                <c:pt idx="270">
                  <c:v>2244.3595421807408</c:v>
                </c:pt>
                <c:pt idx="271">
                  <c:v>2145.7961024290294</c:v>
                </c:pt>
                <c:pt idx="272">
                  <c:v>2070.3249838925258</c:v>
                </c:pt>
                <c:pt idx="273">
                  <c:v>1882.8110687346662</c:v>
                </c:pt>
                <c:pt idx="274">
                  <c:v>1841.257317761816</c:v>
                </c:pt>
                <c:pt idx="275">
                  <c:v>2250.0547222877726</c:v>
                </c:pt>
                <c:pt idx="276">
                  <c:v>2455.5511535106139</c:v>
                </c:pt>
                <c:pt idx="277">
                  <c:v>3016.8274219832165</c:v>
                </c:pt>
                <c:pt idx="278">
                  <c:v>2727.3473261969252</c:v>
                </c:pt>
                <c:pt idx="279">
                  <c:v>2822.0548326521298</c:v>
                </c:pt>
                <c:pt idx="280">
                  <c:v>2717.4404696816937</c:v>
                </c:pt>
                <c:pt idx="281">
                  <c:v>2852.1260896558156</c:v>
                </c:pt>
                <c:pt idx="282">
                  <c:v>2370.3726468690834</c:v>
                </c:pt>
                <c:pt idx="283">
                  <c:v>2254.0801614357065</c:v>
                </c:pt>
                <c:pt idx="284">
                  <c:v>2160.8521526315467</c:v>
                </c:pt>
                <c:pt idx="285">
                  <c:v>1969.4161286466458</c:v>
                </c:pt>
                <c:pt idx="286">
                  <c:v>1940.3844857747335</c:v>
                </c:pt>
                <c:pt idx="287">
                  <c:v>2356.3634068081342</c:v>
                </c:pt>
                <c:pt idx="288">
                  <c:v>2480.5614643140702</c:v>
                </c:pt>
                <c:pt idx="289">
                  <c:v>3047.7872552833692</c:v>
                </c:pt>
                <c:pt idx="290">
                  <c:v>2754.318569062425</c:v>
                </c:pt>
                <c:pt idx="291">
                  <c:v>2849.4341436566569</c:v>
                </c:pt>
                <c:pt idx="292">
                  <c:v>2744.175576348784</c:v>
                </c:pt>
                <c:pt idx="293">
                  <c:v>2879.388881822128</c:v>
                </c:pt>
                <c:pt idx="294">
                  <c:v>2396.600100341851</c:v>
                </c:pt>
                <c:pt idx="295">
                  <c:v>2277.0959608458847</c:v>
                </c:pt>
                <c:pt idx="296">
                  <c:v>2180.6512538735838</c:v>
                </c:pt>
                <c:pt idx="297">
                  <c:v>1988.5047315925838</c:v>
                </c:pt>
                <c:pt idx="298">
                  <c:v>1961.7414950453367</c:v>
                </c:pt>
                <c:pt idx="299">
                  <c:v>2379.0213629588361</c:v>
                </c:pt>
                <c:pt idx="300">
                  <c:v>2489.3235540074979</c:v>
                </c:pt>
                <c:pt idx="301">
                  <c:v>3057.864288924497</c:v>
                </c:pt>
                <c:pt idx="302">
                  <c:v>2763.5140575283199</c:v>
                </c:pt>
                <c:pt idx="303">
                  <c:v>2858.7198220041705</c:v>
                </c:pt>
                <c:pt idx="304">
                  <c:v>2753.3188747666368</c:v>
                </c:pt>
                <c:pt idx="305">
                  <c:v>2888.6488075582033</c:v>
                </c:pt>
                <c:pt idx="306">
                  <c:v>2405.6311989158044</c:v>
                </c:pt>
                <c:pt idx="307">
                  <c:v>2285.4172301731955</c:v>
                </c:pt>
                <c:pt idx="308">
                  <c:v>2188.261579122589</c:v>
                </c:pt>
                <c:pt idx="309">
                  <c:v>1995.9580248386301</c:v>
                </c:pt>
                <c:pt idx="310">
                  <c:v>1969.696144016855</c:v>
                </c:pt>
                <c:pt idx="311">
                  <c:v>2387.2635429426687</c:v>
                </c:pt>
                <c:pt idx="312">
                  <c:v>2498.0856437009256</c:v>
                </c:pt>
                <c:pt idx="313">
                  <c:v>3067.9413225656249</c:v>
                </c:pt>
                <c:pt idx="314">
                  <c:v>2772.7095459942138</c:v>
                </c:pt>
                <c:pt idx="315">
                  <c:v>2868.0055003516841</c:v>
                </c:pt>
                <c:pt idx="316">
                  <c:v>2762.4621731844891</c:v>
                </c:pt>
                <c:pt idx="317">
                  <c:v>2897.9087332942777</c:v>
                </c:pt>
                <c:pt idx="318">
                  <c:v>2414.6622974897568</c:v>
                </c:pt>
                <c:pt idx="319">
                  <c:v>2293.7384995005068</c:v>
                </c:pt>
                <c:pt idx="320">
                  <c:v>2195.8719043715942</c:v>
                </c:pt>
                <c:pt idx="321">
                  <c:v>2003.4113180846759</c:v>
                </c:pt>
                <c:pt idx="322">
                  <c:v>1977.650792988373</c:v>
                </c:pt>
                <c:pt idx="323">
                  <c:v>2395.5057229265017</c:v>
                </c:pt>
                <c:pt idx="324">
                  <c:v>2506.8477333943529</c:v>
                </c:pt>
                <c:pt idx="325">
                  <c:v>3078.0183562067523</c:v>
                </c:pt>
                <c:pt idx="326">
                  <c:v>2781.9050344601087</c:v>
                </c:pt>
                <c:pt idx="327">
                  <c:v>2877.2911786991967</c:v>
                </c:pt>
                <c:pt idx="328">
                  <c:v>2771.6054716023409</c:v>
                </c:pt>
                <c:pt idx="329">
                  <c:v>2907.168659030352</c:v>
                </c:pt>
                <c:pt idx="330">
                  <c:v>2423.6933960637102</c:v>
                </c:pt>
                <c:pt idx="331">
                  <c:v>2302.0597688278181</c:v>
                </c:pt>
                <c:pt idx="332">
                  <c:v>2203.4822296205989</c:v>
                </c:pt>
                <c:pt idx="333">
                  <c:v>2010.8646113307216</c:v>
                </c:pt>
                <c:pt idx="334">
                  <c:v>1985.6054419598913</c:v>
                </c:pt>
                <c:pt idx="335">
                  <c:v>2403.7479029103347</c:v>
                </c:pt>
                <c:pt idx="336">
                  <c:v>2515.6098230877801</c:v>
                </c:pt>
                <c:pt idx="337">
                  <c:v>3088.0953898478797</c:v>
                </c:pt>
                <c:pt idx="338">
                  <c:v>2791.100522926004</c:v>
                </c:pt>
                <c:pt idx="339">
                  <c:v>2886.5768570467098</c:v>
                </c:pt>
                <c:pt idx="340">
                  <c:v>2780.7487700201932</c:v>
                </c:pt>
                <c:pt idx="341">
                  <c:v>2916.4285847664269</c:v>
                </c:pt>
                <c:pt idx="342">
                  <c:v>2432.7244946376636</c:v>
                </c:pt>
                <c:pt idx="343">
                  <c:v>2310.3810381551289</c:v>
                </c:pt>
                <c:pt idx="344">
                  <c:v>2211.0925548696046</c:v>
                </c:pt>
                <c:pt idx="345">
                  <c:v>2018.3179045767681</c:v>
                </c:pt>
                <c:pt idx="346">
                  <c:v>1993.5600909314091</c:v>
                </c:pt>
                <c:pt idx="347">
                  <c:v>2411.9900828941677</c:v>
                </c:pt>
                <c:pt idx="348">
                  <c:v>2524.3719127812078</c:v>
                </c:pt>
                <c:pt idx="349">
                  <c:v>3098.1724234890066</c:v>
                </c:pt>
                <c:pt idx="350">
                  <c:v>2800.296011391898</c:v>
                </c:pt>
                <c:pt idx="351">
                  <c:v>2895.8625353942225</c:v>
                </c:pt>
                <c:pt idx="352">
                  <c:v>2789.892068438046</c:v>
                </c:pt>
                <c:pt idx="353">
                  <c:v>2925.6885105025008</c:v>
                </c:pt>
                <c:pt idx="354">
                  <c:v>2441.755593211617</c:v>
                </c:pt>
                <c:pt idx="355">
                  <c:v>2318.7023074824401</c:v>
                </c:pt>
                <c:pt idx="356">
                  <c:v>2218.7028801186093</c:v>
                </c:pt>
                <c:pt idx="357">
                  <c:v>2025.7711978228137</c:v>
                </c:pt>
                <c:pt idx="358">
                  <c:v>2001.5147399029272</c:v>
                </c:pt>
                <c:pt idx="359">
                  <c:v>2420.2322628780003</c:v>
                </c:pt>
                <c:pt idx="360">
                  <c:v>2533.1340024746351</c:v>
                </c:pt>
                <c:pt idx="361">
                  <c:v>3108.2494571301345</c:v>
                </c:pt>
                <c:pt idx="362">
                  <c:v>2809.4914998577929</c:v>
                </c:pt>
                <c:pt idx="363">
                  <c:v>2905.1482137417356</c:v>
                </c:pt>
                <c:pt idx="364">
                  <c:v>2799.0353668558982</c:v>
                </c:pt>
                <c:pt idx="365">
                  <c:v>2934.9484362385756</c:v>
                </c:pt>
                <c:pt idx="366">
                  <c:v>2450.7866917855699</c:v>
                </c:pt>
                <c:pt idx="367">
                  <c:v>2327.0235768097514</c:v>
                </c:pt>
                <c:pt idx="368">
                  <c:v>2226.313205367615</c:v>
                </c:pt>
                <c:pt idx="369">
                  <c:v>2033.2244910688598</c:v>
                </c:pt>
                <c:pt idx="370">
                  <c:v>2009.4693888744453</c:v>
                </c:pt>
                <c:pt idx="371">
                  <c:v>2428.4744428618337</c:v>
                </c:pt>
                <c:pt idx="372">
                  <c:v>2541.8960921680628</c:v>
                </c:pt>
                <c:pt idx="373">
                  <c:v>3118.3264907712619</c:v>
                </c:pt>
                <c:pt idx="374">
                  <c:v>2818.6869883236882</c:v>
                </c:pt>
                <c:pt idx="375">
                  <c:v>2914.4338920892492</c:v>
                </c:pt>
                <c:pt idx="376">
                  <c:v>2808.1786652737505</c:v>
                </c:pt>
                <c:pt idx="377">
                  <c:v>2944.20836197465</c:v>
                </c:pt>
                <c:pt idx="378">
                  <c:v>2459.8177903595229</c:v>
                </c:pt>
                <c:pt idx="379">
                  <c:v>2335.3448461370631</c:v>
                </c:pt>
                <c:pt idx="380">
                  <c:v>2233.9235306166202</c:v>
                </c:pt>
                <c:pt idx="381">
                  <c:v>2040.6777843149064</c:v>
                </c:pt>
                <c:pt idx="382">
                  <c:v>2017.4240378459633</c:v>
                </c:pt>
                <c:pt idx="383">
                  <c:v>2436.7166228456667</c:v>
                </c:pt>
                <c:pt idx="384">
                  <c:v>2550.65818186149</c:v>
                </c:pt>
                <c:pt idx="385">
                  <c:v>3128.4035244123902</c:v>
                </c:pt>
                <c:pt idx="386">
                  <c:v>2827.8824767895826</c:v>
                </c:pt>
                <c:pt idx="387">
                  <c:v>2923.7195704367623</c:v>
                </c:pt>
                <c:pt idx="388">
                  <c:v>2817.3219636916033</c:v>
                </c:pt>
                <c:pt idx="389">
                  <c:v>2953.4682877107248</c:v>
                </c:pt>
                <c:pt idx="390">
                  <c:v>2468.8488889334753</c:v>
                </c:pt>
                <c:pt idx="391">
                  <c:v>2343.6661154643739</c:v>
                </c:pt>
                <c:pt idx="392">
                  <c:v>2241.5338558656249</c:v>
                </c:pt>
                <c:pt idx="393">
                  <c:v>2048.1310775609518</c:v>
                </c:pt>
                <c:pt idx="394">
                  <c:v>2025.3786868174814</c:v>
                </c:pt>
                <c:pt idx="395">
                  <c:v>2444.9588028294997</c:v>
                </c:pt>
                <c:pt idx="396">
                  <c:v>2559.4202715549177</c:v>
                </c:pt>
                <c:pt idx="397">
                  <c:v>3138.4805580535171</c:v>
                </c:pt>
                <c:pt idx="398">
                  <c:v>2837.0779652554775</c:v>
                </c:pt>
                <c:pt idx="399">
                  <c:v>2933.0052487842754</c:v>
                </c:pt>
                <c:pt idx="400">
                  <c:v>2826.465262109456</c:v>
                </c:pt>
                <c:pt idx="401">
                  <c:v>2962.7282134467991</c:v>
                </c:pt>
                <c:pt idx="402">
                  <c:v>2477.8799875074292</c:v>
                </c:pt>
                <c:pt idx="403">
                  <c:v>2351.9873847916847</c:v>
                </c:pt>
                <c:pt idx="404">
                  <c:v>2249.1441811146306</c:v>
                </c:pt>
                <c:pt idx="405">
                  <c:v>2055.5843708069979</c:v>
                </c:pt>
                <c:pt idx="406">
                  <c:v>2033.3333357889994</c:v>
                </c:pt>
                <c:pt idx="407">
                  <c:v>2453.2009828133328</c:v>
                </c:pt>
                <c:pt idx="408">
                  <c:v>2568.1823612483449</c:v>
                </c:pt>
                <c:pt idx="409">
                  <c:v>3148.5575916946441</c:v>
                </c:pt>
                <c:pt idx="410">
                  <c:v>2846.2734537213723</c:v>
                </c:pt>
                <c:pt idx="411">
                  <c:v>2942.2909271317881</c:v>
                </c:pt>
                <c:pt idx="412">
                  <c:v>2835.6085605273079</c:v>
                </c:pt>
                <c:pt idx="413">
                  <c:v>2971.9881391828735</c:v>
                </c:pt>
                <c:pt idx="414">
                  <c:v>2486.9110860813821</c:v>
                </c:pt>
                <c:pt idx="415">
                  <c:v>2360.3086541189959</c:v>
                </c:pt>
                <c:pt idx="416">
                  <c:v>2256.7545063636353</c:v>
                </c:pt>
                <c:pt idx="417">
                  <c:v>2063.0376640530444</c:v>
                </c:pt>
                <c:pt idx="418">
                  <c:v>2041.2879847605172</c:v>
                </c:pt>
                <c:pt idx="419">
                  <c:v>2461.4431627971653</c:v>
                </c:pt>
                <c:pt idx="420">
                  <c:v>2576.9444509417722</c:v>
                </c:pt>
                <c:pt idx="421">
                  <c:v>3158.6346253357719</c:v>
                </c:pt>
                <c:pt idx="422">
                  <c:v>2855.4689421872667</c:v>
                </c:pt>
                <c:pt idx="423">
                  <c:v>2951.5766054793016</c:v>
                </c:pt>
                <c:pt idx="424">
                  <c:v>2844.7518589451606</c:v>
                </c:pt>
                <c:pt idx="425">
                  <c:v>2981.2480649189479</c:v>
                </c:pt>
                <c:pt idx="426">
                  <c:v>2495.9421846553355</c:v>
                </c:pt>
                <c:pt idx="427">
                  <c:v>2368.6299234463072</c:v>
                </c:pt>
                <c:pt idx="428">
                  <c:v>2264.364831612641</c:v>
                </c:pt>
                <c:pt idx="429">
                  <c:v>2070.4909572990905</c:v>
                </c:pt>
                <c:pt idx="430">
                  <c:v>2049.2426337320353</c:v>
                </c:pt>
                <c:pt idx="431">
                  <c:v>2469.6853427809988</c:v>
                </c:pt>
                <c:pt idx="432">
                  <c:v>2583.8625326173274</c:v>
                </c:pt>
                <c:pt idx="433">
                  <c:v>3166.3416733799472</c:v>
                </c:pt>
                <c:pt idx="434">
                  <c:v>2862.6470631263014</c:v>
                </c:pt>
                <c:pt idx="435">
                  <c:v>2958.8088403473071</c:v>
                </c:pt>
                <c:pt idx="436">
                  <c:v>2851.8986658553699</c:v>
                </c:pt>
                <c:pt idx="437">
                  <c:v>2988.4648482200914</c:v>
                </c:pt>
                <c:pt idx="438">
                  <c:v>2503.0216716592054</c:v>
                </c:pt>
                <c:pt idx="439">
                  <c:v>2375.2835129021919</c:v>
                </c:pt>
                <c:pt idx="440">
                  <c:v>2270.5918546215416</c:v>
                </c:pt>
                <c:pt idx="441">
                  <c:v>2076.6237611062156</c:v>
                </c:pt>
                <c:pt idx="442">
                  <c:v>2055.6762509744444</c:v>
                </c:pt>
                <c:pt idx="443">
                  <c:v>2476.2914786307961</c:v>
                </c:pt>
                <c:pt idx="444">
                  <c:v>2588.0146022660724</c:v>
                </c:pt>
                <c:pt idx="445">
                  <c:v>3170.4937430286932</c:v>
                </c:pt>
                <c:pt idx="446">
                  <c:v>2866.7991327750474</c:v>
                </c:pt>
                <c:pt idx="447">
                  <c:v>2962.960909996053</c:v>
                </c:pt>
                <c:pt idx="448">
                  <c:v>2856.0507355041154</c:v>
                </c:pt>
                <c:pt idx="449">
                  <c:v>2992.6169178688365</c:v>
                </c:pt>
                <c:pt idx="450">
                  <c:v>2507.1737413079504</c:v>
                </c:pt>
                <c:pt idx="451">
                  <c:v>2379.4355825509374</c:v>
                </c:pt>
                <c:pt idx="452">
                  <c:v>2274.7439242702876</c:v>
                </c:pt>
                <c:pt idx="453">
                  <c:v>2080.7758307549616</c:v>
                </c:pt>
                <c:pt idx="454">
                  <c:v>2059.8283206231899</c:v>
                </c:pt>
                <c:pt idx="455">
                  <c:v>2480.4435482795416</c:v>
                </c:pt>
                <c:pt idx="456">
                  <c:v>2592.1666719148184</c:v>
                </c:pt>
                <c:pt idx="457">
                  <c:v>3174.6458126774378</c:v>
                </c:pt>
                <c:pt idx="458">
                  <c:v>2870.9512024237924</c:v>
                </c:pt>
                <c:pt idx="459">
                  <c:v>2967.112979644799</c:v>
                </c:pt>
                <c:pt idx="460">
                  <c:v>2860.2028051528614</c:v>
                </c:pt>
                <c:pt idx="461">
                  <c:v>2996.7689875175824</c:v>
                </c:pt>
                <c:pt idx="462">
                  <c:v>2511.3258109566964</c:v>
                </c:pt>
                <c:pt idx="463">
                  <c:v>2383.5876521996829</c:v>
                </c:pt>
                <c:pt idx="464">
                  <c:v>2278.8959939190331</c:v>
                </c:pt>
                <c:pt idx="465">
                  <c:v>2084.9279004037071</c:v>
                </c:pt>
                <c:pt idx="466">
                  <c:v>2063.9803902719354</c:v>
                </c:pt>
                <c:pt idx="467">
                  <c:v>2484.5956179282871</c:v>
                </c:pt>
                <c:pt idx="468">
                  <c:v>2596.3187415635634</c:v>
                </c:pt>
                <c:pt idx="469">
                  <c:v>3178.7978823261838</c:v>
                </c:pt>
                <c:pt idx="470">
                  <c:v>2875.1032720725379</c:v>
                </c:pt>
                <c:pt idx="471">
                  <c:v>2971.2650492935441</c:v>
                </c:pt>
                <c:pt idx="472">
                  <c:v>2864.3548748016069</c:v>
                </c:pt>
                <c:pt idx="473">
                  <c:v>3000.921057166328</c:v>
                </c:pt>
                <c:pt idx="474">
                  <c:v>2515.4778806054419</c:v>
                </c:pt>
                <c:pt idx="475">
                  <c:v>2387.7397218484284</c:v>
                </c:pt>
                <c:pt idx="476">
                  <c:v>2283.0480635677786</c:v>
                </c:pt>
                <c:pt idx="477">
                  <c:v>2089.0799700524526</c:v>
                </c:pt>
                <c:pt idx="478">
                  <c:v>2068.132459920681</c:v>
                </c:pt>
                <c:pt idx="479">
                  <c:v>2488.7476875770326</c:v>
                </c:pt>
              </c:numCache>
            </c:numRef>
          </c:val>
          <c:smooth val="0"/>
          <c:extLst>
            <c:ext xmlns:c16="http://schemas.microsoft.com/office/drawing/2014/chart" uri="{C3380CC4-5D6E-409C-BE32-E72D297353CC}">
              <c16:uniqueId val="{00000001-99DB-4DF4-8727-11DE5019B1F4}"/>
            </c:ext>
          </c:extLst>
        </c:ser>
        <c:dLbls>
          <c:showLegendKey val="0"/>
          <c:showVal val="0"/>
          <c:showCatName val="0"/>
          <c:showSerName val="0"/>
          <c:showPercent val="0"/>
          <c:showBubbleSize val="0"/>
        </c:dLbls>
        <c:smooth val="0"/>
        <c:axId val="785213880"/>
        <c:axId val="785217160"/>
        <c:extLst>
          <c:ext xmlns:c15="http://schemas.microsoft.com/office/drawing/2012/chart" uri="{02D57815-91ED-43cb-92C2-25804820EDAC}">
            <c15:filteredLineSeries>
              <c15:ser>
                <c:idx val="2"/>
                <c:order val="2"/>
                <c:tx>
                  <c:strRef>
                    <c:extLst>
                      <c:ext uri="{02D57815-91ED-43cb-92C2-25804820EDAC}">
                        <c15:formulaRef>
                          <c15:sqref>'Peak Shaving'!$J$3</c15:sqref>
                        </c15:formulaRef>
                      </c:ext>
                    </c:extLst>
                    <c:strCache>
                      <c:ptCount val="1"/>
                      <c:pt idx="0">
                        <c:v>Monthly Peak Demand @ 3 &amp; 50 MWh ES</c:v>
                      </c:pt>
                    </c:strCache>
                  </c:strRef>
                </c:tx>
                <c:spPr>
                  <a:ln w="12700" cap="rnd">
                    <a:solidFill>
                      <a:schemeClr val="bg1">
                        <a:lumMod val="85000"/>
                        <a:alpha val="65000"/>
                      </a:schemeClr>
                    </a:solidFill>
                    <a:round/>
                  </a:ln>
                  <a:effectLst>
                    <a:outerShdw blurRad="40000" dist="23000" dir="5400000" rotWithShape="0">
                      <a:srgbClr val="000000">
                        <a:alpha val="35000"/>
                      </a:srgbClr>
                    </a:outerShdw>
                  </a:effectLst>
                </c:spPr>
                <c:marker>
                  <c:symbol val="none"/>
                </c:marker>
                <c:cat>
                  <c:numRef>
                    <c:extLst>
                      <c:ext uri="{02D57815-91ED-43cb-92C2-25804820EDAC}">
                        <c15:formulaRef>
                          <c15:sqref>'Peak Shaving'!$G$4:$G$483</c15:sqref>
                        </c15:formulaRef>
                      </c:ext>
                    </c:extLst>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extLst>
                      <c:ext uri="{02D57815-91ED-43cb-92C2-25804820EDAC}">
                        <c15:formulaRef>
                          <c15:sqref>'Peak Shaving'!$J$4:$J$483</c15:sqref>
                        </c15:formulaRef>
                      </c:ext>
                    </c:extLst>
                    <c:numCache>
                      <c:formatCode>General</c:formatCode>
                      <c:ptCount val="480"/>
                      <c:pt idx="0">
                        <c:v>181.12364739952156</c:v>
                      </c:pt>
                      <c:pt idx="1">
                        <c:v>35</c:v>
                      </c:pt>
                      <c:pt idx="2">
                        <c:v>35</c:v>
                      </c:pt>
                      <c:pt idx="3">
                        <c:v>35</c:v>
                      </c:pt>
                      <c:pt idx="4">
                        <c:v>35</c:v>
                      </c:pt>
                      <c:pt idx="5">
                        <c:v>35</c:v>
                      </c:pt>
                      <c:pt idx="6">
                        <c:v>35</c:v>
                      </c:pt>
                      <c:pt idx="7">
                        <c:v>35</c:v>
                      </c:pt>
                      <c:pt idx="8">
                        <c:v>35</c:v>
                      </c:pt>
                      <c:pt idx="9">
                        <c:v>35</c:v>
                      </c:pt>
                      <c:pt idx="10">
                        <c:v>35</c:v>
                      </c:pt>
                      <c:pt idx="11">
                        <c:v>35</c:v>
                      </c:pt>
                      <c:pt idx="12">
                        <c:v>35</c:v>
                      </c:pt>
                      <c:pt idx="13">
                        <c:v>8.4048818193643413</c:v>
                      </c:pt>
                      <c:pt idx="14">
                        <c:v>7.1447943576519437</c:v>
                      </c:pt>
                      <c:pt idx="15">
                        <c:v>35</c:v>
                      </c:pt>
                      <c:pt idx="16">
                        <c:v>35</c:v>
                      </c:pt>
                      <c:pt idx="17">
                        <c:v>35</c:v>
                      </c:pt>
                      <c:pt idx="18">
                        <c:v>35</c:v>
                      </c:pt>
                      <c:pt idx="19">
                        <c:v>35</c:v>
                      </c:pt>
                      <c:pt idx="20">
                        <c:v>35</c:v>
                      </c:pt>
                      <c:pt idx="21">
                        <c:v>35</c:v>
                      </c:pt>
                      <c:pt idx="22">
                        <c:v>35</c:v>
                      </c:pt>
                      <c:pt idx="23">
                        <c:v>35</c:v>
                      </c:pt>
                      <c:pt idx="24">
                        <c:v>5.9264343510916531</c:v>
                      </c:pt>
                      <c:pt idx="25">
                        <c:v>33.535799098806329</c:v>
                      </c:pt>
                      <c:pt idx="26">
                        <c:v>49.588486647592852</c:v>
                      </c:pt>
                      <c:pt idx="27">
                        <c:v>35</c:v>
                      </c:pt>
                      <c:pt idx="28">
                        <c:v>35</c:v>
                      </c:pt>
                      <c:pt idx="29">
                        <c:v>35</c:v>
                      </c:pt>
                      <c:pt idx="30">
                        <c:v>35</c:v>
                      </c:pt>
                      <c:pt idx="31">
                        <c:v>4.2635503277096936</c:v>
                      </c:pt>
                      <c:pt idx="32">
                        <c:v>35</c:v>
                      </c:pt>
                      <c:pt idx="33">
                        <c:v>35</c:v>
                      </c:pt>
                      <c:pt idx="34">
                        <c:v>35</c:v>
                      </c:pt>
                      <c:pt idx="35">
                        <c:v>35.763605959080373</c:v>
                      </c:pt>
                      <c:pt idx="36">
                        <c:v>50.588746214183203</c:v>
                      </c:pt>
                      <c:pt idx="37">
                        <c:v>103.15686187667517</c:v>
                      </c:pt>
                      <c:pt idx="38">
                        <c:v>73.493500956930049</c:v>
                      </c:pt>
                      <c:pt idx="39">
                        <c:v>0.63880775552688129</c:v>
                      </c:pt>
                      <c:pt idx="40">
                        <c:v>9.5796843478756717</c:v>
                      </c:pt>
                      <c:pt idx="41">
                        <c:v>39.638867093444084</c:v>
                      </c:pt>
                      <c:pt idx="42">
                        <c:v>35</c:v>
                      </c:pt>
                      <c:pt idx="43">
                        <c:v>60.709378293381889</c:v>
                      </c:pt>
                      <c:pt idx="44">
                        <c:v>4.7320761936641054</c:v>
                      </c:pt>
                      <c:pt idx="45">
                        <c:v>34.366971524225072</c:v>
                      </c:pt>
                      <c:pt idx="46">
                        <c:v>15.643389034591751</c:v>
                      </c:pt>
                      <c:pt idx="47">
                        <c:v>82.257521994192146</c:v>
                      </c:pt>
                      <c:pt idx="48">
                        <c:v>92.109138408674468</c:v>
                      </c:pt>
                      <c:pt idx="49">
                        <c:v>188.59591865139794</c:v>
                      </c:pt>
                      <c:pt idx="50">
                        <c:v>100.36040190468862</c:v>
                      </c:pt>
                      <c:pt idx="51">
                        <c:v>45.358104661883353</c:v>
                      </c:pt>
                      <c:pt idx="52">
                        <c:v>50.498941847335523</c:v>
                      </c:pt>
                      <c:pt idx="53">
                        <c:v>86.146375262793356</c:v>
                      </c:pt>
                      <c:pt idx="54">
                        <c:v>35</c:v>
                      </c:pt>
                      <c:pt idx="55">
                        <c:v>125.62119077241691</c:v>
                      </c:pt>
                      <c:pt idx="56">
                        <c:v>60.168143622316016</c:v>
                      </c:pt>
                      <c:pt idx="57">
                        <c:v>108.90930985902496</c:v>
                      </c:pt>
                      <c:pt idx="58">
                        <c:v>48.890335758603243</c:v>
                      </c:pt>
                      <c:pt idx="59">
                        <c:v>120.13716366777193</c:v>
                      </c:pt>
                      <c:pt idx="60">
                        <c:v>155.73751356825358</c:v>
                      </c:pt>
                      <c:pt idx="61">
                        <c:v>254.79498522931371</c:v>
                      </c:pt>
                      <c:pt idx="62">
                        <c:v>179.45223481653332</c:v>
                      </c:pt>
                      <c:pt idx="63">
                        <c:v>93.55456027147676</c:v>
                      </c:pt>
                      <c:pt idx="64">
                        <c:v>115.03978949905525</c:v>
                      </c:pt>
                      <c:pt idx="65">
                        <c:v>147.9859858776164</c:v>
                      </c:pt>
                      <c:pt idx="66">
                        <c:v>37.898574662221527</c:v>
                      </c:pt>
                      <c:pt idx="67">
                        <c:v>174.71565703016969</c:v>
                      </c:pt>
                      <c:pt idx="68">
                        <c:v>101.13216865415404</c:v>
                      </c:pt>
                      <c:pt idx="69">
                        <c:v>149.09400791614635</c:v>
                      </c:pt>
                      <c:pt idx="70">
                        <c:v>88.909849415225082</c:v>
                      </c:pt>
                      <c:pt idx="71">
                        <c:v>159.82146002983933</c:v>
                      </c:pt>
                      <c:pt idx="72">
                        <c:v>235.04093760380769</c:v>
                      </c:pt>
                      <c:pt idx="73">
                        <c:v>302.66069489628683</c:v>
                      </c:pt>
                      <c:pt idx="74">
                        <c:v>241.09499558130793</c:v>
                      </c:pt>
                      <c:pt idx="75">
                        <c:v>207.26375696990235</c:v>
                      </c:pt>
                      <c:pt idx="76">
                        <c:v>209.90773605301084</c:v>
                      </c:pt>
                      <c:pt idx="77">
                        <c:v>213.17376713537863</c:v>
                      </c:pt>
                      <c:pt idx="78">
                        <c:v>110.10360437683755</c:v>
                      </c:pt>
                      <c:pt idx="79">
                        <c:v>231.47320923735205</c:v>
                      </c:pt>
                      <c:pt idx="80">
                        <c:v>146.53978153572794</c:v>
                      </c:pt>
                      <c:pt idx="81">
                        <c:v>198.98641492159416</c:v>
                      </c:pt>
                      <c:pt idx="82">
                        <c:v>128.09077802345266</c:v>
                      </c:pt>
                      <c:pt idx="83">
                        <c:v>205.95843323404051</c:v>
                      </c:pt>
                      <c:pt idx="84">
                        <c:v>303.99948544053859</c:v>
                      </c:pt>
                      <c:pt idx="85">
                        <c:v>357.75849660852032</c:v>
                      </c:pt>
                      <c:pt idx="86">
                        <c:v>311.91017645797081</c:v>
                      </c:pt>
                      <c:pt idx="87">
                        <c:v>290.0887297654474</c:v>
                      </c:pt>
                      <c:pt idx="88">
                        <c:v>279.95844839413752</c:v>
                      </c:pt>
                      <c:pt idx="89">
                        <c:v>288.1226946628716</c:v>
                      </c:pt>
                      <c:pt idx="90">
                        <c:v>206.23865590051068</c:v>
                      </c:pt>
                      <c:pt idx="91">
                        <c:v>296.63960891730147</c:v>
                      </c:pt>
                      <c:pt idx="92">
                        <c:v>198.82413716945294</c:v>
                      </c:pt>
                      <c:pt idx="93">
                        <c:v>256.45655135042938</c:v>
                      </c:pt>
                      <c:pt idx="94">
                        <c:v>189.05163981689466</c:v>
                      </c:pt>
                      <c:pt idx="95">
                        <c:v>259.08615037987187</c:v>
                      </c:pt>
                      <c:pt idx="96">
                        <c:v>382.59173375503178</c:v>
                      </c:pt>
                      <c:pt idx="97">
                        <c:v>420.41909144234955</c:v>
                      </c:pt>
                      <c:pt idx="98">
                        <c:v>392.56074146126133</c:v>
                      </c:pt>
                      <c:pt idx="99">
                        <c:v>384.55854748587166</c:v>
                      </c:pt>
                      <c:pt idx="100">
                        <c:v>361.89074196360821</c:v>
                      </c:pt>
                      <c:pt idx="101">
                        <c:v>373.52105150434522</c:v>
                      </c:pt>
                      <c:pt idx="102">
                        <c:v>277.16079418789997</c:v>
                      </c:pt>
                      <c:pt idx="103">
                        <c:v>370.81082715630532</c:v>
                      </c:pt>
                      <c:pt idx="104">
                        <c:v>258.26281417196697</c:v>
                      </c:pt>
                      <c:pt idx="105">
                        <c:v>321.84349769547811</c:v>
                      </c:pt>
                      <c:pt idx="106">
                        <c:v>243.12634242574018</c:v>
                      </c:pt>
                      <c:pt idx="107">
                        <c:v>335.0528158947572</c:v>
                      </c:pt>
                      <c:pt idx="108">
                        <c:v>470.73818379346545</c:v>
                      </c:pt>
                      <c:pt idx="109">
                        <c:v>490.65328549887391</c:v>
                      </c:pt>
                      <c:pt idx="110">
                        <c:v>483.48562641967095</c:v>
                      </c:pt>
                      <c:pt idx="111">
                        <c:v>490.92808513388485</c:v>
                      </c:pt>
                      <c:pt idx="112">
                        <c:v>454.74058078822674</c:v>
                      </c:pt>
                      <c:pt idx="113">
                        <c:v>469.80585669599736</c:v>
                      </c:pt>
                      <c:pt idx="114">
                        <c:v>352.97447990402242</c:v>
                      </c:pt>
                      <c:pt idx="115">
                        <c:v>454.36865041252867</c:v>
                      </c:pt>
                      <c:pt idx="116">
                        <c:v>332.11125961538886</c:v>
                      </c:pt>
                      <c:pt idx="117">
                        <c:v>395.14561115806509</c:v>
                      </c:pt>
                      <c:pt idx="118">
                        <c:v>303.83428960149666</c:v>
                      </c:pt>
                      <c:pt idx="119">
                        <c:v>421.94061529642454</c:v>
                      </c:pt>
                      <c:pt idx="120">
                        <c:v>570.45259275695173</c:v>
                      </c:pt>
                      <c:pt idx="121">
                        <c:v>571.0000932686894</c:v>
                      </c:pt>
                      <c:pt idx="122">
                        <c:v>588.0973754181008</c:v>
                      </c:pt>
                      <c:pt idx="123">
                        <c:v>610.9141808149401</c:v>
                      </c:pt>
                      <c:pt idx="124">
                        <c:v>559.75245489985753</c:v>
                      </c:pt>
                      <c:pt idx="125">
                        <c:v>578.09196252583422</c:v>
                      </c:pt>
                      <c:pt idx="126">
                        <c:v>438.14675351653426</c:v>
                      </c:pt>
                      <c:pt idx="127">
                        <c:v>548.26320929340341</c:v>
                      </c:pt>
                      <c:pt idx="128">
                        <c:v>478.40656830264533</c:v>
                      </c:pt>
                      <c:pt idx="129">
                        <c:v>477.8875972992621</c:v>
                      </c:pt>
                      <c:pt idx="130">
                        <c:v>371.99284670185853</c:v>
                      </c:pt>
                      <c:pt idx="131">
                        <c:v>519.64279686816553</c:v>
                      </c:pt>
                      <c:pt idx="132">
                        <c:v>682.30125293808521</c:v>
                      </c:pt>
                      <c:pt idx="133">
                        <c:v>679.13444563192513</c:v>
                      </c:pt>
                      <c:pt idx="134">
                        <c:v>712.05386792084016</c:v>
                      </c:pt>
                      <c:pt idx="135">
                        <c:v>745.06338877343308</c:v>
                      </c:pt>
                      <c:pt idx="136">
                        <c:v>677.50776481305229</c:v>
                      </c:pt>
                      <c:pt idx="137">
                        <c:v>709.16172839906096</c:v>
                      </c:pt>
                      <c:pt idx="138">
                        <c:v>533.00278403480831</c:v>
                      </c:pt>
                      <c:pt idx="139">
                        <c:v>652.8445485211422</c:v>
                      </c:pt>
                      <c:pt idx="140">
                        <c:v>619.05464258828886</c:v>
                      </c:pt>
                      <c:pt idx="141">
                        <c:v>570.5097912081186</c:v>
                      </c:pt>
                      <c:pt idx="142">
                        <c:v>457.80390469008347</c:v>
                      </c:pt>
                      <c:pt idx="143">
                        <c:v>628.53774146538092</c:v>
                      </c:pt>
                      <c:pt idx="144">
                        <c:v>806.6154614140363</c:v>
                      </c:pt>
                      <c:pt idx="145">
                        <c:v>815.32779020721125</c:v>
                      </c:pt>
                      <c:pt idx="146">
                        <c:v>849.3645571618531</c:v>
                      </c:pt>
                      <c:pt idx="147">
                        <c:v>893.61764135379553</c:v>
                      </c:pt>
                      <c:pt idx="148">
                        <c:v>808.33758639270206</c:v>
                      </c:pt>
                      <c:pt idx="149">
                        <c:v>862.83501480148607</c:v>
                      </c:pt>
                      <c:pt idx="150">
                        <c:v>637.64659583651417</c:v>
                      </c:pt>
                      <c:pt idx="151">
                        <c:v>768.21632824702544</c:v>
                      </c:pt>
                      <c:pt idx="152">
                        <c:v>740.76676635610283</c:v>
                      </c:pt>
                      <c:pt idx="153">
                        <c:v>673.25568047372019</c:v>
                      </c:pt>
                      <c:pt idx="154">
                        <c:v>565.30911836641553</c:v>
                      </c:pt>
                      <c:pt idx="155">
                        <c:v>748.74889837289766</c:v>
                      </c:pt>
                      <c:pt idx="156">
                        <c:v>943.43224373142823</c:v>
                      </c:pt>
                      <c:pt idx="157">
                        <c:v>999.73123609065271</c:v>
                      </c:pt>
                      <c:pt idx="158">
                        <c:v>999.92950534229658</c:v>
                      </c:pt>
                      <c:pt idx="159">
                        <c:v>1056.4450229689378</c:v>
                      </c:pt>
                      <c:pt idx="160">
                        <c:v>952.26041414773033</c:v>
                      </c:pt>
                      <c:pt idx="161">
                        <c:v>1031.6713382475862</c:v>
                      </c:pt>
                      <c:pt idx="162">
                        <c:v>770.69404437384753</c:v>
                      </c:pt>
                      <c:pt idx="163">
                        <c:v>894.18356846812503</c:v>
                      </c:pt>
                      <c:pt idx="164">
                        <c:v>864.62722824769617</c:v>
                      </c:pt>
                      <c:pt idx="165">
                        <c:v>786.12363295184696</c:v>
                      </c:pt>
                      <c:pt idx="166">
                        <c:v>682.79294818302662</c:v>
                      </c:pt>
                      <c:pt idx="167">
                        <c:v>880.09005957058389</c:v>
                      </c:pt>
                      <c:pt idx="168">
                        <c:v>1092.4374459966755</c:v>
                      </c:pt>
                      <c:pt idx="169">
                        <c:v>1199.5102699105973</c:v>
                      </c:pt>
                      <c:pt idx="170">
                        <c:v>1164.2796234614841</c:v>
                      </c:pt>
                      <c:pt idx="171">
                        <c:v>1232.975158685362</c:v>
                      </c:pt>
                      <c:pt idx="172">
                        <c:v>1114.1298808382278</c:v>
                      </c:pt>
                      <c:pt idx="173">
                        <c:v>1215.1786183601146</c:v>
                      </c:pt>
                      <c:pt idx="174">
                        <c:v>929.31197975374289</c:v>
                      </c:pt>
                      <c:pt idx="175">
                        <c:v>1030.204883729217</c:v>
                      </c:pt>
                      <c:pt idx="176">
                        <c:v>999.67158160045108</c:v>
                      </c:pt>
                      <c:pt idx="177">
                        <c:v>908.82088872904023</c:v>
                      </c:pt>
                      <c:pt idx="178">
                        <c:v>809.7863183107155</c:v>
                      </c:pt>
                      <c:pt idx="179">
                        <c:v>1022.0151466814605</c:v>
                      </c:pt>
                      <c:pt idx="180">
                        <c:v>1252.9878733962109</c:v>
                      </c:pt>
                      <c:pt idx="181">
                        <c:v>1413.4108671449276</c:v>
                      </c:pt>
                      <c:pt idx="182">
                        <c:v>1350.6296866472287</c:v>
                      </c:pt>
                      <c:pt idx="183">
                        <c:v>1422.143885592691</c:v>
                      </c:pt>
                      <c:pt idx="184">
                        <c:v>1307.6653123857468</c:v>
                      </c:pt>
                      <c:pt idx="185">
                        <c:v>1412.3589509200231</c:v>
                      </c:pt>
                      <c:pt idx="186">
                        <c:v>1098.6308117225278</c:v>
                      </c:pt>
                      <c:pt idx="187">
                        <c:v>1175.3529024659158</c:v>
                      </c:pt>
                      <c:pt idx="188">
                        <c:v>1145.297693613958</c:v>
                      </c:pt>
                      <c:pt idx="189">
                        <c:v>1040.7229099173337</c:v>
                      </c:pt>
                      <c:pt idx="190">
                        <c:v>945.46335601111059</c:v>
                      </c:pt>
                      <c:pt idx="191">
                        <c:v>1178.3206408610815</c:v>
                      </c:pt>
                      <c:pt idx="192">
                        <c:v>1423.7058811150775</c:v>
                      </c:pt>
                      <c:pt idx="193">
                        <c:v>1639.5701945300589</c:v>
                      </c:pt>
                      <c:pt idx="194">
                        <c:v>1547.8803370318901</c:v>
                      </c:pt>
                      <c:pt idx="195">
                        <c:v>1622.3521497556019</c:v>
                      </c:pt>
                      <c:pt idx="196">
                        <c:v>1513.1438611988099</c:v>
                      </c:pt>
                      <c:pt idx="197">
                        <c:v>1621.6620813502716</c:v>
                      </c:pt>
                      <c:pt idx="198">
                        <c:v>1277.082092776752</c:v>
                      </c:pt>
                      <c:pt idx="199">
                        <c:v>1328.2867189708209</c:v>
                      </c:pt>
                      <c:pt idx="200">
                        <c:v>1300.5051645133015</c:v>
                      </c:pt>
                      <c:pt idx="201">
                        <c:v>1180.8414242556848</c:v>
                      </c:pt>
                      <c:pt idx="202">
                        <c:v>1088.6144224667339</c:v>
                      </c:pt>
                      <c:pt idx="203">
                        <c:v>1354.2486431109928</c:v>
                      </c:pt>
                      <c:pt idx="204">
                        <c:v>1603.1824659680515</c:v>
                      </c:pt>
                      <c:pt idx="205">
                        <c:v>1875.4937122091494</c:v>
                      </c:pt>
                      <c:pt idx="206">
                        <c:v>1753.914228096628</c:v>
                      </c:pt>
                      <c:pt idx="207">
                        <c:v>1831.444014434971</c:v>
                      </c:pt>
                      <c:pt idx="208">
                        <c:v>1728.4850820332383</c:v>
                      </c:pt>
                      <c:pt idx="209">
                        <c:v>1840.9576622023494</c:v>
                      </c:pt>
                      <c:pt idx="210">
                        <c:v>1462.5991593468798</c:v>
                      </c:pt>
                      <c:pt idx="211">
                        <c:v>1487.2401061176224</c:v>
                      </c:pt>
                      <c:pt idx="212">
                        <c:v>1463.8694737679398</c:v>
                      </c:pt>
                      <c:pt idx="213">
                        <c:v>1327.8045313451858</c:v>
                      </c:pt>
                      <c:pt idx="214">
                        <c:v>1237.633442663395</c:v>
                      </c:pt>
                      <c:pt idx="215">
                        <c:v>1539.0365873977496</c:v>
                      </c:pt>
                      <c:pt idx="216">
                        <c:v>1789.2395357736141</c:v>
                      </c:pt>
                      <c:pt idx="217">
                        <c:v>2118.0594257738239</c:v>
                      </c:pt>
                      <c:pt idx="218">
                        <c:v>1966.0669083601133</c:v>
                      </c:pt>
                      <c:pt idx="219">
                        <c:v>2046.7082174543575</c:v>
                      </c:pt>
                      <c:pt idx="220">
                        <c:v>1951.0348247822376</c:v>
                      </c:pt>
                      <c:pt idx="221">
                        <c:v>2067.5310110155301</c:v>
                      </c:pt>
                      <c:pt idx="222">
                        <c:v>1652.6255276857812</c:v>
                      </c:pt>
                      <c:pt idx="223">
                        <c:v>1650.0287813751982</c:v>
                      </c:pt>
                      <c:pt idx="224">
                        <c:v>1633.5321208310379</c:v>
                      </c:pt>
                      <c:pt idx="225">
                        <c:v>1479.8520204885006</c:v>
                      </c:pt>
                      <c:pt idx="226">
                        <c:v>1390.5226358175266</c:v>
                      </c:pt>
                      <c:pt idx="227">
                        <c:v>1730.4980255287664</c:v>
                      </c:pt>
                      <c:pt idx="228">
                        <c:v>1979.3078927512063</c:v>
                      </c:pt>
                      <c:pt idx="229">
                        <c:v>2363.5532517986926</c:v>
                      </c:pt>
                      <c:pt idx="230">
                        <c:v>2181.1547323904902</c:v>
                      </c:pt>
                      <c:pt idx="231">
                        <c:v>2264.9068448756648</c:v>
                      </c:pt>
                      <c:pt idx="232">
                        <c:v>2177.5874178211866</c:v>
                      </c:pt>
                      <c:pt idx="233">
                        <c:v>2298.1062798856269</c:v>
                      </c:pt>
                      <c:pt idx="234">
                        <c:v>1844.1485461861969</c:v>
                      </c:pt>
                      <c:pt idx="235">
                        <c:v>1814.079247975892</c:v>
                      </c:pt>
                      <c:pt idx="236">
                        <c:v>1807.2098453561141</c:v>
                      </c:pt>
                      <c:pt idx="237">
                        <c:v>1634.8485493501112</c:v>
                      </c:pt>
                      <c:pt idx="238">
                        <c:v>1544.9170650202159</c:v>
                      </c:pt>
                      <c:pt idx="239">
                        <c:v>1925.9695013750136</c:v>
                      </c:pt>
                      <c:pt idx="240">
                        <c:v>967.47458810008754</c:v>
                      </c:pt>
                      <c:pt idx="241">
                        <c:v>425.11722718692778</c:v>
                      </c:pt>
                      <c:pt idx="242">
                        <c:v>258.7652989640867</c:v>
                      </c:pt>
                      <c:pt idx="243">
                        <c:v>343.98797281911988</c:v>
                      </c:pt>
                      <c:pt idx="244">
                        <c:v>255.3907037695117</c:v>
                      </c:pt>
                      <c:pt idx="245">
                        <c:v>376.89284704230818</c:v>
                      </c:pt>
                      <c:pt idx="246">
                        <c:v>35</c:v>
                      </c:pt>
                      <c:pt idx="247">
                        <c:v>35</c:v>
                      </c:pt>
                      <c:pt idx="248">
                        <c:v>35</c:v>
                      </c:pt>
                      <c:pt idx="249">
                        <c:v>35</c:v>
                      </c:pt>
                      <c:pt idx="250">
                        <c:v>35</c:v>
                      </c:pt>
                      <c:pt idx="251">
                        <c:v>35</c:v>
                      </c:pt>
                      <c:pt idx="252">
                        <c:v>217.17282763361709</c:v>
                      </c:pt>
                      <c:pt idx="253">
                        <c:v>686.36829352599636</c:v>
                      </c:pt>
                      <c:pt idx="254">
                        <c:v>445.58790486082052</c:v>
                      </c:pt>
                      <c:pt idx="255">
                        <c:v>535.31299981460052</c:v>
                      </c:pt>
                      <c:pt idx="256">
                        <c:v>450.6242164325779</c:v>
                      </c:pt>
                      <c:pt idx="257">
                        <c:v>566.80692314316809</c:v>
                      </c:pt>
                      <c:pt idx="258">
                        <c:v>140.26167752245405</c:v>
                      </c:pt>
                      <c:pt idx="259">
                        <c:v>65.966739642620979</c:v>
                      </c:pt>
                      <c:pt idx="260">
                        <c:v>18.433718180356056</c:v>
                      </c:pt>
                      <c:pt idx="261">
                        <c:v>35</c:v>
                      </c:pt>
                      <c:pt idx="262">
                        <c:v>35</c:v>
                      </c:pt>
                      <c:pt idx="263">
                        <c:v>174.544789921085</c:v>
                      </c:pt>
                      <c:pt idx="264">
                        <c:v>406.46724289992216</c:v>
                      </c:pt>
                      <c:pt idx="265">
                        <c:v>934.90082219355691</c:v>
                      </c:pt>
                      <c:pt idx="266">
                        <c:v>667.43863389148021</c:v>
                      </c:pt>
                      <c:pt idx="267">
                        <c:v>759.89351333983632</c:v>
                      </c:pt>
                      <c:pt idx="268">
                        <c:v>658.83530178053024</c:v>
                      </c:pt>
                      <c:pt idx="269">
                        <c:v>790.60798027996452</c:v>
                      </c:pt>
                      <c:pt idx="270">
                        <c:v>314.56983765823412</c:v>
                      </c:pt>
                      <c:pt idx="271">
                        <c:v>216.00639790652221</c:v>
                      </c:pt>
                      <c:pt idx="272">
                        <c:v>187.47239093660082</c:v>
                      </c:pt>
                      <c:pt idx="273">
                        <c:v>2.2504679860874215</c:v>
                      </c:pt>
                      <c:pt idx="274">
                        <c:v>35</c:v>
                      </c:pt>
                      <c:pt idx="275">
                        <c:v>362.3253734378896</c:v>
                      </c:pt>
                      <c:pt idx="276">
                        <c:v>590.81054015178677</c:v>
                      </c:pt>
                      <c:pt idx="277">
                        <c:v>1152.0868086243895</c:v>
                      </c:pt>
                      <c:pt idx="278">
                        <c:v>862.60671283809791</c:v>
                      </c:pt>
                      <c:pt idx="279">
                        <c:v>957.3142192933027</c:v>
                      </c:pt>
                      <c:pt idx="280">
                        <c:v>852.69985632286625</c:v>
                      </c:pt>
                      <c:pt idx="281">
                        <c:v>987.38547629698849</c:v>
                      </c:pt>
                      <c:pt idx="282">
                        <c:v>505.63203351025578</c:v>
                      </c:pt>
                      <c:pt idx="283">
                        <c:v>389.33954807687934</c:v>
                      </c:pt>
                      <c:pt idx="284">
                        <c:v>338.58078288932342</c:v>
                      </c:pt>
                      <c:pt idx="285">
                        <c:v>149.51519328831031</c:v>
                      </c:pt>
                      <c:pt idx="286">
                        <c:v>115.93917032422274</c:v>
                      </c:pt>
                      <c:pt idx="287">
                        <c:v>491.62279344930676</c:v>
                      </c:pt>
                      <c:pt idx="288">
                        <c:v>680.86994211892363</c:v>
                      </c:pt>
                      <c:pt idx="289">
                        <c:v>1248.0957330882227</c:v>
                      </c:pt>
                      <c:pt idx="290">
                        <c:v>954.62704686727795</c:v>
                      </c:pt>
                      <c:pt idx="291">
                        <c:v>1049.74262146151</c:v>
                      </c:pt>
                      <c:pt idx="292">
                        <c:v>944.48405415363732</c:v>
                      </c:pt>
                      <c:pt idx="293">
                        <c:v>1079.6973596269818</c:v>
                      </c:pt>
                      <c:pt idx="294">
                        <c:v>596.90857814670414</c:v>
                      </c:pt>
                      <c:pt idx="295">
                        <c:v>477.4044386507378</c:v>
                      </c:pt>
                      <c:pt idx="296">
                        <c:v>420.37566869500296</c:v>
                      </c:pt>
                      <c:pt idx="297">
                        <c:v>230.61379076381263</c:v>
                      </c:pt>
                      <c:pt idx="298">
                        <c:v>162.04997285018999</c:v>
                      </c:pt>
                      <c:pt idx="299">
                        <c:v>579.32984076368916</c:v>
                      </c:pt>
                      <c:pt idx="300">
                        <c:v>754.68112297603057</c:v>
                      </c:pt>
                      <c:pt idx="301">
                        <c:v>1323.2218578930303</c:v>
                      </c:pt>
                      <c:pt idx="302">
                        <c:v>1028.8716264968525</c:v>
                      </c:pt>
                      <c:pt idx="303">
                        <c:v>1124.0773909727031</c:v>
                      </c:pt>
                      <c:pt idx="304">
                        <c:v>1018.6764437351695</c:v>
                      </c:pt>
                      <c:pt idx="305">
                        <c:v>1154.0063765267359</c:v>
                      </c:pt>
                      <c:pt idx="306">
                        <c:v>670.98876788433734</c:v>
                      </c:pt>
                      <c:pt idx="307">
                        <c:v>550.77479914172864</c:v>
                      </c:pt>
                      <c:pt idx="308">
                        <c:v>475.48244234584854</c:v>
                      </c:pt>
                      <c:pt idx="309">
                        <c:v>300.309784733421</c:v>
                      </c:pt>
                      <c:pt idx="310">
                        <c:v>235.05371298538807</c:v>
                      </c:pt>
                      <c:pt idx="311">
                        <c:v>652.62111191120175</c:v>
                      </c:pt>
                      <c:pt idx="312">
                        <c:v>828.49230383313864</c:v>
                      </c:pt>
                      <c:pt idx="313">
                        <c:v>1398.347982697838</c:v>
                      </c:pt>
                      <c:pt idx="314">
                        <c:v>1103.1162061264274</c:v>
                      </c:pt>
                      <c:pt idx="315">
                        <c:v>1198.4121604838967</c:v>
                      </c:pt>
                      <c:pt idx="316">
                        <c:v>1092.8688333167022</c:v>
                      </c:pt>
                      <c:pt idx="317">
                        <c:v>1228.315393426491</c:v>
                      </c:pt>
                      <c:pt idx="318">
                        <c:v>745.0689576219703</c:v>
                      </c:pt>
                      <c:pt idx="319">
                        <c:v>624.1451596327197</c:v>
                      </c:pt>
                      <c:pt idx="320">
                        <c:v>526.2785645038075</c:v>
                      </c:pt>
                      <c:pt idx="321">
                        <c:v>370.0057787030284</c:v>
                      </c:pt>
                      <c:pt idx="322">
                        <c:v>308.05745312058644</c:v>
                      </c:pt>
                      <c:pt idx="323">
                        <c:v>725.91238305871502</c:v>
                      </c:pt>
                      <c:pt idx="324">
                        <c:v>902.30348469024614</c:v>
                      </c:pt>
                      <c:pt idx="325">
                        <c:v>1473.4741075026452</c:v>
                      </c:pt>
                      <c:pt idx="326">
                        <c:v>1177.3607857560019</c:v>
                      </c:pt>
                      <c:pt idx="327">
                        <c:v>1272.7469299950897</c:v>
                      </c:pt>
                      <c:pt idx="328">
                        <c:v>1167.0612228982345</c:v>
                      </c:pt>
                      <c:pt idx="329">
                        <c:v>1302.6244103262452</c:v>
                      </c:pt>
                      <c:pt idx="330">
                        <c:v>819.14914735960349</c:v>
                      </c:pt>
                      <c:pt idx="331">
                        <c:v>697.51552012371121</c:v>
                      </c:pt>
                      <c:pt idx="332">
                        <c:v>598.93798091649217</c:v>
                      </c:pt>
                      <c:pt idx="333">
                        <c:v>406.32036262661495</c:v>
                      </c:pt>
                      <c:pt idx="334">
                        <c:v>381.06119325578447</c:v>
                      </c:pt>
                      <c:pt idx="335">
                        <c:v>799.20365420622795</c:v>
                      </c:pt>
                      <c:pt idx="336">
                        <c:v>976.11466554735307</c:v>
                      </c:pt>
                      <c:pt idx="337">
                        <c:v>1548.6002323074529</c:v>
                      </c:pt>
                      <c:pt idx="338">
                        <c:v>1251.6053653855768</c:v>
                      </c:pt>
                      <c:pt idx="339">
                        <c:v>1347.0816995062828</c:v>
                      </c:pt>
                      <c:pt idx="340">
                        <c:v>1241.2536124797668</c:v>
                      </c:pt>
                      <c:pt idx="341">
                        <c:v>1376.933427226</c:v>
                      </c:pt>
                      <c:pt idx="342">
                        <c:v>893.22933709723657</c:v>
                      </c:pt>
                      <c:pt idx="343">
                        <c:v>770.88588061470193</c:v>
                      </c:pt>
                      <c:pt idx="344">
                        <c:v>671.59739732917762</c:v>
                      </c:pt>
                      <c:pt idx="345">
                        <c:v>478.82274703634124</c:v>
                      </c:pt>
                      <c:pt idx="346">
                        <c:v>454.06493339098228</c:v>
                      </c:pt>
                      <c:pt idx="347">
                        <c:v>872.494925353741</c:v>
                      </c:pt>
                      <c:pt idx="348">
                        <c:v>1049.9258464044613</c:v>
                      </c:pt>
                      <c:pt idx="349">
                        <c:v>1623.7263571122601</c:v>
                      </c:pt>
                      <c:pt idx="350">
                        <c:v>1325.8499450151519</c:v>
                      </c:pt>
                      <c:pt idx="351">
                        <c:v>1421.4164690174759</c:v>
                      </c:pt>
                      <c:pt idx="352">
                        <c:v>1315.4460020612994</c:v>
                      </c:pt>
                      <c:pt idx="353">
                        <c:v>1451.2424441257544</c:v>
                      </c:pt>
                      <c:pt idx="354">
                        <c:v>967.3095268348701</c:v>
                      </c:pt>
                      <c:pt idx="355">
                        <c:v>844.25624110569345</c:v>
                      </c:pt>
                      <c:pt idx="356">
                        <c:v>744.25681374186297</c:v>
                      </c:pt>
                      <c:pt idx="357">
                        <c:v>551.32513144606708</c:v>
                      </c:pt>
                      <c:pt idx="358">
                        <c:v>527.06867352618065</c:v>
                      </c:pt>
                      <c:pt idx="359">
                        <c:v>945.78619650125381</c:v>
                      </c:pt>
                      <c:pt idx="360">
                        <c:v>1123.7370272615681</c:v>
                      </c:pt>
                      <c:pt idx="361">
                        <c:v>1698.852481917068</c:v>
                      </c:pt>
                      <c:pt idx="362">
                        <c:v>1400.0945246447261</c:v>
                      </c:pt>
                      <c:pt idx="363">
                        <c:v>1495.7512385286689</c:v>
                      </c:pt>
                      <c:pt idx="364">
                        <c:v>1389.6383916428315</c:v>
                      </c:pt>
                      <c:pt idx="365">
                        <c:v>1525.5514610255088</c:v>
                      </c:pt>
                      <c:pt idx="366">
                        <c:v>1041.3897165725027</c:v>
                      </c:pt>
                      <c:pt idx="367">
                        <c:v>917.62660159668451</c:v>
                      </c:pt>
                      <c:pt idx="368">
                        <c:v>816.91623015454832</c:v>
                      </c:pt>
                      <c:pt idx="369">
                        <c:v>623.82751585579308</c:v>
                      </c:pt>
                      <c:pt idx="370">
                        <c:v>600.07241366137862</c:v>
                      </c:pt>
                      <c:pt idx="371">
                        <c:v>1019.0774676487666</c:v>
                      </c:pt>
                      <c:pt idx="372">
                        <c:v>1197.5482081186758</c:v>
                      </c:pt>
                      <c:pt idx="373">
                        <c:v>1773.9786067218754</c:v>
                      </c:pt>
                      <c:pt idx="374">
                        <c:v>1474.3391042743008</c:v>
                      </c:pt>
                      <c:pt idx="375">
                        <c:v>1570.0860080398622</c:v>
                      </c:pt>
                      <c:pt idx="376">
                        <c:v>1463.8307812243638</c:v>
                      </c:pt>
                      <c:pt idx="377">
                        <c:v>1599.8604779252635</c:v>
                      </c:pt>
                      <c:pt idx="378">
                        <c:v>1115.4699063101361</c:v>
                      </c:pt>
                      <c:pt idx="379">
                        <c:v>990.99696208767591</c:v>
                      </c:pt>
                      <c:pt idx="380">
                        <c:v>889.57564656723343</c:v>
                      </c:pt>
                      <c:pt idx="381">
                        <c:v>696.32990026551943</c:v>
                      </c:pt>
                      <c:pt idx="382">
                        <c:v>673.07615379657659</c:v>
                      </c:pt>
                      <c:pt idx="383">
                        <c:v>1092.36873879628</c:v>
                      </c:pt>
                      <c:pt idx="384">
                        <c:v>1271.3593889757838</c:v>
                      </c:pt>
                      <c:pt idx="385">
                        <c:v>1849.1047315266835</c:v>
                      </c:pt>
                      <c:pt idx="386">
                        <c:v>1548.5836839038764</c:v>
                      </c:pt>
                      <c:pt idx="387">
                        <c:v>1644.4207775510556</c:v>
                      </c:pt>
                      <c:pt idx="388">
                        <c:v>1538.0231708058964</c:v>
                      </c:pt>
                      <c:pt idx="389">
                        <c:v>1674.1694948250181</c:v>
                      </c:pt>
                      <c:pt idx="390">
                        <c:v>1189.5500960477691</c:v>
                      </c:pt>
                      <c:pt idx="391">
                        <c:v>1064.3673225786672</c:v>
                      </c:pt>
                      <c:pt idx="392">
                        <c:v>962.23506297991833</c:v>
                      </c:pt>
                      <c:pt idx="393">
                        <c:v>768.83228467524532</c:v>
                      </c:pt>
                      <c:pt idx="394">
                        <c:v>746.07989393177479</c:v>
                      </c:pt>
                      <c:pt idx="395">
                        <c:v>1165.6600099437931</c:v>
                      </c:pt>
                      <c:pt idx="396">
                        <c:v>1345.1705698328908</c:v>
                      </c:pt>
                      <c:pt idx="397">
                        <c:v>1924.2308563314912</c:v>
                      </c:pt>
                      <c:pt idx="398">
                        <c:v>1622.828263533451</c:v>
                      </c:pt>
                      <c:pt idx="399">
                        <c:v>1718.7555470622485</c:v>
                      </c:pt>
                      <c:pt idx="400">
                        <c:v>1612.2155603874296</c:v>
                      </c:pt>
                      <c:pt idx="401">
                        <c:v>1748.4785117247727</c:v>
                      </c:pt>
                      <c:pt idx="402">
                        <c:v>1263.6302857854023</c:v>
                      </c:pt>
                      <c:pt idx="403">
                        <c:v>1137.737683069658</c:v>
                      </c:pt>
                      <c:pt idx="404">
                        <c:v>1034.8944793926037</c:v>
                      </c:pt>
                      <c:pt idx="405">
                        <c:v>841.33466908497121</c:v>
                      </c:pt>
                      <c:pt idx="406">
                        <c:v>819.08363406697265</c:v>
                      </c:pt>
                      <c:pt idx="407">
                        <c:v>1238.9512810913059</c:v>
                      </c:pt>
                      <c:pt idx="408">
                        <c:v>1418.9817506899983</c:v>
                      </c:pt>
                      <c:pt idx="409">
                        <c:v>1999.3569811362984</c:v>
                      </c:pt>
                      <c:pt idx="410">
                        <c:v>1697.0728431630257</c:v>
                      </c:pt>
                      <c:pt idx="411">
                        <c:v>1793.0903165734417</c:v>
                      </c:pt>
                      <c:pt idx="412">
                        <c:v>1686.4079499689617</c:v>
                      </c:pt>
                      <c:pt idx="413">
                        <c:v>1822.7875286245273</c:v>
                      </c:pt>
                      <c:pt idx="414">
                        <c:v>1337.7104755230355</c:v>
                      </c:pt>
                      <c:pt idx="415">
                        <c:v>1211.1080435606493</c:v>
                      </c:pt>
                      <c:pt idx="416">
                        <c:v>1107.5538958052891</c:v>
                      </c:pt>
                      <c:pt idx="417">
                        <c:v>913.83705349469767</c:v>
                      </c:pt>
                      <c:pt idx="418">
                        <c:v>892.08737420217096</c:v>
                      </c:pt>
                      <c:pt idx="419">
                        <c:v>1312.2425522388191</c:v>
                      </c:pt>
                      <c:pt idx="420">
                        <c:v>1492.7929315471056</c:v>
                      </c:pt>
                      <c:pt idx="421">
                        <c:v>2074.4831059411058</c:v>
                      </c:pt>
                      <c:pt idx="422">
                        <c:v>1771.3174227926008</c:v>
                      </c:pt>
                      <c:pt idx="423">
                        <c:v>1867.425086084635</c:v>
                      </c:pt>
                      <c:pt idx="424">
                        <c:v>1760.6003395504943</c:v>
                      </c:pt>
                      <c:pt idx="425">
                        <c:v>1897.096545524282</c:v>
                      </c:pt>
                      <c:pt idx="426">
                        <c:v>1411.7906652606689</c:v>
                      </c:pt>
                      <c:pt idx="427">
                        <c:v>1284.4784040516406</c:v>
                      </c:pt>
                      <c:pt idx="428">
                        <c:v>1180.2133122179746</c:v>
                      </c:pt>
                      <c:pt idx="429">
                        <c:v>986.3394379044239</c:v>
                      </c:pt>
                      <c:pt idx="430">
                        <c:v>965.09111433736916</c:v>
                      </c:pt>
                      <c:pt idx="431">
                        <c:v>1385.533823386332</c:v>
                      </c:pt>
                      <c:pt idx="432">
                        <c:v>1564.7601043863406</c:v>
                      </c:pt>
                      <c:pt idx="433">
                        <c:v>2147.2392451489609</c:v>
                      </c:pt>
                      <c:pt idx="434">
                        <c:v>1843.5446348953155</c:v>
                      </c:pt>
                      <c:pt idx="435">
                        <c:v>1939.7064121163212</c:v>
                      </c:pt>
                      <c:pt idx="436">
                        <c:v>1832.796237624384</c:v>
                      </c:pt>
                      <c:pt idx="437">
                        <c:v>1969.3624199891049</c:v>
                      </c:pt>
                      <c:pt idx="438">
                        <c:v>1483.9192434282188</c:v>
                      </c:pt>
                      <c:pt idx="439">
                        <c:v>1356.1810846712053</c:v>
                      </c:pt>
                      <c:pt idx="440">
                        <c:v>1251.4894263905555</c:v>
                      </c:pt>
                      <c:pt idx="441">
                        <c:v>1057.5213328752297</c:v>
                      </c:pt>
                      <c:pt idx="442">
                        <c:v>1036.5738227434583</c:v>
                      </c:pt>
                      <c:pt idx="443">
                        <c:v>1457.18905039981</c:v>
                      </c:pt>
                      <c:pt idx="444">
                        <c:v>1633.9612651987661</c:v>
                      </c:pt>
                      <c:pt idx="445">
                        <c:v>2216.4404059613867</c:v>
                      </c:pt>
                      <c:pt idx="446">
                        <c:v>1912.7457957077411</c:v>
                      </c:pt>
                      <c:pt idx="447">
                        <c:v>2008.9075729287467</c:v>
                      </c:pt>
                      <c:pt idx="448">
                        <c:v>1901.9973984368096</c:v>
                      </c:pt>
                      <c:pt idx="449">
                        <c:v>2038.5635808015304</c:v>
                      </c:pt>
                      <c:pt idx="450">
                        <c:v>1553.1204042406443</c:v>
                      </c:pt>
                      <c:pt idx="451">
                        <c:v>1425.3822454836309</c:v>
                      </c:pt>
                      <c:pt idx="452">
                        <c:v>1320.6905872029811</c:v>
                      </c:pt>
                      <c:pt idx="453">
                        <c:v>1126.7224936876553</c:v>
                      </c:pt>
                      <c:pt idx="454">
                        <c:v>1105.7749835558839</c:v>
                      </c:pt>
                      <c:pt idx="455">
                        <c:v>1526.3902112122353</c:v>
                      </c:pt>
                      <c:pt idx="456">
                        <c:v>1703.1624260111919</c:v>
                      </c:pt>
                      <c:pt idx="457">
                        <c:v>2285.6415667738124</c:v>
                      </c:pt>
                      <c:pt idx="458">
                        <c:v>1981.9469565201664</c:v>
                      </c:pt>
                      <c:pt idx="459">
                        <c:v>2078.1087337411723</c:v>
                      </c:pt>
                      <c:pt idx="460">
                        <c:v>1971.1985592492349</c:v>
                      </c:pt>
                      <c:pt idx="461">
                        <c:v>2107.7647416139562</c:v>
                      </c:pt>
                      <c:pt idx="462">
                        <c:v>1622.3215650530699</c:v>
                      </c:pt>
                      <c:pt idx="463">
                        <c:v>1494.5834062960566</c:v>
                      </c:pt>
                      <c:pt idx="464">
                        <c:v>1389.8917480154068</c:v>
                      </c:pt>
                      <c:pt idx="465">
                        <c:v>1195.9236545000806</c:v>
                      </c:pt>
                      <c:pt idx="466">
                        <c:v>1174.9761443683094</c:v>
                      </c:pt>
                      <c:pt idx="467">
                        <c:v>1595.5913720246608</c:v>
                      </c:pt>
                      <c:pt idx="468">
                        <c:v>1772.3635868236172</c:v>
                      </c:pt>
                      <c:pt idx="469">
                        <c:v>2354.8427275862377</c:v>
                      </c:pt>
                      <c:pt idx="470">
                        <c:v>2051.1481173325919</c:v>
                      </c:pt>
                      <c:pt idx="471">
                        <c:v>2147.309894553598</c:v>
                      </c:pt>
                      <c:pt idx="472">
                        <c:v>2040.3997200616607</c:v>
                      </c:pt>
                      <c:pt idx="473">
                        <c:v>2176.9659024263815</c:v>
                      </c:pt>
                      <c:pt idx="474">
                        <c:v>1691.5227258654952</c:v>
                      </c:pt>
                      <c:pt idx="475">
                        <c:v>1563.7845671084822</c:v>
                      </c:pt>
                      <c:pt idx="476">
                        <c:v>1459.0929088278324</c:v>
                      </c:pt>
                      <c:pt idx="477">
                        <c:v>1265.1248153125064</c:v>
                      </c:pt>
                      <c:pt idx="478">
                        <c:v>1244.1773051807349</c:v>
                      </c:pt>
                      <c:pt idx="479">
                        <c:v>1664.7925328370864</c:v>
                      </c:pt>
                    </c:numCache>
                  </c:numRef>
                </c:val>
                <c:smooth val="0"/>
                <c:extLst>
                  <c:ext xmlns:c16="http://schemas.microsoft.com/office/drawing/2014/chart" uri="{C3380CC4-5D6E-409C-BE32-E72D297353CC}">
                    <c16:uniqueId val="{00000002-99DB-4DF4-8727-11DE5019B1F4}"/>
                  </c:ext>
                </c:extLst>
              </c15:ser>
            </c15:filteredLineSeries>
          </c:ext>
        </c:extLst>
      </c:lineChart>
      <c:dateAx>
        <c:axId val="785213880"/>
        <c:scaling>
          <c:orientation val="minMax"/>
        </c:scaling>
        <c:delete val="0"/>
        <c:axPos val="b"/>
        <c:numFmt formatCode="mmm\-yy"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crossAx val="785217160"/>
        <c:crosses val="autoZero"/>
        <c:auto val="1"/>
        <c:lblOffset val="100"/>
        <c:baseTimeUnit val="months"/>
      </c:dateAx>
      <c:valAx>
        <c:axId val="785217160"/>
        <c:scaling>
          <c:orientation val="minMax"/>
        </c:scaling>
        <c:delete val="0"/>
        <c:axPos val="l"/>
        <c:title>
          <c:tx>
            <c:rich>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r>
                  <a:rPr lang="en-CA" sz="3200"/>
                  <a:t>kW</a:t>
                </a: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2"/>
                </a:solidFill>
                <a:latin typeface="+mn-lt"/>
                <a:ea typeface="+mn-ea"/>
                <a:cs typeface="+mn-cs"/>
              </a:defRPr>
            </a:pPr>
            <a:endParaRPr lang="en-US"/>
          </a:p>
        </c:txPr>
        <c:crossAx val="7852138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3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1" i="0" u="none" strike="noStrike" kern="1200" baseline="0">
                <a:solidFill>
                  <a:schemeClr val="tx2"/>
                </a:solidFill>
                <a:latin typeface="+mn-lt"/>
                <a:ea typeface="+mn-ea"/>
                <a:cs typeface="+mn-cs"/>
              </a:defRPr>
            </a:pPr>
            <a:r>
              <a:rPr lang="en-US" sz="3600" dirty="0"/>
              <a:t>UBC - Optimized (CA$)</a:t>
            </a:r>
          </a:p>
        </c:rich>
      </c:tx>
      <c:overlay val="0"/>
      <c:spPr>
        <a:noFill/>
        <a:ln>
          <a:noFill/>
        </a:ln>
        <a:effectLst/>
      </c:spPr>
      <c:txPr>
        <a:bodyPr rot="0" spcFirstLastPara="1" vertOverflow="ellipsis" vert="horz" wrap="square" anchor="ctr" anchorCtr="1"/>
        <a:lstStyle/>
        <a:p>
          <a:pPr>
            <a:defRPr sz="3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7.0930025206603131E-2"/>
          <c:y val="5.7489917022471519E-2"/>
          <c:w val="0.91255658483034308"/>
          <c:h val="0.91823907944988781"/>
        </c:manualLayout>
      </c:layout>
      <c:barChart>
        <c:barDir val="col"/>
        <c:grouping val="clustered"/>
        <c:varyColors val="0"/>
        <c:ser>
          <c:idx val="0"/>
          <c:order val="0"/>
          <c:tx>
            <c:strRef>
              <c:f>'Models NPVs'!$B$8</c:f>
              <c:strCache>
                <c:ptCount val="1"/>
                <c:pt idx="0">
                  <c:v>UBC (optimized)</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'Models NPVs'!$C$2:$AQ$2</c:f>
              <c:strCache>
                <c:ptCount val="4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pt idx="31">
                  <c:v>Year 31</c:v>
                </c:pt>
                <c:pt idx="32">
                  <c:v>Year 32</c:v>
                </c:pt>
                <c:pt idx="33">
                  <c:v>Year 33</c:v>
                </c:pt>
                <c:pt idx="34">
                  <c:v>Year 34</c:v>
                </c:pt>
                <c:pt idx="35">
                  <c:v>Year 35</c:v>
                </c:pt>
                <c:pt idx="36">
                  <c:v>Year 36</c:v>
                </c:pt>
                <c:pt idx="37">
                  <c:v>Year 37</c:v>
                </c:pt>
                <c:pt idx="38">
                  <c:v>Year 38</c:v>
                </c:pt>
                <c:pt idx="39">
                  <c:v>Year 39</c:v>
                </c:pt>
                <c:pt idx="40">
                  <c:v>Year 40</c:v>
                </c:pt>
              </c:strCache>
            </c:strRef>
          </c:cat>
          <c:val>
            <c:numRef>
              <c:f>'Models NPVs'!$C$8:$AQ$8</c:f>
              <c:numCache>
                <c:formatCode>"$"#,##0_);\("$"#,##0\)</c:formatCode>
                <c:ptCount val="41"/>
                <c:pt idx="0">
                  <c:v>-9479196.756000001</c:v>
                </c:pt>
                <c:pt idx="1">
                  <c:v>-9211813.3685050383</c:v>
                </c:pt>
                <c:pt idx="2">
                  <c:v>-8907375.5015444458</c:v>
                </c:pt>
                <c:pt idx="3">
                  <c:v>-8605334.0168559048</c:v>
                </c:pt>
                <c:pt idx="4">
                  <c:v>-8343058.9550211597</c:v>
                </c:pt>
                <c:pt idx="5">
                  <c:v>-8051245.1917734928</c:v>
                </c:pt>
                <c:pt idx="6">
                  <c:v>-7718780.4562342688</c:v>
                </c:pt>
                <c:pt idx="7">
                  <c:v>-7410222.5857083304</c:v>
                </c:pt>
                <c:pt idx="8">
                  <c:v>-7057611.1177884117</c:v>
                </c:pt>
                <c:pt idx="9">
                  <c:v>-6671969.2201960487</c:v>
                </c:pt>
                <c:pt idx="10">
                  <c:v>-6302276.2164020389</c:v>
                </c:pt>
                <c:pt idx="11">
                  <c:v>-8233265.5469445456</c:v>
                </c:pt>
                <c:pt idx="12">
                  <c:v>-7774024.3562631048</c:v>
                </c:pt>
                <c:pt idx="13">
                  <c:v>-7311641.644079404</c:v>
                </c:pt>
                <c:pt idx="14">
                  <c:v>-6834115.1339637153</c:v>
                </c:pt>
                <c:pt idx="15">
                  <c:v>-6385712.0019827969</c:v>
                </c:pt>
                <c:pt idx="16">
                  <c:v>-5934455.6889722394</c:v>
                </c:pt>
                <c:pt idx="17">
                  <c:v>-5406935.5804930693</c:v>
                </c:pt>
                <c:pt idx="18">
                  <c:v>-4867108.5087914914</c:v>
                </c:pt>
                <c:pt idx="19">
                  <c:v>-4243628.7035986967</c:v>
                </c:pt>
                <c:pt idx="20">
                  <c:v>-3539422.7668053205</c:v>
                </c:pt>
                <c:pt idx="21">
                  <c:v>-6449429.4375856686</c:v>
                </c:pt>
                <c:pt idx="22">
                  <c:v>-6223552.2448546076</c:v>
                </c:pt>
                <c:pt idx="23">
                  <c:v>-4526057.6936330013</c:v>
                </c:pt>
                <c:pt idx="24">
                  <c:v>-3118256.3769030096</c:v>
                </c:pt>
                <c:pt idx="25">
                  <c:v>-1525523.2396995788</c:v>
                </c:pt>
                <c:pt idx="26">
                  <c:v>61296.926515980158</c:v>
                </c:pt>
                <c:pt idx="27">
                  <c:v>1587084.8078637044</c:v>
                </c:pt>
                <c:pt idx="28">
                  <c:v>3055616.1289214082</c:v>
                </c:pt>
                <c:pt idx="29">
                  <c:v>4530428.9888440929</c:v>
                </c:pt>
                <c:pt idx="30">
                  <c:v>6001424.7287662476</c:v>
                </c:pt>
                <c:pt idx="31">
                  <c:v>4700321.7082316652</c:v>
                </c:pt>
                <c:pt idx="32">
                  <c:v>6151290.9092619922</c:v>
                </c:pt>
                <c:pt idx="33">
                  <c:v>6881704.6969006807</c:v>
                </c:pt>
                <c:pt idx="34">
                  <c:v>8923843.1623021346</c:v>
                </c:pt>
                <c:pt idx="35">
                  <c:v>10617479.815665351</c:v>
                </c:pt>
                <c:pt idx="36">
                  <c:v>12574333.236687277</c:v>
                </c:pt>
                <c:pt idx="37">
                  <c:v>14470780.68924241</c:v>
                </c:pt>
                <c:pt idx="38">
                  <c:v>16303405.499890974</c:v>
                </c:pt>
                <c:pt idx="39">
                  <c:v>18135360.015231553</c:v>
                </c:pt>
                <c:pt idx="40">
                  <c:v>19956140.16041062</c:v>
                </c:pt>
              </c:numCache>
            </c:numRef>
          </c:val>
          <c:extLst>
            <c:ext xmlns:c16="http://schemas.microsoft.com/office/drawing/2014/chart" uri="{C3380CC4-5D6E-409C-BE32-E72D297353CC}">
              <c16:uniqueId val="{00000000-9630-4F78-B167-A825B0C4DEE9}"/>
            </c:ext>
          </c:extLst>
        </c:ser>
        <c:dLbls>
          <c:showLegendKey val="0"/>
          <c:showVal val="0"/>
          <c:showCatName val="0"/>
          <c:showSerName val="0"/>
          <c:showPercent val="0"/>
          <c:showBubbleSize val="0"/>
        </c:dLbls>
        <c:gapWidth val="100"/>
        <c:overlap val="-24"/>
        <c:axId val="536335016"/>
        <c:axId val="536336328"/>
      </c:barChart>
      <c:catAx>
        <c:axId val="536335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6328"/>
        <c:crosses val="autoZero"/>
        <c:auto val="1"/>
        <c:lblAlgn val="ctr"/>
        <c:lblOffset val="100"/>
        <c:noMultiLvlLbl val="0"/>
      </c:catAx>
      <c:valAx>
        <c:axId val="536336328"/>
        <c:scaling>
          <c:orientation val="minMax"/>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4000" b="1" i="0" u="none" strike="noStrike" kern="1200" baseline="0">
                <a:solidFill>
                  <a:schemeClr val="tx2"/>
                </a:solidFill>
                <a:latin typeface="+mn-lt"/>
                <a:ea typeface="+mn-ea"/>
                <a:cs typeface="+mn-cs"/>
              </a:defRPr>
            </a:pPr>
            <a:r>
              <a:rPr lang="en-US" sz="4000"/>
              <a:t>CoV (CA$)</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'Models NPVs'!$B$9</c:f>
              <c:strCache>
                <c:ptCount val="1"/>
                <c:pt idx="0">
                  <c:v>CoV</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'Models NPVs'!$C$2:$AQ$2</c:f>
              <c:strCache>
                <c:ptCount val="4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pt idx="31">
                  <c:v>Year 31</c:v>
                </c:pt>
                <c:pt idx="32">
                  <c:v>Year 32</c:v>
                </c:pt>
                <c:pt idx="33">
                  <c:v>Year 33</c:v>
                </c:pt>
                <c:pt idx="34">
                  <c:v>Year 34</c:v>
                </c:pt>
                <c:pt idx="35">
                  <c:v>Year 35</c:v>
                </c:pt>
                <c:pt idx="36">
                  <c:v>Year 36</c:v>
                </c:pt>
                <c:pt idx="37">
                  <c:v>Year 37</c:v>
                </c:pt>
                <c:pt idx="38">
                  <c:v>Year 38</c:v>
                </c:pt>
                <c:pt idx="39">
                  <c:v>Year 39</c:v>
                </c:pt>
                <c:pt idx="40">
                  <c:v>Year 40</c:v>
                </c:pt>
              </c:strCache>
            </c:strRef>
          </c:cat>
          <c:val>
            <c:numRef>
              <c:f>'Models NPVs'!$C$9:$AQ$9</c:f>
              <c:numCache>
                <c:formatCode>"$"#,##0_);\("$"#,##0\)</c:formatCode>
                <c:ptCount val="41"/>
                <c:pt idx="0">
                  <c:v>-7914762</c:v>
                </c:pt>
                <c:pt idx="1">
                  <c:v>-7702012.245190423</c:v>
                </c:pt>
                <c:pt idx="2">
                  <c:v>-7466673.794916179</c:v>
                </c:pt>
                <c:pt idx="3">
                  <c:v>-7244866.4849068513</c:v>
                </c:pt>
                <c:pt idx="4">
                  <c:v>-7082327.472273143</c:v>
                </c:pt>
                <c:pt idx="5">
                  <c:v>-6891471.4529768797</c:v>
                </c:pt>
                <c:pt idx="6">
                  <c:v>-6666278.727982223</c:v>
                </c:pt>
                <c:pt idx="7">
                  <c:v>-6468591.976320033</c:v>
                </c:pt>
                <c:pt idx="8">
                  <c:v>-6229213.3024178278</c:v>
                </c:pt>
                <c:pt idx="9">
                  <c:v>-5960346.0340976734</c:v>
                </c:pt>
                <c:pt idx="10">
                  <c:v>-5713525.9150301432</c:v>
                </c:pt>
                <c:pt idx="11">
                  <c:v>-6537773.6081692548</c:v>
                </c:pt>
                <c:pt idx="12">
                  <c:v>-6219931.280621931</c:v>
                </c:pt>
                <c:pt idx="13">
                  <c:v>-5910285.9643547973</c:v>
                </c:pt>
                <c:pt idx="14">
                  <c:v>-5591715.3978394689</c:v>
                </c:pt>
                <c:pt idx="15">
                  <c:v>-5309564.2004686622</c:v>
                </c:pt>
                <c:pt idx="16">
                  <c:v>-5029064.9174046014</c:v>
                </c:pt>
                <c:pt idx="17">
                  <c:v>-4677628.2657889053</c:v>
                </c:pt>
                <c:pt idx="18">
                  <c:v>-4316092.8612838518</c:v>
                </c:pt>
                <c:pt idx="19">
                  <c:v>-3873777.3819109173</c:v>
                </c:pt>
                <c:pt idx="20">
                  <c:v>-3354056.8621748672</c:v>
                </c:pt>
                <c:pt idx="21">
                  <c:v>-4797970.1033945289</c:v>
                </c:pt>
                <c:pt idx="22">
                  <c:v>-4760614.8869509557</c:v>
                </c:pt>
                <c:pt idx="23">
                  <c:v>-3248021.8815035238</c:v>
                </c:pt>
                <c:pt idx="24">
                  <c:v>-2025353.3956717732</c:v>
                </c:pt>
                <c:pt idx="25">
                  <c:v>-627073.87217512587</c:v>
                </c:pt>
                <c:pt idx="26">
                  <c:v>752277.32340521319</c:v>
                </c:pt>
                <c:pt idx="27">
                  <c:v>2060458.3405758203</c:v>
                </c:pt>
                <c:pt idx="28">
                  <c:v>3297631.6965050497</c:v>
                </c:pt>
                <c:pt idx="29">
                  <c:v>4530211.326386638</c:v>
                </c:pt>
                <c:pt idx="30">
                  <c:v>5744485.059500834</c:v>
                </c:pt>
                <c:pt idx="31">
                  <c:v>5728240.4834913537</c:v>
                </c:pt>
                <c:pt idx="32">
                  <c:v>6895725.3320634924</c:v>
                </c:pt>
                <c:pt idx="33">
                  <c:v>7330389.4710089574</c:v>
                </c:pt>
                <c:pt idx="34">
                  <c:v>9060895.0240484662</c:v>
                </c:pt>
                <c:pt idx="35">
                  <c:v>10429918.656778973</c:v>
                </c:pt>
                <c:pt idx="36">
                  <c:v>12045574.854154855</c:v>
                </c:pt>
                <c:pt idx="37">
                  <c:v>13591783.962104479</c:v>
                </c:pt>
                <c:pt idx="38">
                  <c:v>15068736.628013482</c:v>
                </c:pt>
                <c:pt idx="39">
                  <c:v>16542892.00850942</c:v>
                </c:pt>
                <c:pt idx="40">
                  <c:v>18000536.539126258</c:v>
                </c:pt>
              </c:numCache>
            </c:numRef>
          </c:val>
          <c:extLst>
            <c:ext xmlns:c16="http://schemas.microsoft.com/office/drawing/2014/chart" uri="{C3380CC4-5D6E-409C-BE32-E72D297353CC}">
              <c16:uniqueId val="{00000000-EC41-42AF-BE63-6423F3DE0C01}"/>
            </c:ext>
          </c:extLst>
        </c:ser>
        <c:dLbls>
          <c:showLegendKey val="0"/>
          <c:showVal val="0"/>
          <c:showCatName val="0"/>
          <c:showSerName val="0"/>
          <c:showPercent val="0"/>
          <c:showBubbleSize val="0"/>
        </c:dLbls>
        <c:gapWidth val="100"/>
        <c:overlap val="-24"/>
        <c:axId val="536335016"/>
        <c:axId val="536336328"/>
      </c:barChart>
      <c:catAx>
        <c:axId val="536335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6328"/>
        <c:crosses val="autoZero"/>
        <c:auto val="1"/>
        <c:lblAlgn val="ctr"/>
        <c:lblOffset val="100"/>
        <c:noMultiLvlLbl val="0"/>
      </c:catAx>
      <c:valAx>
        <c:axId val="536336328"/>
        <c:scaling>
          <c:orientation val="minMax"/>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a:t>WH (CA$)</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'Models NPVs'!$B$10</c:f>
              <c:strCache>
                <c:ptCount val="1"/>
                <c:pt idx="0">
                  <c:v>WH</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'Models NPVs'!$C$2:$AQ$2</c:f>
              <c:strCache>
                <c:ptCount val="4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pt idx="31">
                  <c:v>Year 31</c:v>
                </c:pt>
                <c:pt idx="32">
                  <c:v>Year 32</c:v>
                </c:pt>
                <c:pt idx="33">
                  <c:v>Year 33</c:v>
                </c:pt>
                <c:pt idx="34">
                  <c:v>Year 34</c:v>
                </c:pt>
                <c:pt idx="35">
                  <c:v>Year 35</c:v>
                </c:pt>
                <c:pt idx="36">
                  <c:v>Year 36</c:v>
                </c:pt>
                <c:pt idx="37">
                  <c:v>Year 37</c:v>
                </c:pt>
                <c:pt idx="38">
                  <c:v>Year 38</c:v>
                </c:pt>
                <c:pt idx="39">
                  <c:v>Year 39</c:v>
                </c:pt>
                <c:pt idx="40">
                  <c:v>Year 40</c:v>
                </c:pt>
              </c:strCache>
            </c:strRef>
          </c:cat>
          <c:val>
            <c:numRef>
              <c:f>'Models NPVs'!$C$10:$AQ$10</c:f>
              <c:numCache>
                <c:formatCode>"$"#,##0_);\("$"#,##0\)</c:formatCode>
                <c:ptCount val="41"/>
                <c:pt idx="0">
                  <c:v>-5714762</c:v>
                </c:pt>
                <c:pt idx="1">
                  <c:v>-5502012.245190423</c:v>
                </c:pt>
                <c:pt idx="2">
                  <c:v>-5266673.794916179</c:v>
                </c:pt>
                <c:pt idx="3">
                  <c:v>-5044866.4849068513</c:v>
                </c:pt>
                <c:pt idx="4">
                  <c:v>-4882327.472273143</c:v>
                </c:pt>
                <c:pt idx="5">
                  <c:v>-4691471.4529768797</c:v>
                </c:pt>
                <c:pt idx="6">
                  <c:v>-4466278.727982223</c:v>
                </c:pt>
                <c:pt idx="7">
                  <c:v>-4268591.976320033</c:v>
                </c:pt>
                <c:pt idx="8">
                  <c:v>-4029213.3024178278</c:v>
                </c:pt>
                <c:pt idx="9">
                  <c:v>-3760346.0340976734</c:v>
                </c:pt>
                <c:pt idx="10">
                  <c:v>-3513525.9150301437</c:v>
                </c:pt>
                <c:pt idx="11">
                  <c:v>-4337773.6081692548</c:v>
                </c:pt>
                <c:pt idx="12">
                  <c:v>-4019931.2806219305</c:v>
                </c:pt>
                <c:pt idx="13">
                  <c:v>-3710285.9643547973</c:v>
                </c:pt>
                <c:pt idx="14">
                  <c:v>-3391715.3978394689</c:v>
                </c:pt>
                <c:pt idx="15">
                  <c:v>-3109564.2004686622</c:v>
                </c:pt>
                <c:pt idx="16">
                  <c:v>-2829064.9174046014</c:v>
                </c:pt>
                <c:pt idx="17">
                  <c:v>-2477628.2657889053</c:v>
                </c:pt>
                <c:pt idx="18">
                  <c:v>-2116092.8612838518</c:v>
                </c:pt>
                <c:pt idx="19">
                  <c:v>-1673777.3819109173</c:v>
                </c:pt>
                <c:pt idx="20">
                  <c:v>-1154056.8621748672</c:v>
                </c:pt>
                <c:pt idx="21">
                  <c:v>-2597970.1033945293</c:v>
                </c:pt>
                <c:pt idx="22">
                  <c:v>-2560614.8869509562</c:v>
                </c:pt>
                <c:pt idx="23">
                  <c:v>-1048021.8815035243</c:v>
                </c:pt>
                <c:pt idx="24">
                  <c:v>174646.6043282263</c:v>
                </c:pt>
                <c:pt idx="25">
                  <c:v>1572926.1278248737</c:v>
                </c:pt>
                <c:pt idx="26">
                  <c:v>2952277.3234052127</c:v>
                </c:pt>
                <c:pt idx="27">
                  <c:v>4260458.3405758198</c:v>
                </c:pt>
                <c:pt idx="28">
                  <c:v>5497631.6965050492</c:v>
                </c:pt>
                <c:pt idx="29">
                  <c:v>6730211.326386638</c:v>
                </c:pt>
                <c:pt idx="30">
                  <c:v>7944485.059500834</c:v>
                </c:pt>
                <c:pt idx="31">
                  <c:v>7928240.4834913537</c:v>
                </c:pt>
                <c:pt idx="32">
                  <c:v>9095725.3320634924</c:v>
                </c:pt>
                <c:pt idx="33">
                  <c:v>9530389.4710089564</c:v>
                </c:pt>
                <c:pt idx="34">
                  <c:v>11260895.024048466</c:v>
                </c:pt>
                <c:pt idx="35">
                  <c:v>12629918.656778973</c:v>
                </c:pt>
                <c:pt idx="36">
                  <c:v>14245574.854154855</c:v>
                </c:pt>
                <c:pt idx="37">
                  <c:v>15791783.962104479</c:v>
                </c:pt>
                <c:pt idx="38">
                  <c:v>17268736.628013484</c:v>
                </c:pt>
                <c:pt idx="39">
                  <c:v>18742892.008509424</c:v>
                </c:pt>
                <c:pt idx="40">
                  <c:v>20200536.539126262</c:v>
                </c:pt>
              </c:numCache>
            </c:numRef>
          </c:val>
          <c:extLst>
            <c:ext xmlns:c16="http://schemas.microsoft.com/office/drawing/2014/chart" uri="{C3380CC4-5D6E-409C-BE32-E72D297353CC}">
              <c16:uniqueId val="{00000000-C48D-4249-8D8E-06E02E69BD53}"/>
            </c:ext>
          </c:extLst>
        </c:ser>
        <c:dLbls>
          <c:showLegendKey val="0"/>
          <c:showVal val="0"/>
          <c:showCatName val="0"/>
          <c:showSerName val="0"/>
          <c:showPercent val="0"/>
          <c:showBubbleSize val="0"/>
        </c:dLbls>
        <c:gapWidth val="100"/>
        <c:overlap val="-24"/>
        <c:axId val="536335016"/>
        <c:axId val="536336328"/>
      </c:barChart>
      <c:catAx>
        <c:axId val="536335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crossAx val="536336328"/>
        <c:crosses val="autoZero"/>
        <c:auto val="1"/>
        <c:lblAlgn val="ctr"/>
        <c:lblOffset val="100"/>
        <c:noMultiLvlLbl val="0"/>
      </c:catAx>
      <c:valAx>
        <c:axId val="536336328"/>
        <c:scaling>
          <c:orientation val="minMax"/>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1" i="0" u="none" strike="noStrike" kern="1200" baseline="0">
                <a:solidFill>
                  <a:schemeClr val="tx2"/>
                </a:solidFill>
                <a:latin typeface="+mn-lt"/>
                <a:ea typeface="+mn-ea"/>
                <a:cs typeface="+mn-cs"/>
              </a:defRPr>
            </a:pPr>
            <a:r>
              <a:rPr lang="en-CA"/>
              <a:t>Source of Energy</a:t>
            </a:r>
          </a:p>
        </c:rich>
      </c:tx>
      <c:overlay val="0"/>
      <c:spPr>
        <a:noFill/>
        <a:ln>
          <a:noFill/>
        </a:ln>
        <a:effectLst/>
      </c:spPr>
      <c:txPr>
        <a:bodyPr rot="0" spcFirstLastPara="1" vertOverflow="ellipsis" vert="horz" wrap="square" anchor="ctr" anchorCtr="1"/>
        <a:lstStyle/>
        <a:p>
          <a:pPr>
            <a:defRPr sz="2880" b="1" i="0" u="none" strike="noStrike" kern="1200" baseline="0">
              <a:solidFill>
                <a:schemeClr val="tx2"/>
              </a:solidFill>
              <a:latin typeface="+mn-lt"/>
              <a:ea typeface="+mn-ea"/>
              <a:cs typeface="+mn-cs"/>
            </a:defRPr>
          </a:pPr>
          <a:endParaRPr lang="en-US"/>
        </a:p>
      </c:txPr>
    </c:title>
    <c:autoTitleDeleted val="0"/>
    <c:plotArea>
      <c:layout/>
      <c:areaChart>
        <c:grouping val="percentStacked"/>
        <c:varyColors val="0"/>
        <c:ser>
          <c:idx val="0"/>
          <c:order val="0"/>
          <c:tx>
            <c:strRef>
              <c:f>'Yearly E split'!$C$2</c:f>
              <c:strCache>
                <c:ptCount val="1"/>
                <c:pt idx="0">
                  <c:v>PV supply</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split'!$C$3:$C$42</c:f>
              <c:numCache>
                <c:formatCode>General</c:formatCode>
                <c:ptCount val="40"/>
                <c:pt idx="0">
                  <c:v>1256610.368523703</c:v>
                </c:pt>
                <c:pt idx="1">
                  <c:v>1260421.1229343065</c:v>
                </c:pt>
                <c:pt idx="2">
                  <c:v>1264270.1545819889</c:v>
                </c:pt>
                <c:pt idx="3">
                  <c:v>1268081.5862916643</c:v>
                </c:pt>
                <c:pt idx="4">
                  <c:v>1271277.5890841482</c:v>
                </c:pt>
                <c:pt idx="5">
                  <c:v>1273494.2130073239</c:v>
                </c:pt>
                <c:pt idx="6">
                  <c:v>1274713.3524495834</c:v>
                </c:pt>
                <c:pt idx="7">
                  <c:v>1275410.8971409497</c:v>
                </c:pt>
                <c:pt idx="8">
                  <c:v>1276123.5042641796</c:v>
                </c:pt>
                <c:pt idx="9">
                  <c:v>1276659.0049514323</c:v>
                </c:pt>
                <c:pt idx="10">
                  <c:v>1276906.1628951752</c:v>
                </c:pt>
                <c:pt idx="11">
                  <c:v>1277146.1957487774</c:v>
                </c:pt>
                <c:pt idx="12">
                  <c:v>1277228.3564749507</c:v>
                </c:pt>
                <c:pt idx="13">
                  <c:v>1277368.2301464216</c:v>
                </c:pt>
                <c:pt idx="14">
                  <c:v>1277457.9683523134</c:v>
                </c:pt>
                <c:pt idx="15">
                  <c:v>1277482.8133032352</c:v>
                </c:pt>
                <c:pt idx="16">
                  <c:v>1277476.8127094798</c:v>
                </c:pt>
                <c:pt idx="17">
                  <c:v>1277469.5716302781</c:v>
                </c:pt>
                <c:pt idx="18">
                  <c:v>1277463.3597768531</c:v>
                </c:pt>
                <c:pt idx="19">
                  <c:v>1277457.9837873667</c:v>
                </c:pt>
                <c:pt idx="20">
                  <c:v>1277466.4926103775</c:v>
                </c:pt>
                <c:pt idx="21">
                  <c:v>1277474.6492889491</c:v>
                </c:pt>
                <c:pt idx="22">
                  <c:v>1277482.2657900944</c:v>
                </c:pt>
                <c:pt idx="23">
                  <c:v>1277488.5509515104</c:v>
                </c:pt>
                <c:pt idx="24">
                  <c:v>1277489.6895217728</c:v>
                </c:pt>
                <c:pt idx="25">
                  <c:v>1277489.9411648377</c:v>
                </c:pt>
                <c:pt idx="26">
                  <c:v>1277490.1879026049</c:v>
                </c:pt>
                <c:pt idx="27">
                  <c:v>1277490.3364609089</c:v>
                </c:pt>
                <c:pt idx="28">
                  <c:v>1277490.4850192126</c:v>
                </c:pt>
                <c:pt idx="29">
                  <c:v>1277490.6335775163</c:v>
                </c:pt>
                <c:pt idx="30">
                  <c:v>1277490.7821358205</c:v>
                </c:pt>
                <c:pt idx="31">
                  <c:v>1277490.9306941244</c:v>
                </c:pt>
                <c:pt idx="32">
                  <c:v>1277491.0792524284</c:v>
                </c:pt>
                <c:pt idx="33">
                  <c:v>1277491.2278107321</c:v>
                </c:pt>
                <c:pt idx="34">
                  <c:v>1277491.376369036</c:v>
                </c:pt>
                <c:pt idx="35">
                  <c:v>1277491.5249273402</c:v>
                </c:pt>
                <c:pt idx="36">
                  <c:v>1277491.6140623228</c:v>
                </c:pt>
                <c:pt idx="37">
                  <c:v>1277491.6140623228</c:v>
                </c:pt>
                <c:pt idx="38">
                  <c:v>1277491.6140623228</c:v>
                </c:pt>
                <c:pt idx="39">
                  <c:v>1277491.6140623228</c:v>
                </c:pt>
              </c:numCache>
            </c:numRef>
          </c:val>
          <c:extLst>
            <c:ext xmlns:c16="http://schemas.microsoft.com/office/drawing/2014/chart" uri="{C3380CC4-5D6E-409C-BE32-E72D297353CC}">
              <c16:uniqueId val="{00000000-5ED6-49B0-8907-DC53E58DECBA}"/>
            </c:ext>
          </c:extLst>
        </c:ser>
        <c:ser>
          <c:idx val="1"/>
          <c:order val="1"/>
          <c:tx>
            <c:strRef>
              <c:f>'Yearly E split'!$D$2</c:f>
              <c:strCache>
                <c:ptCount val="1"/>
                <c:pt idx="0">
                  <c:v>Storage Supply</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split'!$D$3:$D$42</c:f>
              <c:numCache>
                <c:formatCode>General</c:formatCode>
                <c:ptCount val="40"/>
                <c:pt idx="0">
                  <c:v>54228.856987337851</c:v>
                </c:pt>
                <c:pt idx="1">
                  <c:v>87005.715242138162</c:v>
                </c:pt>
                <c:pt idx="2">
                  <c:v>131730.70029351424</c:v>
                </c:pt>
                <c:pt idx="3">
                  <c:v>190921.25187361627</c:v>
                </c:pt>
                <c:pt idx="4">
                  <c:v>282905.09608764702</c:v>
                </c:pt>
                <c:pt idx="5">
                  <c:v>392651.44641747687</c:v>
                </c:pt>
                <c:pt idx="6">
                  <c:v>501235.69959052355</c:v>
                </c:pt>
                <c:pt idx="7">
                  <c:v>579183.94060307718</c:v>
                </c:pt>
                <c:pt idx="8">
                  <c:v>621147.38446038461</c:v>
                </c:pt>
                <c:pt idx="9">
                  <c:v>640745.53646363807</c:v>
                </c:pt>
                <c:pt idx="10">
                  <c:v>643794.435373705</c:v>
                </c:pt>
                <c:pt idx="11">
                  <c:v>640891.20357163064</c:v>
                </c:pt>
                <c:pt idx="12">
                  <c:v>624649.40035086381</c:v>
                </c:pt>
                <c:pt idx="13">
                  <c:v>603837.37069006858</c:v>
                </c:pt>
                <c:pt idx="14">
                  <c:v>582406.46032254503</c:v>
                </c:pt>
                <c:pt idx="15">
                  <c:v>556219.74037316581</c:v>
                </c:pt>
                <c:pt idx="16">
                  <c:v>528076.423895741</c:v>
                </c:pt>
                <c:pt idx="17">
                  <c:v>499308.25493757555</c:v>
                </c:pt>
                <c:pt idx="18">
                  <c:v>468899.82028375659</c:v>
                </c:pt>
                <c:pt idx="19">
                  <c:v>435208.81991838512</c:v>
                </c:pt>
                <c:pt idx="20">
                  <c:v>1081525.1664262214</c:v>
                </c:pt>
                <c:pt idx="21">
                  <c:v>1050485.6989294405</c:v>
                </c:pt>
                <c:pt idx="22">
                  <c:v>1016795.0465297108</c:v>
                </c:pt>
                <c:pt idx="23">
                  <c:v>982666.26546065789</c:v>
                </c:pt>
                <c:pt idx="24">
                  <c:v>948473.44098389626</c:v>
                </c:pt>
                <c:pt idx="25">
                  <c:v>914275.0268945056</c:v>
                </c:pt>
                <c:pt idx="26">
                  <c:v>880076.73792748863</c:v>
                </c:pt>
                <c:pt idx="27">
                  <c:v>845880.95328306989</c:v>
                </c:pt>
                <c:pt idx="28">
                  <c:v>811685.16863865289</c:v>
                </c:pt>
                <c:pt idx="29">
                  <c:v>777489.38399424299</c:v>
                </c:pt>
                <c:pt idx="30">
                  <c:v>743293.59934983554</c:v>
                </c:pt>
                <c:pt idx="31">
                  <c:v>709097.81470541866</c:v>
                </c:pt>
                <c:pt idx="32">
                  <c:v>674902.03006100969</c:v>
                </c:pt>
                <c:pt idx="33">
                  <c:v>640706.24541659118</c:v>
                </c:pt>
                <c:pt idx="34">
                  <c:v>606510.46077217546</c:v>
                </c:pt>
                <c:pt idx="35">
                  <c:v>572314.67612776707</c:v>
                </c:pt>
                <c:pt idx="36">
                  <c:v>538117.20534111722</c:v>
                </c:pt>
                <c:pt idx="37">
                  <c:v>503917.20534111519</c:v>
                </c:pt>
                <c:pt idx="38">
                  <c:v>469717.2053411199</c:v>
                </c:pt>
                <c:pt idx="39">
                  <c:v>435452.40087117831</c:v>
                </c:pt>
              </c:numCache>
            </c:numRef>
          </c:val>
          <c:extLst>
            <c:ext xmlns:c16="http://schemas.microsoft.com/office/drawing/2014/chart" uri="{C3380CC4-5D6E-409C-BE32-E72D297353CC}">
              <c16:uniqueId val="{00000001-5ED6-49B0-8907-DC53E58DECBA}"/>
            </c:ext>
          </c:extLst>
        </c:ser>
        <c:ser>
          <c:idx val="2"/>
          <c:order val="2"/>
          <c:tx>
            <c:strRef>
              <c:f>'Yearly E split'!$E$2</c:f>
              <c:strCache>
                <c:ptCount val="1"/>
                <c:pt idx="0">
                  <c:v>Grid supply</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split'!$E$3:$E$42</c:f>
              <c:numCache>
                <c:formatCode>General</c:formatCode>
                <c:ptCount val="40"/>
                <c:pt idx="0">
                  <c:v>61575.824524926356</c:v>
                </c:pt>
                <c:pt idx="1">
                  <c:v>87284.17062828131</c:v>
                </c:pt>
                <c:pt idx="2">
                  <c:v>135759.41360285334</c:v>
                </c:pt>
                <c:pt idx="3">
                  <c:v>214565.30262896811</c:v>
                </c:pt>
                <c:pt idx="4">
                  <c:v>344291.3338827265</c:v>
                </c:pt>
                <c:pt idx="5">
                  <c:v>540439.72062856331</c:v>
                </c:pt>
                <c:pt idx="6">
                  <c:v>808864.53669095866</c:v>
                </c:pt>
                <c:pt idx="7">
                  <c:v>1142239.6689028116</c:v>
                </c:pt>
                <c:pt idx="8">
                  <c:v>1529702.3847042569</c:v>
                </c:pt>
                <c:pt idx="9">
                  <c:v>1977317.2069464377</c:v>
                </c:pt>
                <c:pt idx="10">
                  <c:v>2497324.0822158158</c:v>
                </c:pt>
                <c:pt idx="11">
                  <c:v>3082731.6495008958</c:v>
                </c:pt>
                <c:pt idx="12">
                  <c:v>3740790.7530061686</c:v>
                </c:pt>
                <c:pt idx="13">
                  <c:v>4463591.0937214503</c:v>
                </c:pt>
                <c:pt idx="14">
                  <c:v>5253026.0335639883</c:v>
                </c:pt>
                <c:pt idx="15">
                  <c:v>6103797.9747168403</c:v>
                </c:pt>
                <c:pt idx="16">
                  <c:v>7008383.5168208955</c:v>
                </c:pt>
                <c:pt idx="17">
                  <c:v>7956564.1604628293</c:v>
                </c:pt>
                <c:pt idx="18">
                  <c:v>8936246.3121488467</c:v>
                </c:pt>
                <c:pt idx="19">
                  <c:v>9932610.7930982895</c:v>
                </c:pt>
                <c:pt idx="20">
                  <c:v>10672684.587230437</c:v>
                </c:pt>
                <c:pt idx="21">
                  <c:v>11409442.257874899</c:v>
                </c:pt>
                <c:pt idx="22">
                  <c:v>12099351.654506074</c:v>
                </c:pt>
                <c:pt idx="23">
                  <c:v>12668712.053755248</c:v>
                </c:pt>
                <c:pt idx="24">
                  <c:v>12773225.627326019</c:v>
                </c:pt>
                <c:pt idx="25">
                  <c:v>12797585.806524504</c:v>
                </c:pt>
                <c:pt idx="26">
                  <c:v>12822008.639005167</c:v>
                </c:pt>
                <c:pt idx="27">
                  <c:v>12846462.940882195</c:v>
                </c:pt>
                <c:pt idx="28">
                  <c:v>12870917.242759231</c:v>
                </c:pt>
                <c:pt idx="29">
                  <c:v>12895328.377770245</c:v>
                </c:pt>
                <c:pt idx="30">
                  <c:v>12919744.538192626</c:v>
                </c:pt>
                <c:pt idx="31">
                  <c:v>12944167.462618021</c:v>
                </c:pt>
                <c:pt idx="32">
                  <c:v>12968634.09579728</c:v>
                </c:pt>
                <c:pt idx="33">
                  <c:v>12993100.728976537</c:v>
                </c:pt>
                <c:pt idx="34">
                  <c:v>13017554.207845135</c:v>
                </c:pt>
                <c:pt idx="35">
                  <c:v>13042003.192795599</c:v>
                </c:pt>
                <c:pt idx="36">
                  <c:v>13057372.970100183</c:v>
                </c:pt>
                <c:pt idx="37">
                  <c:v>13059091.255758999</c:v>
                </c:pt>
                <c:pt idx="38">
                  <c:v>13060809.541417813</c:v>
                </c:pt>
                <c:pt idx="39">
                  <c:v>13062528.488346726</c:v>
                </c:pt>
              </c:numCache>
            </c:numRef>
          </c:val>
          <c:extLst>
            <c:ext xmlns:c16="http://schemas.microsoft.com/office/drawing/2014/chart" uri="{C3380CC4-5D6E-409C-BE32-E72D297353CC}">
              <c16:uniqueId val="{00000002-5ED6-49B0-8907-DC53E58DECBA}"/>
            </c:ext>
          </c:extLst>
        </c:ser>
        <c:dLbls>
          <c:showLegendKey val="0"/>
          <c:showVal val="0"/>
          <c:showCatName val="0"/>
          <c:showSerName val="0"/>
          <c:showPercent val="0"/>
          <c:showBubbleSize val="0"/>
        </c:dLbls>
        <c:axId val="720828088"/>
        <c:axId val="720828416"/>
      </c:areaChart>
      <c:catAx>
        <c:axId val="72082808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720828416"/>
        <c:crosses val="autoZero"/>
        <c:auto val="1"/>
        <c:lblAlgn val="ctr"/>
        <c:lblOffset val="100"/>
        <c:noMultiLvlLbl val="0"/>
      </c:catAx>
      <c:valAx>
        <c:axId val="72082841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7208280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r>
              <a:rPr lang="en-CA" sz="3200" dirty="0"/>
              <a:t>Demand Share</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en-US"/>
        </a:p>
      </c:txPr>
    </c:title>
    <c:autoTitleDeleted val="0"/>
    <c:plotArea>
      <c:layout/>
      <c:areaChart>
        <c:grouping val="percentStacked"/>
        <c:varyColors val="0"/>
        <c:ser>
          <c:idx val="0"/>
          <c:order val="0"/>
          <c:tx>
            <c:strRef>
              <c:f>'Yearly E split'!$F$2</c:f>
              <c:strCache>
                <c:ptCount val="1"/>
                <c:pt idx="0">
                  <c:v>Electrolyzer demand</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split'!$F$3:$F$42</c:f>
              <c:numCache>
                <c:formatCode>General</c:formatCode>
                <c:ptCount val="40"/>
                <c:pt idx="0">
                  <c:v>362118.40765465103</c:v>
                </c:pt>
                <c:pt idx="1">
                  <c:v>377878.372539812</c:v>
                </c:pt>
                <c:pt idx="2">
                  <c:v>387334.35147090943</c:v>
                </c:pt>
                <c:pt idx="3">
                  <c:v>401203.12056985119</c:v>
                </c:pt>
                <c:pt idx="4">
                  <c:v>420745.47702745214</c:v>
                </c:pt>
                <c:pt idx="5">
                  <c:v>447127.65824521275</c:v>
                </c:pt>
                <c:pt idx="6">
                  <c:v>481131.35848143621</c:v>
                </c:pt>
                <c:pt idx="7">
                  <c:v>522785.89127081085</c:v>
                </c:pt>
                <c:pt idx="8">
                  <c:v>570986.13635565899</c:v>
                </c:pt>
                <c:pt idx="9">
                  <c:v>623203.06853091065</c:v>
                </c:pt>
                <c:pt idx="10">
                  <c:v>685863.38714121433</c:v>
                </c:pt>
                <c:pt idx="11">
                  <c:v>760324.73242312239</c:v>
                </c:pt>
                <c:pt idx="12">
                  <c:v>847930.12387218571</c:v>
                </c:pt>
                <c:pt idx="13">
                  <c:v>949950.58427786687</c:v>
                </c:pt>
                <c:pt idx="14">
                  <c:v>1067517.0196025127</c:v>
                </c:pt>
                <c:pt idx="15">
                  <c:v>1201542.7558726044</c:v>
                </c:pt>
                <c:pt idx="16">
                  <c:v>1352639.1385518401</c:v>
                </c:pt>
                <c:pt idx="17">
                  <c:v>1521027.6628043579</c:v>
                </c:pt>
                <c:pt idx="18">
                  <c:v>1706453.1436283141</c:v>
                </c:pt>
                <c:pt idx="19">
                  <c:v>1908103.354024359</c:v>
                </c:pt>
                <c:pt idx="20">
                  <c:v>1908103.354024359</c:v>
                </c:pt>
                <c:pt idx="21">
                  <c:v>1908103.354024359</c:v>
                </c:pt>
                <c:pt idx="22">
                  <c:v>1908103.354024359</c:v>
                </c:pt>
                <c:pt idx="23">
                  <c:v>1908103.354024359</c:v>
                </c:pt>
                <c:pt idx="24">
                  <c:v>1908103.354024359</c:v>
                </c:pt>
                <c:pt idx="25">
                  <c:v>1908103.354024359</c:v>
                </c:pt>
                <c:pt idx="26">
                  <c:v>1908103.354024359</c:v>
                </c:pt>
                <c:pt idx="27">
                  <c:v>1908103.354024359</c:v>
                </c:pt>
                <c:pt idx="28">
                  <c:v>1908103.354024359</c:v>
                </c:pt>
                <c:pt idx="29">
                  <c:v>1908103.354024359</c:v>
                </c:pt>
                <c:pt idx="30">
                  <c:v>1908103.354024359</c:v>
                </c:pt>
                <c:pt idx="31">
                  <c:v>1908103.354024359</c:v>
                </c:pt>
                <c:pt idx="32">
                  <c:v>1908103.354024359</c:v>
                </c:pt>
                <c:pt idx="33">
                  <c:v>1908103.354024359</c:v>
                </c:pt>
                <c:pt idx="34">
                  <c:v>1908103.354024359</c:v>
                </c:pt>
                <c:pt idx="35">
                  <c:v>1908103.354024359</c:v>
                </c:pt>
                <c:pt idx="36">
                  <c:v>1908103.354024359</c:v>
                </c:pt>
                <c:pt idx="37">
                  <c:v>1908103.354024359</c:v>
                </c:pt>
                <c:pt idx="38">
                  <c:v>1908103.354024359</c:v>
                </c:pt>
                <c:pt idx="39">
                  <c:v>1908103.354024359</c:v>
                </c:pt>
              </c:numCache>
            </c:numRef>
          </c:val>
          <c:extLst>
            <c:ext xmlns:c16="http://schemas.microsoft.com/office/drawing/2014/chart" uri="{C3380CC4-5D6E-409C-BE32-E72D297353CC}">
              <c16:uniqueId val="{00000000-5D58-4C77-86CD-D734A1EF0B0B}"/>
            </c:ext>
          </c:extLst>
        </c:ser>
        <c:ser>
          <c:idx val="1"/>
          <c:order val="1"/>
          <c:tx>
            <c:strRef>
              <c:f>'Yearly E split'!$G$2</c:f>
              <c:strCache>
                <c:ptCount val="1"/>
                <c:pt idx="0">
                  <c:v>EV demand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split'!$G$3:$G$42</c:f>
              <c:numCache>
                <c:formatCode>General</c:formatCode>
                <c:ptCount val="40"/>
                <c:pt idx="0">
                  <c:v>429719.93006677757</c:v>
                </c:pt>
                <c:pt idx="1">
                  <c:v>543394.49907024007</c:v>
                </c:pt>
                <c:pt idx="2">
                  <c:v>678161.58670160314</c:v>
                </c:pt>
                <c:pt idx="3">
                  <c:v>837554.71399899723</c:v>
                </c:pt>
                <c:pt idx="4">
                  <c:v>1025340.3390960615</c:v>
                </c:pt>
                <c:pt idx="5">
                  <c:v>1245431.2565978537</c:v>
                </c:pt>
                <c:pt idx="6">
                  <c:v>1501768.8649615843</c:v>
                </c:pt>
                <c:pt idx="7">
                  <c:v>1798172.8045406162</c:v>
                </c:pt>
                <c:pt idx="8">
                  <c:v>2138158.3412349038</c:v>
                </c:pt>
                <c:pt idx="9">
                  <c:v>2524724.2278584186</c:v>
                </c:pt>
                <c:pt idx="10">
                  <c:v>2960116.538582277</c:v>
                </c:pt>
                <c:pt idx="11">
                  <c:v>3445577.000059647</c:v>
                </c:pt>
                <c:pt idx="12">
                  <c:v>3981087.4311184743</c:v>
                </c:pt>
                <c:pt idx="13">
                  <c:v>4565124.7879824182</c:v>
                </c:pt>
                <c:pt idx="14">
                  <c:v>5194443.6864401288</c:v>
                </c:pt>
                <c:pt idx="15">
                  <c:v>5863904.8076375751</c:v>
                </c:pt>
                <c:pt idx="16">
                  <c:v>6566367.9716161508</c:v>
                </c:pt>
                <c:pt idx="17">
                  <c:v>7292667.6110398211</c:v>
                </c:pt>
                <c:pt idx="18">
                  <c:v>8031685.7127188556</c:v>
                </c:pt>
                <c:pt idx="19">
                  <c:v>8770532.957947107</c:v>
                </c:pt>
                <c:pt idx="20">
                  <c:v>9494842.8820607662</c:v>
                </c:pt>
                <c:pt idx="21">
                  <c:v>10189176.661239756</c:v>
                </c:pt>
                <c:pt idx="22">
                  <c:v>10837528.067749131</c:v>
                </c:pt>
                <c:pt idx="23">
                  <c:v>11372549.748447226</c:v>
                </c:pt>
                <c:pt idx="24">
                  <c:v>11469470.055678705</c:v>
                </c:pt>
                <c:pt idx="25">
                  <c:v>11490891.064082991</c:v>
                </c:pt>
                <c:pt idx="26">
                  <c:v>11512312.072487282</c:v>
                </c:pt>
                <c:pt idx="27">
                  <c:v>11533733.080891581</c:v>
                </c:pt>
                <c:pt idx="28">
                  <c:v>11555154.089295881</c:v>
                </c:pt>
                <c:pt idx="29">
                  <c:v>11576575.097700179</c:v>
                </c:pt>
                <c:pt idx="30">
                  <c:v>11597996.106104463</c:v>
                </c:pt>
                <c:pt idx="31">
                  <c:v>11619417.114508752</c:v>
                </c:pt>
                <c:pt idx="32">
                  <c:v>11640838.122913061</c:v>
                </c:pt>
                <c:pt idx="33">
                  <c:v>11662259.131317349</c:v>
                </c:pt>
                <c:pt idx="34">
                  <c:v>11683680.139721634</c:v>
                </c:pt>
                <c:pt idx="35">
                  <c:v>11705101.14812593</c:v>
                </c:pt>
                <c:pt idx="36">
                  <c:v>11717953.753168505</c:v>
                </c:pt>
                <c:pt idx="37">
                  <c:v>11717953.753168505</c:v>
                </c:pt>
                <c:pt idx="38">
                  <c:v>11717953.753168505</c:v>
                </c:pt>
                <c:pt idx="39">
                  <c:v>11717953.753168505</c:v>
                </c:pt>
              </c:numCache>
            </c:numRef>
          </c:val>
          <c:extLst>
            <c:ext xmlns:c16="http://schemas.microsoft.com/office/drawing/2014/chart" uri="{C3380CC4-5D6E-409C-BE32-E72D297353CC}">
              <c16:uniqueId val="{00000001-5D58-4C77-86CD-D734A1EF0B0B}"/>
            </c:ext>
          </c:extLst>
        </c:ser>
        <c:ser>
          <c:idx val="2"/>
          <c:order val="2"/>
          <c:tx>
            <c:strRef>
              <c:f>'Yearly E split'!$H$2</c:f>
              <c:strCache>
                <c:ptCount val="1"/>
                <c:pt idx="0">
                  <c:v>Storage demand</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split'!$H$3:$H$42</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val>
          <c:extLst>
            <c:ext xmlns:c16="http://schemas.microsoft.com/office/drawing/2014/chart" uri="{C3380CC4-5D6E-409C-BE32-E72D297353CC}">
              <c16:uniqueId val="{00000002-5D58-4C77-86CD-D734A1EF0B0B}"/>
            </c:ext>
          </c:extLst>
        </c:ser>
        <c:ser>
          <c:idx val="3"/>
          <c:order val="3"/>
          <c:tx>
            <c:strRef>
              <c:f>'Yearly E split'!$I$2</c:f>
              <c:strCache>
                <c:ptCount val="1"/>
                <c:pt idx="0">
                  <c:v>Grid sold</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cat>
            <c:strRef>
              <c:f>'Yearly E split'!$B$3:$B$42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'Yearly E split'!$I$3:$I$42</c:f>
              <c:numCache>
                <c:formatCode>General</c:formatCode>
                <c:ptCount val="40"/>
                <c:pt idx="0">
                  <c:v>509775.57107998716</c:v>
                </c:pt>
                <c:pt idx="1">
                  <c:v>417355.15350566123</c:v>
                </c:pt>
                <c:pt idx="2">
                  <c:v>324006.41627247358</c:v>
                </c:pt>
                <c:pt idx="3">
                  <c:v>231569.57248529568</c:v>
                </c:pt>
                <c:pt idx="4">
                  <c:v>154058.43405344509</c:v>
                </c:pt>
                <c:pt idx="5">
                  <c:v>100299.70638126091</c:v>
                </c:pt>
                <c:pt idx="6">
                  <c:v>70732.496271529526</c:v>
                </c:pt>
                <c:pt idx="7">
                  <c:v>53815.276029387969</c:v>
                </c:pt>
                <c:pt idx="8">
                  <c:v>36532.753778123311</c:v>
                </c:pt>
                <c:pt idx="9">
                  <c:v>23545.509837797468</c:v>
                </c:pt>
                <c:pt idx="10">
                  <c:v>17551.305565798786</c:v>
                </c:pt>
                <c:pt idx="11">
                  <c:v>11729.902722385737</c:v>
                </c:pt>
                <c:pt idx="12">
                  <c:v>9737.2976361048022</c:v>
                </c:pt>
                <c:pt idx="13">
                  <c:v>6345.0078865861697</c:v>
                </c:pt>
                <c:pt idx="14">
                  <c:v>4168.6297820877608</c:v>
                </c:pt>
                <c:pt idx="15">
                  <c:v>3566.0769824643944</c:v>
                </c:pt>
                <c:pt idx="16">
                  <c:v>3711.6065340453856</c:v>
                </c:pt>
                <c:pt idx="17">
                  <c:v>3887.2209902341979</c:v>
                </c:pt>
                <c:pt idx="18">
                  <c:v>4037.8741222873141</c:v>
                </c:pt>
                <c:pt idx="19">
                  <c:v>4168.2554430640121</c:v>
                </c:pt>
                <c:pt idx="20">
                  <c:v>3961.8949981263258</c:v>
                </c:pt>
                <c:pt idx="21">
                  <c:v>3764.0749450848339</c:v>
                </c:pt>
                <c:pt idx="22">
                  <c:v>3579.3555587158326</c:v>
                </c:pt>
                <c:pt idx="23">
                  <c:v>3426.9245227676893</c:v>
                </c:pt>
                <c:pt idx="24">
                  <c:v>3399.3113187262566</c:v>
                </c:pt>
                <c:pt idx="25">
                  <c:v>3393.2083389407271</c:v>
                </c:pt>
                <c:pt idx="26">
                  <c:v>3387.2243250125057</c:v>
                </c:pt>
                <c:pt idx="27">
                  <c:v>3383.621410995097</c:v>
                </c:pt>
                <c:pt idx="28">
                  <c:v>3380.0184969776888</c:v>
                </c:pt>
                <c:pt idx="29">
                  <c:v>3376.4155829602805</c:v>
                </c:pt>
                <c:pt idx="30">
                  <c:v>3372.8126689428723</c:v>
                </c:pt>
                <c:pt idx="31">
                  <c:v>3369.209754925464</c:v>
                </c:pt>
                <c:pt idx="32">
                  <c:v>3365.6068409080553</c:v>
                </c:pt>
                <c:pt idx="33">
                  <c:v>3362.0039268906476</c:v>
                </c:pt>
                <c:pt idx="34">
                  <c:v>3358.4010128732389</c:v>
                </c:pt>
                <c:pt idx="35">
                  <c:v>3354.7980988558306</c:v>
                </c:pt>
                <c:pt idx="36">
                  <c:v>3352.6363504453861</c:v>
                </c:pt>
                <c:pt idx="37">
                  <c:v>3352.6363504453861</c:v>
                </c:pt>
                <c:pt idx="38">
                  <c:v>3352.6363504453861</c:v>
                </c:pt>
                <c:pt idx="39">
                  <c:v>3352.6363504453861</c:v>
                </c:pt>
              </c:numCache>
            </c:numRef>
          </c:val>
          <c:extLst>
            <c:ext xmlns:c16="http://schemas.microsoft.com/office/drawing/2014/chart" uri="{C3380CC4-5D6E-409C-BE32-E72D297353CC}">
              <c16:uniqueId val="{00000003-5D58-4C77-86CD-D734A1EF0B0B}"/>
            </c:ext>
          </c:extLst>
        </c:ser>
        <c:dLbls>
          <c:showLegendKey val="0"/>
          <c:showVal val="0"/>
          <c:showCatName val="0"/>
          <c:showSerName val="0"/>
          <c:showPercent val="0"/>
          <c:showBubbleSize val="0"/>
        </c:dLbls>
        <c:axId val="511557584"/>
        <c:axId val="511555944"/>
      </c:areaChart>
      <c:catAx>
        <c:axId val="51155758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11555944"/>
        <c:crosses val="autoZero"/>
        <c:auto val="1"/>
        <c:lblAlgn val="ctr"/>
        <c:lblOffset val="100"/>
        <c:noMultiLvlLbl val="0"/>
      </c:catAx>
      <c:valAx>
        <c:axId val="5115559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11557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4400" b="1" i="0" u="none" strike="noStrike" kern="1200" baseline="0">
                <a:solidFill>
                  <a:schemeClr val="tx1"/>
                </a:solidFill>
                <a:latin typeface="+mn-lt"/>
                <a:ea typeface="+mn-ea"/>
                <a:cs typeface="+mn-cs"/>
              </a:defRPr>
            </a:pPr>
            <a:r>
              <a:rPr lang="en-US" sz="4400" dirty="0"/>
              <a:t>Avoided CO</a:t>
            </a:r>
            <a:r>
              <a:rPr lang="en-US" sz="4400" baseline="-25000" dirty="0"/>
              <a:t>2</a:t>
            </a:r>
            <a:r>
              <a:rPr lang="en-US" sz="4400" dirty="0"/>
              <a:t> (tons)</a:t>
            </a:r>
          </a:p>
        </c:rich>
      </c:tx>
      <c:overlay val="0"/>
      <c:spPr>
        <a:noFill/>
        <a:ln>
          <a:noFill/>
        </a:ln>
        <a:effectLst/>
      </c:spPr>
      <c:txPr>
        <a:bodyPr rot="0" spcFirstLastPara="1" vertOverflow="ellipsis" vert="horz" wrap="square" anchor="ctr" anchorCtr="1"/>
        <a:lstStyle/>
        <a:p>
          <a:pPr>
            <a:defRPr sz="44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GHG!$I$2</c:f>
              <c:strCache>
                <c:ptCount val="1"/>
                <c:pt idx="0">
                  <c:v>CO2 (ton)</c:v>
                </c:pt>
              </c:strCache>
            </c:strRef>
          </c:tx>
          <c:spPr>
            <a:gradFill rotWithShape="1">
              <a:gsLst>
                <a:gs pos="0">
                  <a:schemeClr val="dk1">
                    <a:tint val="88500"/>
                    <a:shade val="51000"/>
                    <a:satMod val="130000"/>
                  </a:schemeClr>
                </a:gs>
                <a:gs pos="80000">
                  <a:schemeClr val="dk1">
                    <a:tint val="88500"/>
                    <a:shade val="93000"/>
                    <a:satMod val="130000"/>
                  </a:schemeClr>
                </a:gs>
                <a:gs pos="100000">
                  <a:schemeClr val="dk1">
                    <a:tint val="885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GHG!$A$3:$A$42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GHG!$I$3:$I$42</c:f>
              <c:numCache>
                <c:formatCode>General</c:formatCode>
                <c:ptCount val="40"/>
                <c:pt idx="0">
                  <c:v>5100.0118696886757</c:v>
                </c:pt>
                <c:pt idx="1">
                  <c:v>6207.817674537032</c:v>
                </c:pt>
                <c:pt idx="2">
                  <c:v>7493.3540382878336</c:v>
                </c:pt>
                <c:pt idx="3">
                  <c:v>9021.8923416738544</c:v>
                </c:pt>
                <c:pt idx="4">
                  <c:v>10832.365316503265</c:v>
                </c:pt>
                <c:pt idx="5">
                  <c:v>12964.785518306982</c:v>
                </c:pt>
                <c:pt idx="6">
                  <c:v>15458.272840551821</c:v>
                </c:pt>
                <c:pt idx="7">
                  <c:v>18348.542938947645</c:v>
                </c:pt>
                <c:pt idx="8">
                  <c:v>21665.051944432635</c:v>
                </c:pt>
                <c:pt idx="9">
                  <c:v>25428.144960162535</c:v>
                </c:pt>
                <c:pt idx="10">
                  <c:v>29678.149556869274</c:v>
                </c:pt>
                <c:pt idx="11">
                  <c:v>34430.741312132785</c:v>
                </c:pt>
                <c:pt idx="12">
                  <c:v>39689.800069472913</c:v>
                </c:pt>
                <c:pt idx="13">
                  <c:v>45444.952151849269</c:v>
                </c:pt>
                <c:pt idx="14">
                  <c:v>51669.336467929177</c:v>
                </c:pt>
                <c:pt idx="15">
                  <c:v>58317.770422089474</c:v>
                </c:pt>
                <c:pt idx="16">
                  <c:v>65325.498087857362</c:v>
                </c:pt>
                <c:pt idx="17">
                  <c:v>72607.696500007834</c:v>
                </c:pt>
                <c:pt idx="18">
                  <c:v>80059.894202073701</c:v>
                </c:pt>
                <c:pt idx="19">
                  <c:v>87559.4185084528</c:v>
                </c:pt>
                <c:pt idx="20">
                  <c:v>94315.338761913023</c:v>
                </c:pt>
                <c:pt idx="21">
                  <c:v>100791.6598576886</c:v>
                </c:pt>
                <c:pt idx="22">
                  <c:v>106839.08548692641</c:v>
                </c:pt>
                <c:pt idx="23">
                  <c:v>111829.44070412398</c:v>
                </c:pt>
                <c:pt idx="24">
                  <c:v>112733.45408955144</c:v>
                </c:pt>
                <c:pt idx="25">
                  <c:v>112933.25616282171</c:v>
                </c:pt>
                <c:pt idx="26">
                  <c:v>113133.05823609205</c:v>
                </c:pt>
                <c:pt idx="27">
                  <c:v>113332.86030936221</c:v>
                </c:pt>
                <c:pt idx="28">
                  <c:v>113532.66238263238</c:v>
                </c:pt>
                <c:pt idx="29">
                  <c:v>113732.46445590275</c:v>
                </c:pt>
                <c:pt idx="30">
                  <c:v>113932.26652917288</c:v>
                </c:pt>
                <c:pt idx="31">
                  <c:v>114132.06860244299</c:v>
                </c:pt>
                <c:pt idx="32">
                  <c:v>114331.87067571319</c:v>
                </c:pt>
                <c:pt idx="33">
                  <c:v>114531.67274898355</c:v>
                </c:pt>
                <c:pt idx="34">
                  <c:v>114731.47482225372</c:v>
                </c:pt>
                <c:pt idx="35">
                  <c:v>114931.27689552399</c:v>
                </c:pt>
                <c:pt idx="36">
                  <c:v>115051.15813948611</c:v>
                </c:pt>
                <c:pt idx="37">
                  <c:v>115051.15813948616</c:v>
                </c:pt>
                <c:pt idx="38">
                  <c:v>115051.1581394861</c:v>
                </c:pt>
                <c:pt idx="39">
                  <c:v>115051.15813948624</c:v>
                </c:pt>
              </c:numCache>
            </c:numRef>
          </c:val>
          <c:extLst>
            <c:ext xmlns:c16="http://schemas.microsoft.com/office/drawing/2014/chart" uri="{C3380CC4-5D6E-409C-BE32-E72D297353CC}">
              <c16:uniqueId val="{00000000-3741-40CE-8E63-07DA700049A1}"/>
            </c:ext>
          </c:extLst>
        </c:ser>
        <c:dLbls>
          <c:showLegendKey val="0"/>
          <c:showVal val="0"/>
          <c:showCatName val="0"/>
          <c:showSerName val="0"/>
          <c:showPercent val="0"/>
          <c:showBubbleSize val="0"/>
        </c:dLbls>
        <c:gapWidth val="150"/>
        <c:axId val="144478592"/>
        <c:axId val="144480128"/>
      </c:barChart>
      <c:catAx>
        <c:axId val="14447859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44480128"/>
        <c:crosses val="autoZero"/>
        <c:auto val="1"/>
        <c:lblAlgn val="ctr"/>
        <c:lblOffset val="100"/>
        <c:noMultiLvlLbl val="0"/>
      </c:catAx>
      <c:valAx>
        <c:axId val="14448012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4447859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a:t>H2 production cost vs charging fee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'H2 cost'!$C$3</c:f>
              <c:strCache>
                <c:ptCount val="1"/>
                <c:pt idx="0">
                  <c:v>Hydrogen production cost (CAD / kg) - no CapEx</c:v>
                </c:pt>
              </c:strCache>
            </c:strRef>
          </c:tx>
          <c:spPr>
            <a:ln w="28575" cap="rnd">
              <a:solidFill>
                <a:schemeClr val="accent1"/>
              </a:solidFill>
              <a:round/>
            </a:ln>
            <a:effectLst/>
          </c:spPr>
          <c:marker>
            <c:symbol val="none"/>
          </c:marker>
          <c:cat>
            <c:numRef>
              <c:f>'H2 cost'!$B$4:$B$43</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'H2 cost'!$C$4:$C$43</c:f>
              <c:numCache>
                <c:formatCode>0.00</c:formatCode>
                <c:ptCount val="40"/>
                <c:pt idx="0">
                  <c:v>8.7088999999999999</c:v>
                </c:pt>
                <c:pt idx="1">
                  <c:v>8.7825166666666661</c:v>
                </c:pt>
                <c:pt idx="2">
                  <c:v>8.8568550653594755</c:v>
                </c:pt>
                <c:pt idx="3">
                  <c:v>8.9319222718826072</c:v>
                </c:pt>
                <c:pt idx="4">
                  <c:v>9.0077254314108686</c:v>
                </c:pt>
                <c:pt idx="5">
                  <c:v>9.0842717591697983</c:v>
                </c:pt>
                <c:pt idx="6">
                  <c:v>9.1615685411224419</c:v>
                </c:pt>
                <c:pt idx="7">
                  <c:v>9.2396231346628568</c:v>
                </c:pt>
                <c:pt idx="8">
                  <c:v>9.3184429693164148</c:v>
                </c:pt>
                <c:pt idx="9">
                  <c:v>9.3980355474469661</c:v>
                </c:pt>
                <c:pt idx="10">
                  <c:v>9.478408444970956</c:v>
                </c:pt>
                <c:pt idx="11">
                  <c:v>9.5595693120785121</c:v>
                </c:pt>
                <c:pt idx="12">
                  <c:v>9.6415258739616352</c:v>
                </c:pt>
                <c:pt idx="13">
                  <c:v>9.7242859315494936</c:v>
                </c:pt>
                <c:pt idx="14">
                  <c:v>9.8078573622509602</c:v>
                </c:pt>
                <c:pt idx="15">
                  <c:v>9.8922481207043997</c:v>
                </c:pt>
                <c:pt idx="16">
                  <c:v>9.9774662395348361</c:v>
                </c:pt>
                <c:pt idx="17">
                  <c:v>10.063519830118512</c:v>
                </c:pt>
                <c:pt idx="18">
                  <c:v>10.150417083354967</c:v>
                </c:pt>
                <c:pt idx="19">
                  <c:v>10.238166270446682</c:v>
                </c:pt>
                <c:pt idx="20">
                  <c:v>10.326775743686355</c:v>
                </c:pt>
                <c:pt idx="21">
                  <c:v>10.416253937251907</c:v>
                </c:pt>
                <c:pt idx="22">
                  <c:v>10.506609368009277</c:v>
                </c:pt>
                <c:pt idx="23">
                  <c:v>10.597850636323095</c:v>
                </c:pt>
                <c:pt idx="24">
                  <c:v>10.689986426875281</c:v>
                </c:pt>
                <c:pt idx="25">
                  <c:v>10.783025509491704</c:v>
                </c:pt>
                <c:pt idx="26">
                  <c:v>10.876976739976918</c:v>
                </c:pt>
                <c:pt idx="27">
                  <c:v>10.971849060957084</c:v>
                </c:pt>
                <c:pt idx="28">
                  <c:v>11.067651502731172</c:v>
                </c:pt>
                <c:pt idx="29">
                  <c:v>11.164393184130496</c:v>
                </c:pt>
                <c:pt idx="30">
                  <c:v>11.262083313386679</c:v>
                </c:pt>
                <c:pt idx="31">
                  <c:v>11.360731189008115</c:v>
                </c:pt>
                <c:pt idx="32">
                  <c:v>11.460346200665057</c:v>
                </c:pt>
                <c:pt idx="33">
                  <c:v>11.560937830083343</c:v>
                </c:pt>
                <c:pt idx="34">
                  <c:v>11.662515651946904</c:v>
                </c:pt>
                <c:pt idx="35">
                  <c:v>11.765089334809128</c:v>
                </c:pt>
                <c:pt idx="36">
                  <c:v>11.868668642013141</c:v>
                </c:pt>
                <c:pt idx="37">
                  <c:v>11.973263432621112</c:v>
                </c:pt>
                <c:pt idx="38">
                  <c:v>12.078883662352691</c:v>
                </c:pt>
                <c:pt idx="39">
                  <c:v>12.185539384532619</c:v>
                </c:pt>
              </c:numCache>
            </c:numRef>
          </c:val>
          <c:smooth val="0"/>
          <c:extLst>
            <c:ext xmlns:c16="http://schemas.microsoft.com/office/drawing/2014/chart" uri="{C3380CC4-5D6E-409C-BE32-E72D297353CC}">
              <c16:uniqueId val="{00000000-6B27-4F34-BBBD-C9168AAB33FD}"/>
            </c:ext>
          </c:extLst>
        </c:ser>
        <c:ser>
          <c:idx val="1"/>
          <c:order val="1"/>
          <c:tx>
            <c:strRef>
              <c:f>'H2 cost'!$D$3</c:f>
              <c:strCache>
                <c:ptCount val="1"/>
                <c:pt idx="0">
                  <c:v>Charging fee (CAD / kWh)</c:v>
                </c:pt>
              </c:strCache>
            </c:strRef>
          </c:tx>
          <c:spPr>
            <a:ln w="28575" cap="rnd">
              <a:solidFill>
                <a:schemeClr val="accent2"/>
              </a:solidFill>
              <a:round/>
            </a:ln>
            <a:effectLst/>
          </c:spPr>
          <c:marker>
            <c:symbol val="none"/>
          </c:marker>
          <c:cat>
            <c:numRef>
              <c:f>'H2 cost'!$B$4:$B$43</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'H2 cost'!$D$4:$D$43</c:f>
              <c:numCache>
                <c:formatCode>0.00</c:formatCode>
                <c:ptCount val="40"/>
                <c:pt idx="0">
                  <c:v>12.75</c:v>
                </c:pt>
                <c:pt idx="1">
                  <c:v>12.75</c:v>
                </c:pt>
                <c:pt idx="2">
                  <c:v>12.6225</c:v>
                </c:pt>
                <c:pt idx="3">
                  <c:v>12.6225</c:v>
                </c:pt>
                <c:pt idx="4">
                  <c:v>12.494999999999999</c:v>
                </c:pt>
                <c:pt idx="5">
                  <c:v>12.494999999999999</c:v>
                </c:pt>
                <c:pt idx="6">
                  <c:v>12.3675</c:v>
                </c:pt>
                <c:pt idx="7">
                  <c:v>12.3675</c:v>
                </c:pt>
                <c:pt idx="8">
                  <c:v>12.24</c:v>
                </c:pt>
                <c:pt idx="9">
                  <c:v>12.24</c:v>
                </c:pt>
                <c:pt idx="10">
                  <c:v>12.112499999999999</c:v>
                </c:pt>
                <c:pt idx="11">
                  <c:v>12.112499999999999</c:v>
                </c:pt>
                <c:pt idx="12">
                  <c:v>11.984999999999999</c:v>
                </c:pt>
                <c:pt idx="13">
                  <c:v>11.984999999999999</c:v>
                </c:pt>
                <c:pt idx="14">
                  <c:v>11.8575</c:v>
                </c:pt>
                <c:pt idx="15">
                  <c:v>11.8575</c:v>
                </c:pt>
                <c:pt idx="16">
                  <c:v>11.73</c:v>
                </c:pt>
                <c:pt idx="17">
                  <c:v>11.73</c:v>
                </c:pt>
                <c:pt idx="18">
                  <c:v>11.602500000000001</c:v>
                </c:pt>
                <c:pt idx="19">
                  <c:v>11.602500000000001</c:v>
                </c:pt>
                <c:pt idx="20">
                  <c:v>11.475</c:v>
                </c:pt>
                <c:pt idx="21">
                  <c:v>11.475</c:v>
                </c:pt>
                <c:pt idx="22">
                  <c:v>11.3475</c:v>
                </c:pt>
                <c:pt idx="23">
                  <c:v>11.3475</c:v>
                </c:pt>
                <c:pt idx="24">
                  <c:v>11.22</c:v>
                </c:pt>
                <c:pt idx="25">
                  <c:v>11.22</c:v>
                </c:pt>
                <c:pt idx="26">
                  <c:v>11.092499999999999</c:v>
                </c:pt>
                <c:pt idx="27">
                  <c:v>11.092499999999999</c:v>
                </c:pt>
                <c:pt idx="28">
                  <c:v>10.965</c:v>
                </c:pt>
                <c:pt idx="29">
                  <c:v>10.965</c:v>
                </c:pt>
                <c:pt idx="30">
                  <c:v>10.8375</c:v>
                </c:pt>
                <c:pt idx="31">
                  <c:v>10.8375</c:v>
                </c:pt>
                <c:pt idx="32">
                  <c:v>10.709999999999999</c:v>
                </c:pt>
                <c:pt idx="33">
                  <c:v>10.709999999999999</c:v>
                </c:pt>
                <c:pt idx="34">
                  <c:v>10.5825</c:v>
                </c:pt>
                <c:pt idx="35">
                  <c:v>10.5825</c:v>
                </c:pt>
                <c:pt idx="36">
                  <c:v>10.455</c:v>
                </c:pt>
                <c:pt idx="37">
                  <c:v>10.455</c:v>
                </c:pt>
                <c:pt idx="38">
                  <c:v>10.455</c:v>
                </c:pt>
                <c:pt idx="39">
                  <c:v>10.455</c:v>
                </c:pt>
              </c:numCache>
            </c:numRef>
          </c:val>
          <c:smooth val="0"/>
          <c:extLst>
            <c:ext xmlns:c16="http://schemas.microsoft.com/office/drawing/2014/chart" uri="{C3380CC4-5D6E-409C-BE32-E72D297353CC}">
              <c16:uniqueId val="{00000001-6B27-4F34-BBBD-C9168AAB33FD}"/>
            </c:ext>
          </c:extLst>
        </c:ser>
        <c:dLbls>
          <c:showLegendKey val="0"/>
          <c:showVal val="0"/>
          <c:showCatName val="0"/>
          <c:showSerName val="0"/>
          <c:showPercent val="0"/>
          <c:showBubbleSize val="0"/>
        </c:dLbls>
        <c:smooth val="0"/>
        <c:axId val="1295766888"/>
        <c:axId val="1295771808"/>
      </c:lineChart>
      <c:catAx>
        <c:axId val="129576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5771808"/>
        <c:crosses val="autoZero"/>
        <c:auto val="1"/>
        <c:lblAlgn val="ctr"/>
        <c:lblOffset val="100"/>
        <c:noMultiLvlLbl val="0"/>
      </c:catAx>
      <c:valAx>
        <c:axId val="1295771808"/>
        <c:scaling>
          <c:orientation val="minMax"/>
          <c:min val="6"/>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5766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CA"/>
              <a:t>Energy</a:t>
            </a:r>
            <a:r>
              <a:rPr lang="en-CA" baseline="0"/>
              <a:t> Storage Impact on NPV</a:t>
            </a:r>
            <a:endParaRPr lang="en-CA"/>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ES!$K$2</c:f>
              <c:strCache>
                <c:ptCount val="1"/>
                <c:pt idx="0">
                  <c:v>Year 1 implementation</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ES!$J$3:$J$18</c:f>
              <c:numCache>
                <c:formatCode>#,##0</c:formatCode>
                <c:ptCount val="16"/>
                <c:pt idx="0">
                  <c:v>0</c:v>
                </c:pt>
                <c:pt idx="1">
                  <c:v>100</c:v>
                </c:pt>
                <c:pt idx="2">
                  <c:v>500</c:v>
                </c:pt>
                <c:pt idx="3">
                  <c:v>1000</c:v>
                </c:pt>
                <c:pt idx="4">
                  <c:v>2000</c:v>
                </c:pt>
                <c:pt idx="5">
                  <c:v>3000</c:v>
                </c:pt>
                <c:pt idx="6">
                  <c:v>4000</c:v>
                </c:pt>
                <c:pt idx="7">
                  <c:v>5000</c:v>
                </c:pt>
                <c:pt idx="8">
                  <c:v>10000</c:v>
                </c:pt>
                <c:pt idx="9">
                  <c:v>14000</c:v>
                </c:pt>
                <c:pt idx="10">
                  <c:v>20000</c:v>
                </c:pt>
                <c:pt idx="11">
                  <c:v>40000</c:v>
                </c:pt>
                <c:pt idx="12">
                  <c:v>60000</c:v>
                </c:pt>
                <c:pt idx="13">
                  <c:v>80000</c:v>
                </c:pt>
                <c:pt idx="14">
                  <c:v>100000</c:v>
                </c:pt>
                <c:pt idx="15">
                  <c:v>130000</c:v>
                </c:pt>
              </c:numCache>
            </c:numRef>
          </c:xVal>
          <c:yVal>
            <c:numRef>
              <c:f>ES!$K$3:$K$18</c:f>
              <c:numCache>
                <c:formatCode>"$"#,##0.00_);[Red]\("$"#,##0.00\)</c:formatCode>
                <c:ptCount val="16"/>
                <c:pt idx="0">
                  <c:v>846539.82251758687</c:v>
                </c:pt>
                <c:pt idx="1">
                  <c:v>857679.84457484633</c:v>
                </c:pt>
                <c:pt idx="2">
                  <c:v>897316.47214354575</c:v>
                </c:pt>
                <c:pt idx="3">
                  <c:v>937294.16654315963</c:v>
                </c:pt>
                <c:pt idx="4">
                  <c:v>986977.50871792994</c:v>
                </c:pt>
                <c:pt idx="5">
                  <c:v>1003805.3270170689</c:v>
                </c:pt>
                <c:pt idx="6">
                  <c:v>994657.70218329504</c:v>
                </c:pt>
                <c:pt idx="7">
                  <c:v>964330.22393064015</c:v>
                </c:pt>
                <c:pt idx="8">
                  <c:v>588731.70464121178</c:v>
                </c:pt>
                <c:pt idx="9">
                  <c:v>102687.75774486549</c:v>
                </c:pt>
              </c:numCache>
            </c:numRef>
          </c:yVal>
          <c:smooth val="1"/>
          <c:extLst>
            <c:ext xmlns:c16="http://schemas.microsoft.com/office/drawing/2014/chart" uri="{C3380CC4-5D6E-409C-BE32-E72D297353CC}">
              <c16:uniqueId val="{00000000-E35B-41FF-98CE-7918C2E3C346}"/>
            </c:ext>
          </c:extLst>
        </c:ser>
        <c:dLbls>
          <c:showLegendKey val="0"/>
          <c:showVal val="0"/>
          <c:showCatName val="0"/>
          <c:showSerName val="0"/>
          <c:showPercent val="0"/>
          <c:showBubbleSize val="0"/>
        </c:dLbls>
        <c:axId val="992148512"/>
        <c:axId val="992150480"/>
      </c:scatterChart>
      <c:scatterChart>
        <c:scatterStyle val="smoothMarker"/>
        <c:varyColors val="0"/>
        <c:ser>
          <c:idx val="1"/>
          <c:order val="1"/>
          <c:tx>
            <c:strRef>
              <c:f>ES!$L$2</c:f>
              <c:strCache>
                <c:ptCount val="1"/>
                <c:pt idx="0">
                  <c:v>Year 21 implementation</c:v>
                </c:pt>
              </c:strCache>
            </c:strRef>
          </c:tx>
          <c:spPr>
            <a:ln w="9525" cap="rnd">
              <a:solidFill>
                <a:srgbClr val="00B050"/>
              </a:solidFill>
              <a:round/>
            </a:ln>
            <a:effectLst>
              <a:outerShdw blurRad="40000" dist="23000" dir="5400000" rotWithShape="0">
                <a:srgbClr val="000000">
                  <a:alpha val="35000"/>
                </a:srgbClr>
              </a:outerShdw>
            </a:effectLst>
          </c:spPr>
          <c:marker>
            <c:symbol val="circle"/>
            <c:size val="5"/>
            <c:spPr>
              <a:solidFill>
                <a:srgbClr val="00B050"/>
              </a:solidFill>
              <a:ln w="9525">
                <a:solidFill>
                  <a:srgbClr val="00B050"/>
                </a:solidFill>
                <a:round/>
              </a:ln>
              <a:effectLst>
                <a:outerShdw blurRad="40000" dist="23000" dir="5400000" rotWithShape="0">
                  <a:srgbClr val="000000">
                    <a:alpha val="35000"/>
                  </a:srgbClr>
                </a:outerShdw>
              </a:effectLst>
            </c:spPr>
          </c:marker>
          <c:xVal>
            <c:numRef>
              <c:f>ES!$J$3:$J$18</c:f>
              <c:numCache>
                <c:formatCode>#,##0</c:formatCode>
                <c:ptCount val="16"/>
                <c:pt idx="0">
                  <c:v>0</c:v>
                </c:pt>
                <c:pt idx="1">
                  <c:v>100</c:v>
                </c:pt>
                <c:pt idx="2">
                  <c:v>500</c:v>
                </c:pt>
                <c:pt idx="3">
                  <c:v>1000</c:v>
                </c:pt>
                <c:pt idx="4">
                  <c:v>2000</c:v>
                </c:pt>
                <c:pt idx="5">
                  <c:v>3000</c:v>
                </c:pt>
                <c:pt idx="6">
                  <c:v>4000</c:v>
                </c:pt>
                <c:pt idx="7">
                  <c:v>5000</c:v>
                </c:pt>
                <c:pt idx="8">
                  <c:v>10000</c:v>
                </c:pt>
                <c:pt idx="9">
                  <c:v>14000</c:v>
                </c:pt>
                <c:pt idx="10">
                  <c:v>20000</c:v>
                </c:pt>
                <c:pt idx="11">
                  <c:v>40000</c:v>
                </c:pt>
                <c:pt idx="12">
                  <c:v>60000</c:v>
                </c:pt>
                <c:pt idx="13">
                  <c:v>80000</c:v>
                </c:pt>
                <c:pt idx="14">
                  <c:v>100000</c:v>
                </c:pt>
                <c:pt idx="15">
                  <c:v>130000</c:v>
                </c:pt>
              </c:numCache>
            </c:numRef>
          </c:xVal>
          <c:yVal>
            <c:numRef>
              <c:f>ES!$L$3:$L$18</c:f>
              <c:numCache>
                <c:formatCode>"$"#,##0.00_);[Red]\("$"#,##0.00\)</c:formatCode>
                <c:ptCount val="16"/>
                <c:pt idx="0">
                  <c:v>983323.2718632631</c:v>
                </c:pt>
                <c:pt idx="1">
                  <c:v>1003805.3270170689</c:v>
                </c:pt>
                <c:pt idx="2">
                  <c:v>1085676.4918130804</c:v>
                </c:pt>
                <c:pt idx="3">
                  <c:v>1187924.0610310603</c:v>
                </c:pt>
                <c:pt idx="4">
                  <c:v>1391488.7496334873</c:v>
                </c:pt>
                <c:pt idx="5">
                  <c:v>1593940.8264833093</c:v>
                </c:pt>
                <c:pt idx="6">
                  <c:v>1794803.9296199456</c:v>
                </c:pt>
                <c:pt idx="7">
                  <c:v>1993448.3286133669</c:v>
                </c:pt>
                <c:pt idx="8">
                  <c:v>2944049.129302552</c:v>
                </c:pt>
                <c:pt idx="9">
                  <c:v>3642530.9950703811</c:v>
                </c:pt>
                <c:pt idx="10">
                  <c:v>4585062.3182622641</c:v>
                </c:pt>
                <c:pt idx="11">
                  <c:v>6689216.3259939738</c:v>
                </c:pt>
                <c:pt idx="12">
                  <c:v>7024001.5666308403</c:v>
                </c:pt>
                <c:pt idx="13">
                  <c:v>5866027.6562226191</c:v>
                </c:pt>
                <c:pt idx="14">
                  <c:v>3915639.5260937288</c:v>
                </c:pt>
                <c:pt idx="15">
                  <c:v>398057.95253583975</c:v>
                </c:pt>
              </c:numCache>
            </c:numRef>
          </c:yVal>
          <c:smooth val="1"/>
          <c:extLst>
            <c:ext xmlns:c16="http://schemas.microsoft.com/office/drawing/2014/chart" uri="{C3380CC4-5D6E-409C-BE32-E72D297353CC}">
              <c16:uniqueId val="{00000001-E35B-41FF-98CE-7918C2E3C346}"/>
            </c:ext>
          </c:extLst>
        </c:ser>
        <c:dLbls>
          <c:showLegendKey val="0"/>
          <c:showVal val="0"/>
          <c:showCatName val="0"/>
          <c:showSerName val="0"/>
          <c:showPercent val="0"/>
          <c:showBubbleSize val="0"/>
        </c:dLbls>
        <c:axId val="1244456792"/>
        <c:axId val="1244455808"/>
      </c:scatterChart>
      <c:valAx>
        <c:axId val="992148512"/>
        <c:scaling>
          <c:orientation val="minMax"/>
          <c:max val="80000"/>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CA"/>
                  <a:t>Energy</a:t>
                </a:r>
                <a:r>
                  <a:rPr lang="en-CA" baseline="0"/>
                  <a:t> Storage Capacity (kWh)</a:t>
                </a:r>
                <a:endParaRPr lang="en-CA"/>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92150480"/>
        <c:crosses val="autoZero"/>
        <c:crossBetween val="midCat"/>
      </c:valAx>
      <c:valAx>
        <c:axId val="992150480"/>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CA"/>
                  <a:t>Year</a:t>
                </a:r>
                <a:r>
                  <a:rPr lang="en-CA" baseline="0"/>
                  <a:t> 1 - NPV Impact (CA$)</a:t>
                </a:r>
                <a:endParaRPr lang="en-CA"/>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quot;$&quot;#,##0.00_);[Red]\(&quot;$&quot;#,##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92148512"/>
        <c:crosses val="autoZero"/>
        <c:crossBetween val="midCat"/>
      </c:valAx>
      <c:valAx>
        <c:axId val="1244455808"/>
        <c:scaling>
          <c:orientation val="minMax"/>
        </c:scaling>
        <c:delete val="0"/>
        <c:axPos val="r"/>
        <c:title>
          <c:tx>
            <c:rich>
              <a:bodyPr rot="5400000" spcFirstLastPara="1" vertOverflow="ellipsis" wrap="square" anchor="ctr" anchorCtr="1"/>
              <a:lstStyle/>
              <a:p>
                <a:pPr>
                  <a:defRPr sz="900" b="1" i="0" u="none" strike="noStrike" kern="1200" baseline="0">
                    <a:solidFill>
                      <a:schemeClr val="tx2"/>
                    </a:solidFill>
                    <a:latin typeface="+mn-lt"/>
                    <a:ea typeface="+mn-ea"/>
                    <a:cs typeface="+mn-cs"/>
                  </a:defRPr>
                </a:pPr>
                <a:r>
                  <a:rPr lang="en-CA"/>
                  <a:t>Year 21 - NPV</a:t>
                </a:r>
                <a:r>
                  <a:rPr lang="en-CA" baseline="0"/>
                  <a:t> Impact (CA$)</a:t>
                </a:r>
                <a:endParaRPr lang="en-CA"/>
              </a:p>
            </c:rich>
          </c:tx>
          <c:overlay val="0"/>
          <c:spPr>
            <a:noFill/>
            <a:ln>
              <a:noFill/>
            </a:ln>
            <a:effectLst/>
          </c:spPr>
          <c:txPr>
            <a:bodyPr rot="5400000" spcFirstLastPara="1" vertOverflow="ellipsis" wrap="square" anchor="ctr" anchorCtr="1"/>
            <a:lstStyle/>
            <a:p>
              <a:pPr>
                <a:defRPr sz="900" b="1" i="0" u="none" strike="noStrike" kern="1200" baseline="0">
                  <a:solidFill>
                    <a:schemeClr val="tx2"/>
                  </a:solidFill>
                  <a:latin typeface="+mn-lt"/>
                  <a:ea typeface="+mn-ea"/>
                  <a:cs typeface="+mn-cs"/>
                </a:defRPr>
              </a:pPr>
              <a:endParaRPr lang="en-US"/>
            </a:p>
          </c:txPr>
        </c:title>
        <c:numFmt formatCode="&quot;$&quot;#,##0.00_);[Red]\(&quot;$&quot;#,##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44456792"/>
        <c:crosses val="max"/>
        <c:crossBetween val="midCat"/>
      </c:valAx>
      <c:valAx>
        <c:axId val="1244456792"/>
        <c:scaling>
          <c:orientation val="minMax"/>
        </c:scaling>
        <c:delete val="1"/>
        <c:axPos val="t"/>
        <c:numFmt formatCode="#,##0" sourceLinked="1"/>
        <c:majorTickMark val="out"/>
        <c:minorTickMark val="none"/>
        <c:tickLblPos val="nextTo"/>
        <c:crossAx val="1244455808"/>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Avoided CO2 (ton)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GHG!$I$2</c:f>
              <c:strCache>
                <c:ptCount val="1"/>
                <c:pt idx="0">
                  <c:v>CO2 (ton)</c:v>
                </c:pt>
              </c:strCache>
            </c:strRef>
          </c:tx>
          <c:spPr>
            <a:gradFill rotWithShape="1">
              <a:gsLst>
                <a:gs pos="0">
                  <a:schemeClr val="dk1">
                    <a:tint val="88500"/>
                    <a:shade val="51000"/>
                    <a:satMod val="130000"/>
                  </a:schemeClr>
                </a:gs>
                <a:gs pos="80000">
                  <a:schemeClr val="dk1">
                    <a:tint val="88500"/>
                    <a:shade val="93000"/>
                    <a:satMod val="130000"/>
                  </a:schemeClr>
                </a:gs>
                <a:gs pos="100000">
                  <a:schemeClr val="dk1">
                    <a:tint val="885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GHG!$A$3:$A$42</c:f>
              <c:strCache>
                <c:ptCount val="40"/>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pt idx="15">
                  <c:v>YEAR 16</c:v>
                </c:pt>
                <c:pt idx="16">
                  <c:v>YEAR 17</c:v>
                </c:pt>
                <c:pt idx="17">
                  <c:v>YEAR 18</c:v>
                </c:pt>
                <c:pt idx="18">
                  <c:v>YEAR 19</c:v>
                </c:pt>
                <c:pt idx="19">
                  <c:v>YEAR 20</c:v>
                </c:pt>
                <c:pt idx="20">
                  <c:v>YEAR 21</c:v>
                </c:pt>
                <c:pt idx="21">
                  <c:v>YEAR 22</c:v>
                </c:pt>
                <c:pt idx="22">
                  <c:v>YEAR 23</c:v>
                </c:pt>
                <c:pt idx="23">
                  <c:v>YEAR 24</c:v>
                </c:pt>
                <c:pt idx="24">
                  <c:v>YEAR 25</c:v>
                </c:pt>
                <c:pt idx="25">
                  <c:v>YEAR 26</c:v>
                </c:pt>
                <c:pt idx="26">
                  <c:v>YEAR 27</c:v>
                </c:pt>
                <c:pt idx="27">
                  <c:v>YEAR 28</c:v>
                </c:pt>
                <c:pt idx="28">
                  <c:v>YEAR 29</c:v>
                </c:pt>
                <c:pt idx="29">
                  <c:v>YEAR 30</c:v>
                </c:pt>
                <c:pt idx="30">
                  <c:v>YEAR 31</c:v>
                </c:pt>
                <c:pt idx="31">
                  <c:v>YEAR 32</c:v>
                </c:pt>
                <c:pt idx="32">
                  <c:v>YEAR 33</c:v>
                </c:pt>
                <c:pt idx="33">
                  <c:v>YEAR 34</c:v>
                </c:pt>
                <c:pt idx="34">
                  <c:v>YEAR 35</c:v>
                </c:pt>
                <c:pt idx="35">
                  <c:v>YEAR 36</c:v>
                </c:pt>
                <c:pt idx="36">
                  <c:v>YEAR 37</c:v>
                </c:pt>
                <c:pt idx="37">
                  <c:v>YEAR 38</c:v>
                </c:pt>
                <c:pt idx="38">
                  <c:v>YEAR 39</c:v>
                </c:pt>
                <c:pt idx="39">
                  <c:v>YEAR 40</c:v>
                </c:pt>
              </c:strCache>
            </c:strRef>
          </c:cat>
          <c:val>
            <c:numRef>
              <c:f>GHG!$I$3:$I$42</c:f>
              <c:numCache>
                <c:formatCode>General</c:formatCode>
                <c:ptCount val="40"/>
                <c:pt idx="0">
                  <c:v>5100.0118696886757</c:v>
                </c:pt>
                <c:pt idx="1">
                  <c:v>6207.817674537032</c:v>
                </c:pt>
                <c:pt idx="2">
                  <c:v>7493.3540382878336</c:v>
                </c:pt>
                <c:pt idx="3">
                  <c:v>9021.8923416738544</c:v>
                </c:pt>
                <c:pt idx="4">
                  <c:v>10832.365316503265</c:v>
                </c:pt>
                <c:pt idx="5">
                  <c:v>12964.785518306982</c:v>
                </c:pt>
                <c:pt idx="6">
                  <c:v>15458.272840551821</c:v>
                </c:pt>
                <c:pt idx="7">
                  <c:v>18348.542938947645</c:v>
                </c:pt>
                <c:pt idx="8">
                  <c:v>21665.051944432635</c:v>
                </c:pt>
                <c:pt idx="9">
                  <c:v>25428.144960162535</c:v>
                </c:pt>
                <c:pt idx="10">
                  <c:v>29678.149556869274</c:v>
                </c:pt>
                <c:pt idx="11">
                  <c:v>34430.741312132785</c:v>
                </c:pt>
                <c:pt idx="12">
                  <c:v>39689.800069472913</c:v>
                </c:pt>
                <c:pt idx="13">
                  <c:v>45444.952151849269</c:v>
                </c:pt>
                <c:pt idx="14">
                  <c:v>51669.336467929177</c:v>
                </c:pt>
                <c:pt idx="15">
                  <c:v>58317.770422089474</c:v>
                </c:pt>
                <c:pt idx="16">
                  <c:v>65325.498087857362</c:v>
                </c:pt>
                <c:pt idx="17">
                  <c:v>72607.696500007834</c:v>
                </c:pt>
                <c:pt idx="18">
                  <c:v>80059.894202073701</c:v>
                </c:pt>
                <c:pt idx="19">
                  <c:v>87559.4185084528</c:v>
                </c:pt>
                <c:pt idx="20">
                  <c:v>94315.338761913023</c:v>
                </c:pt>
                <c:pt idx="21">
                  <c:v>100791.6598576886</c:v>
                </c:pt>
                <c:pt idx="22">
                  <c:v>106839.08548692641</c:v>
                </c:pt>
                <c:pt idx="23">
                  <c:v>111829.44070412398</c:v>
                </c:pt>
                <c:pt idx="24">
                  <c:v>112733.45408955144</c:v>
                </c:pt>
                <c:pt idx="25">
                  <c:v>112933.25616282171</c:v>
                </c:pt>
                <c:pt idx="26">
                  <c:v>113133.05823609205</c:v>
                </c:pt>
                <c:pt idx="27">
                  <c:v>113332.86030936221</c:v>
                </c:pt>
                <c:pt idx="28">
                  <c:v>113532.66238263238</c:v>
                </c:pt>
                <c:pt idx="29">
                  <c:v>113732.46445590275</c:v>
                </c:pt>
                <c:pt idx="30">
                  <c:v>113932.26652917288</c:v>
                </c:pt>
                <c:pt idx="31">
                  <c:v>114132.06860244299</c:v>
                </c:pt>
                <c:pt idx="32">
                  <c:v>114331.87067571319</c:v>
                </c:pt>
                <c:pt idx="33">
                  <c:v>114531.67274898355</c:v>
                </c:pt>
                <c:pt idx="34">
                  <c:v>114731.47482225372</c:v>
                </c:pt>
                <c:pt idx="35">
                  <c:v>114931.27689552399</c:v>
                </c:pt>
                <c:pt idx="36">
                  <c:v>115051.15813948611</c:v>
                </c:pt>
                <c:pt idx="37">
                  <c:v>115051.15813948616</c:v>
                </c:pt>
                <c:pt idx="38">
                  <c:v>115051.1581394861</c:v>
                </c:pt>
                <c:pt idx="39">
                  <c:v>115051.15813948624</c:v>
                </c:pt>
              </c:numCache>
            </c:numRef>
          </c:val>
          <c:extLst>
            <c:ext xmlns:c16="http://schemas.microsoft.com/office/drawing/2014/chart" uri="{C3380CC4-5D6E-409C-BE32-E72D297353CC}">
              <c16:uniqueId val="{00000000-6446-44DE-86FA-7A3727CF82D0}"/>
            </c:ext>
          </c:extLst>
        </c:ser>
        <c:dLbls>
          <c:showLegendKey val="0"/>
          <c:showVal val="0"/>
          <c:showCatName val="0"/>
          <c:showSerName val="0"/>
          <c:showPercent val="0"/>
          <c:showBubbleSize val="0"/>
        </c:dLbls>
        <c:gapWidth val="150"/>
        <c:axId val="144478592"/>
        <c:axId val="144480128"/>
      </c:barChart>
      <c:catAx>
        <c:axId val="14447859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4480128"/>
        <c:crosses val="autoZero"/>
        <c:auto val="1"/>
        <c:lblAlgn val="ctr"/>
        <c:lblOffset val="100"/>
        <c:noMultiLvlLbl val="0"/>
      </c:catAx>
      <c:valAx>
        <c:axId val="14448012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447859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CA" sz="5400" b="0" i="0" u="none" strike="noStrike" kern="1200" cap="none" spc="0" baseline="0" dirty="0">
                <a:solidFill>
                  <a:prstClr val="black">
                    <a:lumMod val="65000"/>
                    <a:lumOff val="35000"/>
                  </a:prstClr>
                </a:solidFill>
                <a:latin typeface="+mn-lt"/>
                <a:ea typeface="+mn-ea"/>
                <a:cs typeface="+mn-cs"/>
              </a:rPr>
              <a:t>EV Escalation</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'ZEV Esc'!$J$1</c:f>
              <c:strCache>
                <c:ptCount val="1"/>
                <c:pt idx="0">
                  <c:v>EV Public Peak Demand</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numRef>
              <c:f>'ZEV Esc'!$I$2:$I$41</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'ZEV Esc'!$J$2:$J$41</c:f>
              <c:numCache>
                <c:formatCode>General</c:formatCode>
                <c:ptCount val="40"/>
                <c:pt idx="0">
                  <c:v>1278.72</c:v>
                </c:pt>
                <c:pt idx="1">
                  <c:v>1630.3679999999999</c:v>
                </c:pt>
                <c:pt idx="2">
                  <c:v>2062.41552</c:v>
                </c:pt>
                <c:pt idx="3">
                  <c:v>2588.3314775999997</c:v>
                </c:pt>
                <c:pt idx="4">
                  <c:v>3222.4726896120001</c:v>
                </c:pt>
                <c:pt idx="5">
                  <c:v>3979.7537716708198</c:v>
                </c:pt>
                <c:pt idx="6">
                  <c:v>4875.1983702967545</c:v>
                </c:pt>
                <c:pt idx="7">
                  <c:v>5923.3660199105561</c:v>
                </c:pt>
                <c:pt idx="8">
                  <c:v>7137.6560539922202</c:v>
                </c:pt>
                <c:pt idx="9">
                  <c:v>8529.4989845207019</c:v>
                </c:pt>
                <c:pt idx="10">
                  <c:v>10107.456296657032</c:v>
                </c:pt>
                <c:pt idx="11">
                  <c:v>11876.26114857201</c:v>
                </c:pt>
                <c:pt idx="12">
                  <c:v>13835.844238086393</c:v>
                </c:pt>
                <c:pt idx="13">
                  <c:v>15980.40009498978</c:v>
                </c:pt>
                <c:pt idx="14">
                  <c:v>18297.5581087633</c:v>
                </c:pt>
                <c:pt idx="15">
                  <c:v>20767.728453446343</c:v>
                </c:pt>
                <c:pt idx="16">
                  <c:v>23363.694510127138</c:v>
                </c:pt>
                <c:pt idx="17">
                  <c:v>26050.51937879176</c:v>
                </c:pt>
                <c:pt idx="18">
                  <c:v>28785.823913564895</c:v>
                </c:pt>
                <c:pt idx="19">
                  <c:v>31520.47718535356</c:v>
                </c:pt>
                <c:pt idx="20">
                  <c:v>34199.71774610861</c:v>
                </c:pt>
                <c:pt idx="21">
                  <c:v>36764.696577066752</c:v>
                </c:pt>
                <c:pt idx="22">
                  <c:v>39154.401854576092</c:v>
                </c:pt>
                <c:pt idx="23">
                  <c:v>41112.121947304899</c:v>
                </c:pt>
                <c:pt idx="24">
                  <c:v>41399.906800936027</c:v>
                </c:pt>
                <c:pt idx="25">
                  <c:v>41399.906800936027</c:v>
                </c:pt>
                <c:pt idx="26">
                  <c:v>41399.906800936027</c:v>
                </c:pt>
                <c:pt idx="27">
                  <c:v>41399.906800936027</c:v>
                </c:pt>
                <c:pt idx="28">
                  <c:v>41399.906800936027</c:v>
                </c:pt>
                <c:pt idx="29">
                  <c:v>41399.906800936027</c:v>
                </c:pt>
                <c:pt idx="30">
                  <c:v>41399.906800936027</c:v>
                </c:pt>
                <c:pt idx="31">
                  <c:v>41399.906800936027</c:v>
                </c:pt>
                <c:pt idx="32">
                  <c:v>41399.906800936027</c:v>
                </c:pt>
                <c:pt idx="33">
                  <c:v>41399.906800936027</c:v>
                </c:pt>
                <c:pt idx="34">
                  <c:v>41399.906800936027</c:v>
                </c:pt>
                <c:pt idx="35">
                  <c:v>41399.906800936027</c:v>
                </c:pt>
                <c:pt idx="36">
                  <c:v>41399.906800936027</c:v>
                </c:pt>
                <c:pt idx="37">
                  <c:v>41399.906800936027</c:v>
                </c:pt>
                <c:pt idx="38">
                  <c:v>41399.906800936027</c:v>
                </c:pt>
                <c:pt idx="39">
                  <c:v>41399.906800936027</c:v>
                </c:pt>
              </c:numCache>
            </c:numRef>
          </c:val>
          <c:extLst>
            <c:ext xmlns:c16="http://schemas.microsoft.com/office/drawing/2014/chart" uri="{C3380CC4-5D6E-409C-BE32-E72D297353CC}">
              <c16:uniqueId val="{00000000-7C00-4E2E-BD9B-80DC043FE148}"/>
            </c:ext>
          </c:extLst>
        </c:ser>
        <c:ser>
          <c:idx val="1"/>
          <c:order val="1"/>
          <c:tx>
            <c:strRef>
              <c:f>'ZEV Esc'!$K$1</c:f>
              <c:strCache>
                <c:ptCount val="1"/>
                <c:pt idx="0">
                  <c:v>EV Fleet Demand</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numRef>
              <c:f>'ZEV Esc'!$I$2:$I$41</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'ZEV Esc'!$K$2:$K$41</c:f>
              <c:numCache>
                <c:formatCode>General</c:formatCode>
                <c:ptCount val="40"/>
                <c:pt idx="0">
                  <c:v>526.46</c:v>
                </c:pt>
                <c:pt idx="1">
                  <c:v>646.11</c:v>
                </c:pt>
                <c:pt idx="2">
                  <c:v>765.76</c:v>
                </c:pt>
                <c:pt idx="3">
                  <c:v>885.41</c:v>
                </c:pt>
                <c:pt idx="4">
                  <c:v>1005.06</c:v>
                </c:pt>
                <c:pt idx="5">
                  <c:v>1124.71</c:v>
                </c:pt>
                <c:pt idx="6">
                  <c:v>1244.3599999999999</c:v>
                </c:pt>
                <c:pt idx="7">
                  <c:v>1364.01</c:v>
                </c:pt>
                <c:pt idx="8">
                  <c:v>1483.66</c:v>
                </c:pt>
                <c:pt idx="9">
                  <c:v>1603.31</c:v>
                </c:pt>
                <c:pt idx="10">
                  <c:v>1722.96</c:v>
                </c:pt>
                <c:pt idx="11">
                  <c:v>1842.61</c:v>
                </c:pt>
                <c:pt idx="12">
                  <c:v>1962.26</c:v>
                </c:pt>
                <c:pt idx="13">
                  <c:v>2081.91</c:v>
                </c:pt>
                <c:pt idx="14">
                  <c:v>2201.56</c:v>
                </c:pt>
                <c:pt idx="15">
                  <c:v>2321.21</c:v>
                </c:pt>
                <c:pt idx="16">
                  <c:v>2440.86</c:v>
                </c:pt>
                <c:pt idx="17">
                  <c:v>2560.5099999999998</c:v>
                </c:pt>
                <c:pt idx="18">
                  <c:v>2680.16</c:v>
                </c:pt>
                <c:pt idx="19">
                  <c:v>2799.81</c:v>
                </c:pt>
                <c:pt idx="20">
                  <c:v>2919.46</c:v>
                </c:pt>
                <c:pt idx="21">
                  <c:v>3039.11</c:v>
                </c:pt>
                <c:pt idx="22">
                  <c:v>3158.7599999999998</c:v>
                </c:pt>
                <c:pt idx="23">
                  <c:v>3278.41</c:v>
                </c:pt>
                <c:pt idx="24">
                  <c:v>3398.06</c:v>
                </c:pt>
                <c:pt idx="25">
                  <c:v>3517.71</c:v>
                </c:pt>
                <c:pt idx="26">
                  <c:v>3637.36</c:v>
                </c:pt>
                <c:pt idx="27">
                  <c:v>3757.0099999999998</c:v>
                </c:pt>
                <c:pt idx="28">
                  <c:v>3876.66</c:v>
                </c:pt>
                <c:pt idx="29">
                  <c:v>3996.31</c:v>
                </c:pt>
                <c:pt idx="30">
                  <c:v>4115.96</c:v>
                </c:pt>
                <c:pt idx="31">
                  <c:v>4235.6099999999997</c:v>
                </c:pt>
                <c:pt idx="32">
                  <c:v>4355.26</c:v>
                </c:pt>
                <c:pt idx="33">
                  <c:v>4474.91</c:v>
                </c:pt>
                <c:pt idx="34">
                  <c:v>4594.5599999999995</c:v>
                </c:pt>
                <c:pt idx="35">
                  <c:v>4714.21</c:v>
                </c:pt>
                <c:pt idx="36">
                  <c:v>4786</c:v>
                </c:pt>
                <c:pt idx="37">
                  <c:v>4786</c:v>
                </c:pt>
                <c:pt idx="38">
                  <c:v>4786</c:v>
                </c:pt>
                <c:pt idx="39">
                  <c:v>4786</c:v>
                </c:pt>
              </c:numCache>
            </c:numRef>
          </c:val>
          <c:extLst>
            <c:ext xmlns:c16="http://schemas.microsoft.com/office/drawing/2014/chart" uri="{C3380CC4-5D6E-409C-BE32-E72D297353CC}">
              <c16:uniqueId val="{00000001-7C00-4E2E-BD9B-80DC043FE148}"/>
            </c:ext>
          </c:extLst>
        </c:ser>
        <c:dLbls>
          <c:showLegendKey val="0"/>
          <c:showVal val="0"/>
          <c:showCatName val="0"/>
          <c:showSerName val="0"/>
          <c:showPercent val="0"/>
          <c:showBubbleSize val="0"/>
        </c:dLbls>
        <c:gapWidth val="219"/>
        <c:overlap val="100"/>
        <c:axId val="1178831848"/>
        <c:axId val="1178825616"/>
      </c:barChart>
      <c:lineChart>
        <c:grouping val="standard"/>
        <c:varyColors val="0"/>
        <c:ser>
          <c:idx val="2"/>
          <c:order val="2"/>
          <c:tx>
            <c:strRef>
              <c:f>'ZEV Esc'!$L$1</c:f>
              <c:strCache>
                <c:ptCount val="1"/>
                <c:pt idx="0">
                  <c:v>EV Stations Capacity</c:v>
                </c:pt>
              </c:strCache>
            </c:strRef>
          </c:tx>
          <c:spPr>
            <a:ln w="15875" cap="rnd">
              <a:solidFill>
                <a:schemeClr val="accent3"/>
              </a:solidFill>
              <a:round/>
            </a:ln>
            <a:effectLst>
              <a:outerShdw blurRad="40000" dist="20000" dir="5400000" rotWithShape="0">
                <a:srgbClr val="000000">
                  <a:alpha val="38000"/>
                </a:srgbClr>
              </a:outerShdw>
            </a:effectLst>
          </c:spPr>
          <c:marker>
            <c:symbol val="none"/>
          </c:marker>
          <c:val>
            <c:numRef>
              <c:f>'ZEV Esc'!$L$2:$L$41</c:f>
              <c:numCache>
                <c:formatCode>General</c:formatCode>
                <c:ptCount val="40"/>
                <c:pt idx="0">
                  <c:v>6246</c:v>
                </c:pt>
                <c:pt idx="1">
                  <c:v>6246</c:v>
                </c:pt>
                <c:pt idx="2">
                  <c:v>6778.7999999999993</c:v>
                </c:pt>
                <c:pt idx="3">
                  <c:v>8418.7200000000012</c:v>
                </c:pt>
                <c:pt idx="4">
                  <c:v>10236.24</c:v>
                </c:pt>
                <c:pt idx="5">
                  <c:v>12231.36</c:v>
                </c:pt>
                <c:pt idx="6">
                  <c:v>15156</c:v>
                </c:pt>
                <c:pt idx="7">
                  <c:v>18258.239999999998</c:v>
                </c:pt>
                <c:pt idx="8">
                  <c:v>21715.68</c:v>
                </c:pt>
                <c:pt idx="9">
                  <c:v>26102.640000000003</c:v>
                </c:pt>
                <c:pt idx="10">
                  <c:v>30844.800000000003</c:v>
                </c:pt>
                <c:pt idx="11">
                  <c:v>35942.160000000003</c:v>
                </c:pt>
                <c:pt idx="12">
                  <c:v>41969.040000000008</c:v>
                </c:pt>
                <c:pt idx="13">
                  <c:v>48351.119999999995</c:v>
                </c:pt>
                <c:pt idx="14">
                  <c:v>55088.399999999994</c:v>
                </c:pt>
                <c:pt idx="15">
                  <c:v>62755.199999999997</c:v>
                </c:pt>
                <c:pt idx="16">
                  <c:v>70599.600000000006</c:v>
                </c:pt>
                <c:pt idx="17">
                  <c:v>78621.600000000006</c:v>
                </c:pt>
                <c:pt idx="18">
                  <c:v>86821.2</c:v>
                </c:pt>
                <c:pt idx="19">
                  <c:v>95020.799999999988</c:v>
                </c:pt>
                <c:pt idx="20">
                  <c:v>103042.80000000002</c:v>
                </c:pt>
                <c:pt idx="21">
                  <c:v>119335.92</c:v>
                </c:pt>
                <c:pt idx="22">
                  <c:v>119335.92</c:v>
                </c:pt>
                <c:pt idx="23">
                  <c:v>122710.32</c:v>
                </c:pt>
                <c:pt idx="24">
                  <c:v>122710.32</c:v>
                </c:pt>
                <c:pt idx="25">
                  <c:v>122710.32</c:v>
                </c:pt>
                <c:pt idx="26">
                  <c:v>122710.32</c:v>
                </c:pt>
                <c:pt idx="27">
                  <c:v>122710.32</c:v>
                </c:pt>
                <c:pt idx="28">
                  <c:v>122710.32</c:v>
                </c:pt>
                <c:pt idx="29">
                  <c:v>122710.32</c:v>
                </c:pt>
                <c:pt idx="30">
                  <c:v>122710.32</c:v>
                </c:pt>
                <c:pt idx="31">
                  <c:v>122710.32</c:v>
                </c:pt>
                <c:pt idx="32">
                  <c:v>122710.32</c:v>
                </c:pt>
                <c:pt idx="33">
                  <c:v>122710.32</c:v>
                </c:pt>
                <c:pt idx="34">
                  <c:v>122710.32</c:v>
                </c:pt>
                <c:pt idx="35">
                  <c:v>122710.32</c:v>
                </c:pt>
                <c:pt idx="36">
                  <c:v>122710.32</c:v>
                </c:pt>
                <c:pt idx="37">
                  <c:v>122710.32</c:v>
                </c:pt>
                <c:pt idx="38">
                  <c:v>122710.32</c:v>
                </c:pt>
                <c:pt idx="39">
                  <c:v>122710.32</c:v>
                </c:pt>
              </c:numCache>
            </c:numRef>
          </c:val>
          <c:smooth val="0"/>
          <c:extLst>
            <c:ext xmlns:c16="http://schemas.microsoft.com/office/drawing/2014/chart" uri="{C3380CC4-5D6E-409C-BE32-E72D297353CC}">
              <c16:uniqueId val="{00000002-7C00-4E2E-BD9B-80DC043FE148}"/>
            </c:ext>
          </c:extLst>
        </c:ser>
        <c:dLbls>
          <c:showLegendKey val="0"/>
          <c:showVal val="0"/>
          <c:showCatName val="0"/>
          <c:showSerName val="0"/>
          <c:showPercent val="0"/>
          <c:showBubbleSize val="0"/>
        </c:dLbls>
        <c:marker val="1"/>
        <c:smooth val="0"/>
        <c:axId val="1178831848"/>
        <c:axId val="1178825616"/>
      </c:lineChart>
      <c:catAx>
        <c:axId val="117883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crossAx val="1178825616"/>
        <c:crosses val="autoZero"/>
        <c:auto val="1"/>
        <c:lblAlgn val="ctr"/>
        <c:lblOffset val="100"/>
        <c:noMultiLvlLbl val="0"/>
      </c:catAx>
      <c:valAx>
        <c:axId val="1178825616"/>
        <c:scaling>
          <c:orientation val="minMax"/>
        </c:scaling>
        <c:delete val="0"/>
        <c:axPos val="l"/>
        <c:title>
          <c:tx>
            <c:rich>
              <a:bodyPr rot="-5400000" spcFirstLastPara="1" vertOverflow="ellipsis" vert="horz" wrap="square" anchor="ctr" anchorCtr="1"/>
              <a:lstStyle/>
              <a:p>
                <a:pPr>
                  <a:defRPr sz="2400" b="0" i="0" u="none" strike="noStrike" kern="1200" cap="all" baseline="0">
                    <a:solidFill>
                      <a:schemeClr val="tx1">
                        <a:lumMod val="50000"/>
                        <a:lumOff val="50000"/>
                      </a:schemeClr>
                    </a:solidFill>
                    <a:latin typeface="+mn-lt"/>
                    <a:ea typeface="+mn-ea"/>
                    <a:cs typeface="+mn-cs"/>
                  </a:defRPr>
                </a:pPr>
                <a:r>
                  <a:rPr lang="en-CA" sz="2400" dirty="0"/>
                  <a:t>kWh</a:t>
                </a:r>
                <a:r>
                  <a:rPr lang="en-CA" sz="2400" baseline="0" dirty="0"/>
                  <a:t> / day</a:t>
                </a:r>
                <a:endParaRPr lang="en-CA" sz="2400" dirty="0"/>
              </a:p>
            </c:rich>
          </c:tx>
          <c:overlay val="0"/>
          <c:spPr>
            <a:noFill/>
            <a:ln>
              <a:noFill/>
            </a:ln>
            <a:effectLst/>
          </c:spPr>
          <c:txPr>
            <a:bodyPr rot="-5400000" spcFirstLastPara="1" vertOverflow="ellipsis" vert="horz" wrap="square" anchor="ctr" anchorCtr="1"/>
            <a:lstStyle/>
            <a:p>
              <a:pPr>
                <a:defRPr sz="24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crossAx val="1178831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Optimization!$C$2</c:f>
              <c:strCache>
                <c:ptCount val="1"/>
                <c:pt idx="0">
                  <c:v>NPV</c:v>
                </c:pt>
              </c:strCache>
            </c:strRef>
          </c:tx>
          <c:spPr>
            <a:pattFill prst="narHorz">
              <a:fgClr>
                <a:schemeClr val="accent1"/>
              </a:fgClr>
              <a:bgClr>
                <a:schemeClr val="accent1">
                  <a:lumMod val="20000"/>
                  <a:lumOff val="80000"/>
                </a:schemeClr>
              </a:bgClr>
            </a:pattFill>
            <a:ln>
              <a:solidFill>
                <a:schemeClr val="tx1"/>
              </a:solidFill>
            </a:ln>
            <a:effectLst>
              <a:innerShdw blurRad="114300">
                <a:schemeClr val="accent1"/>
              </a:innerShdw>
            </a:effectLst>
          </c:spPr>
          <c:invertIfNegative val="0"/>
          <c:dPt>
            <c:idx val="0"/>
            <c:invertIfNegative val="0"/>
            <c:bubble3D val="0"/>
            <c:spPr>
              <a:pattFill prst="pct25">
                <a:fgClr>
                  <a:srgbClr val="FF000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1-0D2E-410B-9EED-F3CE14A3B807}"/>
              </c:ext>
            </c:extLst>
          </c:dPt>
          <c:dPt>
            <c:idx val="1"/>
            <c:invertIfNegative val="0"/>
            <c:bubble3D val="0"/>
            <c:spPr>
              <a:pattFill prst="pct25">
                <a:fgClr>
                  <a:srgbClr val="FF000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3-0D2E-410B-9EED-F3CE14A3B807}"/>
              </c:ext>
            </c:extLst>
          </c:dPt>
          <c:dPt>
            <c:idx val="2"/>
            <c:invertIfNegative val="0"/>
            <c:bubble3D val="0"/>
            <c:spPr>
              <a:pattFill prst="pct25">
                <a:fgClr>
                  <a:srgbClr val="00B05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5-0D2E-410B-9EED-F3CE14A3B807}"/>
              </c:ext>
            </c:extLst>
          </c:dPt>
          <c:dPt>
            <c:idx val="3"/>
            <c:invertIfNegative val="0"/>
            <c:bubble3D val="0"/>
            <c:spPr>
              <a:pattFill prst="pct25">
                <a:fgClr>
                  <a:srgbClr val="00B05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7-0D2E-410B-9EED-F3CE14A3B80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Optimization!$B$3:$B$6</c:f>
              <c:strCache>
                <c:ptCount val="4"/>
                <c:pt idx="0">
                  <c:v>Initial model</c:v>
                </c:pt>
                <c:pt idx="1">
                  <c:v>EV chargers Level 3 to Level 2</c:v>
                </c:pt>
                <c:pt idx="2">
                  <c:v>Maintain Hydrogen Capacity</c:v>
                </c:pt>
                <c:pt idx="3">
                  <c:v>Optimizing Energy Storage</c:v>
                </c:pt>
              </c:strCache>
            </c:strRef>
          </c:cat>
          <c:val>
            <c:numRef>
              <c:f>Optimization!$C$3:$C$6</c:f>
              <c:numCache>
                <c:formatCode>_-"$"* #,##0_-;\-"$"* #,##0_-;_-"$"* "-"??_-;_-@_-</c:formatCode>
                <c:ptCount val="4"/>
                <c:pt idx="0">
                  <c:v>-7222852.7933045086</c:v>
                </c:pt>
                <c:pt idx="1">
                  <c:v>-5750120.9778681714</c:v>
                </c:pt>
                <c:pt idx="2">
                  <c:v>857679.84457484633</c:v>
                </c:pt>
                <c:pt idx="3">
                  <c:v>1593940.8264833093</c:v>
                </c:pt>
              </c:numCache>
            </c:numRef>
          </c:val>
          <c:extLst>
            <c:ext xmlns:c16="http://schemas.microsoft.com/office/drawing/2014/chart" uri="{C3380CC4-5D6E-409C-BE32-E72D297353CC}">
              <c16:uniqueId val="{00000008-0D2E-410B-9EED-F3CE14A3B807}"/>
            </c:ext>
          </c:extLst>
        </c:ser>
        <c:dLbls>
          <c:dLblPos val="outEnd"/>
          <c:showLegendKey val="0"/>
          <c:showVal val="1"/>
          <c:showCatName val="0"/>
          <c:showSerName val="0"/>
          <c:showPercent val="0"/>
          <c:showBubbleSize val="0"/>
        </c:dLbls>
        <c:gapWidth val="164"/>
        <c:overlap val="-22"/>
        <c:axId val="937391136"/>
        <c:axId val="937396056"/>
      </c:barChart>
      <c:catAx>
        <c:axId val="9373911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37396056"/>
        <c:crosses val="autoZero"/>
        <c:auto val="1"/>
        <c:lblAlgn val="ctr"/>
        <c:lblOffset val="100"/>
        <c:noMultiLvlLbl val="0"/>
      </c:catAx>
      <c:valAx>
        <c:axId val="937396056"/>
        <c:scaling>
          <c:orientation val="minMax"/>
        </c:scaling>
        <c:delete val="0"/>
        <c:axPos val="l"/>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7391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CA"/>
              <a:t>Peak Shaving</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'Peak Shaving'!$H$3</c:f>
              <c:strCache>
                <c:ptCount val="1"/>
                <c:pt idx="0">
                  <c:v>Monthly Peak Demand @ 0 MWh ES</c:v>
                </c:pt>
              </c:strCache>
            </c:strRef>
          </c:tx>
          <c:spPr>
            <a:ln w="12700" cap="rnd">
              <a:solidFill>
                <a:schemeClr val="accent1"/>
              </a:solidFill>
              <a:round/>
            </a:ln>
            <a:effectLst>
              <a:outerShdw blurRad="40000" dist="23000" dir="5400000" rotWithShape="0">
                <a:srgbClr val="000000">
                  <a:alpha val="35000"/>
                </a:srgbClr>
              </a:outerShdw>
            </a:effectLst>
          </c:spPr>
          <c:marker>
            <c:symbol val="none"/>
          </c:marker>
          <c:cat>
            <c:numRef>
              <c:f>'Peak Shaving'!$G$4:$G$483</c:f>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f>'Peak Shaving'!$H$4:$H$483</c:f>
              <c:numCache>
                <c:formatCode>General</c:formatCode>
                <c:ptCount val="480"/>
                <c:pt idx="0">
                  <c:v>181.12364739952156</c:v>
                </c:pt>
                <c:pt idx="1">
                  <c:v>112.15760885952814</c:v>
                </c:pt>
                <c:pt idx="2">
                  <c:v>95.445081142442973</c:v>
                </c:pt>
                <c:pt idx="3">
                  <c:v>42.245602689116829</c:v>
                </c:pt>
                <c:pt idx="4">
                  <c:v>48.754317960776604</c:v>
                </c:pt>
                <c:pt idx="5">
                  <c:v>66.676879474898797</c:v>
                </c:pt>
                <c:pt idx="6">
                  <c:v>35</c:v>
                </c:pt>
                <c:pt idx="7">
                  <c:v>40.355038350474864</c:v>
                </c:pt>
                <c:pt idx="8">
                  <c:v>37.760738637730057</c:v>
                </c:pt>
                <c:pt idx="9">
                  <c:v>37.135727134110113</c:v>
                </c:pt>
                <c:pt idx="10">
                  <c:v>92.314884459170159</c:v>
                </c:pt>
                <c:pt idx="11">
                  <c:v>69.738965595988432</c:v>
                </c:pt>
                <c:pt idx="12">
                  <c:v>99.206297973826977</c:v>
                </c:pt>
                <c:pt idx="13">
                  <c:v>131.65914354606787</c:v>
                </c:pt>
                <c:pt idx="14">
                  <c:v>130.39050143146878</c:v>
                </c:pt>
                <c:pt idx="15">
                  <c:v>63.70442646020269</c:v>
                </c:pt>
                <c:pt idx="16">
                  <c:v>71.011049434439485</c:v>
                </c:pt>
                <c:pt idx="17">
                  <c:v>92.316415069242609</c:v>
                </c:pt>
                <c:pt idx="18">
                  <c:v>35</c:v>
                </c:pt>
                <c:pt idx="19">
                  <c:v>80.484837239678214</c:v>
                </c:pt>
                <c:pt idx="20">
                  <c:v>56.11261579700183</c:v>
                </c:pt>
                <c:pt idx="21">
                  <c:v>51.718988430060989</c:v>
                </c:pt>
                <c:pt idx="22">
                  <c:v>102.18393009479429</c:v>
                </c:pt>
                <c:pt idx="23">
                  <c:v>108.77441771478907</c:v>
                </c:pt>
                <c:pt idx="24">
                  <c:v>129.1045005972091</c:v>
                </c:pt>
                <c:pt idx="25">
                  <c:v>153.20090304540693</c:v>
                </c:pt>
                <c:pt idx="26">
                  <c:v>169.16928091579243</c:v>
                </c:pt>
                <c:pt idx="27">
                  <c:v>89.14497318033871</c:v>
                </c:pt>
                <c:pt idx="28">
                  <c:v>97.397557051701597</c:v>
                </c:pt>
                <c:pt idx="29">
                  <c:v>122.71341213342447</c:v>
                </c:pt>
                <c:pt idx="30">
                  <c:v>14.875721078334005</c:v>
                </c:pt>
                <c:pt idx="31">
                  <c:v>124.22781282363269</c:v>
                </c:pt>
                <c:pt idx="32">
                  <c:v>77.992101048270428</c:v>
                </c:pt>
                <c:pt idx="33">
                  <c:v>78.907140263306303</c:v>
                </c:pt>
                <c:pt idx="34">
                  <c:v>107.36843291227154</c:v>
                </c:pt>
                <c:pt idx="35">
                  <c:v>155.82749813321661</c:v>
                </c:pt>
                <c:pt idx="36">
                  <c:v>166.57266758627316</c:v>
                </c:pt>
                <c:pt idx="37">
                  <c:v>219.30562425161256</c:v>
                </c:pt>
                <c:pt idx="38">
                  <c:v>189.46835588417824</c:v>
                </c:pt>
                <c:pt idx="39">
                  <c:v>119.6648043528988</c:v>
                </c:pt>
                <c:pt idx="40">
                  <c:v>128.6056809452476</c:v>
                </c:pt>
                <c:pt idx="41">
                  <c:v>158.66486369081602</c:v>
                </c:pt>
                <c:pt idx="42">
                  <c:v>42.917878402131869</c:v>
                </c:pt>
                <c:pt idx="43">
                  <c:v>177.30645107387798</c:v>
                </c:pt>
                <c:pt idx="44">
                  <c:v>120.70415927723036</c:v>
                </c:pt>
                <c:pt idx="45">
                  <c:v>149.92574203622311</c:v>
                </c:pt>
                <c:pt idx="46">
                  <c:v>131.12868763557546</c:v>
                </c:pt>
                <c:pt idx="47">
                  <c:v>198.77834945700101</c:v>
                </c:pt>
                <c:pt idx="48">
                  <c:v>206.9830653573008</c:v>
                </c:pt>
                <c:pt idx="49">
                  <c:v>303.46984560002426</c:v>
                </c:pt>
                <c:pt idx="50">
                  <c:v>212.79731072044797</c:v>
                </c:pt>
                <c:pt idx="51">
                  <c:v>160.23203161050972</c:v>
                </c:pt>
                <c:pt idx="52">
                  <c:v>165.37286879596189</c:v>
                </c:pt>
                <c:pt idx="53">
                  <c:v>201.0203022114197</c:v>
                </c:pt>
                <c:pt idx="54">
                  <c:v>103.72885113604218</c:v>
                </c:pt>
                <c:pt idx="55">
                  <c:v>240.49511772104327</c:v>
                </c:pt>
                <c:pt idx="56">
                  <c:v>172.66566883126805</c:v>
                </c:pt>
                <c:pt idx="57">
                  <c:v>221.05923114317031</c:v>
                </c:pt>
                <c:pt idx="58">
                  <c:v>160.72296059343674</c:v>
                </c:pt>
                <c:pt idx="59">
                  <c:v>235.01109061639832</c:v>
                </c:pt>
                <c:pt idx="60">
                  <c:v>266.45937086813439</c:v>
                </c:pt>
                <c:pt idx="61">
                  <c:v>365.51684252919455</c:v>
                </c:pt>
                <c:pt idx="62">
                  <c:v>290.17409211641422</c:v>
                </c:pt>
                <c:pt idx="63">
                  <c:v>204.2764175713576</c:v>
                </c:pt>
                <c:pt idx="64">
                  <c:v>225.76164679893608</c:v>
                </c:pt>
                <c:pt idx="65">
                  <c:v>258.7078431774973</c:v>
                </c:pt>
                <c:pt idx="66">
                  <c:v>145.87336290348489</c:v>
                </c:pt>
                <c:pt idx="67">
                  <c:v>285.43751433005053</c:v>
                </c:pt>
                <c:pt idx="68">
                  <c:v>211.85402595403491</c:v>
                </c:pt>
                <c:pt idx="69">
                  <c:v>259.81586521602719</c:v>
                </c:pt>
                <c:pt idx="70">
                  <c:v>197.14742699591383</c:v>
                </c:pt>
                <c:pt idx="71">
                  <c:v>270.5433173297202</c:v>
                </c:pt>
                <c:pt idx="72">
                  <c:v>341.61072525494296</c:v>
                </c:pt>
                <c:pt idx="73">
                  <c:v>409.23048254742213</c:v>
                </c:pt>
                <c:pt idx="74">
                  <c:v>347.6647832324432</c:v>
                </c:pt>
                <c:pt idx="75">
                  <c:v>313.83354462103762</c:v>
                </c:pt>
                <c:pt idx="76">
                  <c:v>316.47752370414617</c:v>
                </c:pt>
                <c:pt idx="77">
                  <c:v>319.74355478651393</c:v>
                </c:pt>
                <c:pt idx="78">
                  <c:v>216.67339202797288</c:v>
                </c:pt>
                <c:pt idx="79">
                  <c:v>338.04299688848738</c:v>
                </c:pt>
                <c:pt idx="80">
                  <c:v>253.10956918686324</c:v>
                </c:pt>
                <c:pt idx="81">
                  <c:v>305.55620257272943</c:v>
                </c:pt>
                <c:pt idx="82">
                  <c:v>234.66056567458796</c:v>
                </c:pt>
                <c:pt idx="83">
                  <c:v>312.52822088517581</c:v>
                </c:pt>
                <c:pt idx="84">
                  <c:v>406.41720344292838</c:v>
                </c:pt>
                <c:pt idx="85">
                  <c:v>460.17621461091011</c:v>
                </c:pt>
                <c:pt idx="86">
                  <c:v>414.32789446036054</c:v>
                </c:pt>
                <c:pt idx="87">
                  <c:v>392.50644776783707</c:v>
                </c:pt>
                <c:pt idx="88">
                  <c:v>382.37616639652725</c:v>
                </c:pt>
                <c:pt idx="89">
                  <c:v>390.54041266526133</c:v>
                </c:pt>
                <c:pt idx="90">
                  <c:v>308.65637390290038</c:v>
                </c:pt>
                <c:pt idx="91">
                  <c:v>399.05732691969121</c:v>
                </c:pt>
                <c:pt idx="92">
                  <c:v>301.24185517184264</c:v>
                </c:pt>
                <c:pt idx="93">
                  <c:v>358.87426935281906</c:v>
                </c:pt>
                <c:pt idx="94">
                  <c:v>291.46935781928437</c:v>
                </c:pt>
                <c:pt idx="95">
                  <c:v>361.5038683822616</c:v>
                </c:pt>
                <c:pt idx="96">
                  <c:v>480.85738210867606</c:v>
                </c:pt>
                <c:pt idx="97">
                  <c:v>518.68473979599378</c:v>
                </c:pt>
                <c:pt idx="98">
                  <c:v>490.8263898149055</c:v>
                </c:pt>
                <c:pt idx="99">
                  <c:v>482.82419583951582</c:v>
                </c:pt>
                <c:pt idx="100">
                  <c:v>460.15639031725237</c:v>
                </c:pt>
                <c:pt idx="101">
                  <c:v>471.7866998579895</c:v>
                </c:pt>
                <c:pt idx="102">
                  <c:v>375.42644254154419</c:v>
                </c:pt>
                <c:pt idx="103">
                  <c:v>469.0764755099496</c:v>
                </c:pt>
                <c:pt idx="104">
                  <c:v>356.52846252561125</c:v>
                </c:pt>
                <c:pt idx="105">
                  <c:v>420.10914604912233</c:v>
                </c:pt>
                <c:pt idx="106">
                  <c:v>341.39199077938446</c:v>
                </c:pt>
                <c:pt idx="107">
                  <c:v>433.31846424840143</c:v>
                </c:pt>
                <c:pt idx="108">
                  <c:v>564.85176249836411</c:v>
                </c:pt>
                <c:pt idx="109">
                  <c:v>584.76686420377257</c:v>
                </c:pt>
                <c:pt idx="110">
                  <c:v>577.59920512456961</c:v>
                </c:pt>
                <c:pt idx="111">
                  <c:v>585.04166383878351</c:v>
                </c:pt>
                <c:pt idx="112">
                  <c:v>548.85415949312539</c:v>
                </c:pt>
                <c:pt idx="113">
                  <c:v>563.91943540089596</c:v>
                </c:pt>
                <c:pt idx="114">
                  <c:v>447.08805860892102</c:v>
                </c:pt>
                <c:pt idx="115">
                  <c:v>548.48222911742732</c:v>
                </c:pt>
                <c:pt idx="116">
                  <c:v>426.22483832028746</c:v>
                </c:pt>
                <c:pt idx="117">
                  <c:v>489.25918986296369</c:v>
                </c:pt>
                <c:pt idx="118">
                  <c:v>397.94786830639526</c:v>
                </c:pt>
                <c:pt idx="119">
                  <c:v>516.05419400132325</c:v>
                </c:pt>
                <c:pt idx="120">
                  <c:v>660.41410181310493</c:v>
                </c:pt>
                <c:pt idx="121">
                  <c:v>660.96160232484249</c:v>
                </c:pt>
                <c:pt idx="122">
                  <c:v>678.05888447425389</c:v>
                </c:pt>
                <c:pt idx="123">
                  <c:v>700.87568987109319</c:v>
                </c:pt>
                <c:pt idx="124">
                  <c:v>649.71396395601062</c:v>
                </c:pt>
                <c:pt idx="125">
                  <c:v>668.05347158198731</c:v>
                </c:pt>
                <c:pt idx="126">
                  <c:v>528.10826257268741</c:v>
                </c:pt>
                <c:pt idx="127">
                  <c:v>638.22471834955661</c:v>
                </c:pt>
                <c:pt idx="128">
                  <c:v>568.36807735879847</c:v>
                </c:pt>
                <c:pt idx="129">
                  <c:v>567.84910635541519</c:v>
                </c:pt>
                <c:pt idx="130">
                  <c:v>461.95435575801167</c:v>
                </c:pt>
                <c:pt idx="131">
                  <c:v>609.60430592431874</c:v>
                </c:pt>
                <c:pt idx="132">
                  <c:v>768.11069234549268</c:v>
                </c:pt>
                <c:pt idx="133">
                  <c:v>764.9438850393326</c:v>
                </c:pt>
                <c:pt idx="134">
                  <c:v>797.86330732824774</c:v>
                </c:pt>
                <c:pt idx="135">
                  <c:v>830.87282818084077</c:v>
                </c:pt>
                <c:pt idx="136">
                  <c:v>763.31720422045976</c:v>
                </c:pt>
                <c:pt idx="137">
                  <c:v>794.97116780646866</c:v>
                </c:pt>
                <c:pt idx="138">
                  <c:v>618.81222344221578</c:v>
                </c:pt>
                <c:pt idx="139">
                  <c:v>738.65398792854967</c:v>
                </c:pt>
                <c:pt idx="140">
                  <c:v>704.86408199569644</c:v>
                </c:pt>
                <c:pt idx="141">
                  <c:v>656.31923061552618</c:v>
                </c:pt>
                <c:pt idx="142">
                  <c:v>543.61334409749099</c:v>
                </c:pt>
                <c:pt idx="143">
                  <c:v>714.34718087278861</c:v>
                </c:pt>
                <c:pt idx="144">
                  <c:v>888.27283117269826</c:v>
                </c:pt>
                <c:pt idx="145">
                  <c:v>896.98515996587332</c:v>
                </c:pt>
                <c:pt idx="146">
                  <c:v>931.0219269205154</c:v>
                </c:pt>
                <c:pt idx="147">
                  <c:v>975.27501111245749</c:v>
                </c:pt>
                <c:pt idx="148">
                  <c:v>889.99495615136402</c:v>
                </c:pt>
                <c:pt idx="149">
                  <c:v>944.49238456014825</c:v>
                </c:pt>
                <c:pt idx="150">
                  <c:v>719.30396559517624</c:v>
                </c:pt>
                <c:pt idx="151">
                  <c:v>849.87369800568752</c:v>
                </c:pt>
                <c:pt idx="152">
                  <c:v>822.42413611476479</c:v>
                </c:pt>
                <c:pt idx="153">
                  <c:v>754.91305023238226</c:v>
                </c:pt>
                <c:pt idx="154">
                  <c:v>646.9664881250776</c:v>
                </c:pt>
                <c:pt idx="155">
                  <c:v>830.40626813155984</c:v>
                </c:pt>
                <c:pt idx="156">
                  <c:v>1020.9375438413446</c:v>
                </c:pt>
                <c:pt idx="157">
                  <c:v>1077.2365362005692</c:v>
                </c:pt>
                <c:pt idx="158">
                  <c:v>1077.4348054522127</c:v>
                </c:pt>
                <c:pt idx="159">
                  <c:v>1133.9503230788544</c:v>
                </c:pt>
                <c:pt idx="160">
                  <c:v>1029.7657142576468</c:v>
                </c:pt>
                <c:pt idx="161">
                  <c:v>1109.1766383575025</c:v>
                </c:pt>
                <c:pt idx="162">
                  <c:v>848.19934448376398</c:v>
                </c:pt>
                <c:pt idx="163">
                  <c:v>971.68886857804148</c:v>
                </c:pt>
                <c:pt idx="164">
                  <c:v>942.13252835761284</c:v>
                </c:pt>
                <c:pt idx="165">
                  <c:v>863.62893306176341</c:v>
                </c:pt>
                <c:pt idx="166">
                  <c:v>760.29824829294319</c:v>
                </c:pt>
                <c:pt idx="167">
                  <c:v>957.59535968050034</c:v>
                </c:pt>
                <c:pt idx="168">
                  <c:v>1165.7906764578463</c:v>
                </c:pt>
                <c:pt idx="169">
                  <c:v>1272.8635003717684</c:v>
                </c:pt>
                <c:pt idx="170">
                  <c:v>1237.6328539226552</c:v>
                </c:pt>
                <c:pt idx="171">
                  <c:v>1306.3283891465333</c:v>
                </c:pt>
                <c:pt idx="172">
                  <c:v>1187.4831112993988</c:v>
                </c:pt>
                <c:pt idx="173">
                  <c:v>1288.5318488212854</c:v>
                </c:pt>
                <c:pt idx="174">
                  <c:v>1002.6652102149138</c:v>
                </c:pt>
                <c:pt idx="175">
                  <c:v>1103.5581141903879</c:v>
                </c:pt>
                <c:pt idx="176">
                  <c:v>1073.024812061622</c:v>
                </c:pt>
                <c:pt idx="177">
                  <c:v>982.17411919021106</c:v>
                </c:pt>
                <c:pt idx="178">
                  <c:v>883.13954877188644</c:v>
                </c:pt>
                <c:pt idx="179">
                  <c:v>1095.3683771426315</c:v>
                </c:pt>
                <c:pt idx="180">
                  <c:v>1322.1890342086365</c:v>
                </c:pt>
                <c:pt idx="181">
                  <c:v>1482.6120279573531</c:v>
                </c:pt>
                <c:pt idx="182">
                  <c:v>1419.8308474596543</c:v>
                </c:pt>
                <c:pt idx="183">
                  <c:v>1491.3450464051166</c:v>
                </c:pt>
                <c:pt idx="184">
                  <c:v>1376.8664731981723</c:v>
                </c:pt>
                <c:pt idx="185">
                  <c:v>1481.5601117324486</c:v>
                </c:pt>
                <c:pt idx="186">
                  <c:v>1167.8319725349534</c:v>
                </c:pt>
                <c:pt idx="187">
                  <c:v>1244.5540632783411</c:v>
                </c:pt>
                <c:pt idx="188">
                  <c:v>1214.4988544263836</c:v>
                </c:pt>
                <c:pt idx="189">
                  <c:v>1109.9240707297593</c:v>
                </c:pt>
                <c:pt idx="190">
                  <c:v>1014.664516823536</c:v>
                </c:pt>
                <c:pt idx="191">
                  <c:v>1247.5218016735068</c:v>
                </c:pt>
                <c:pt idx="192">
                  <c:v>1488.7549722787578</c:v>
                </c:pt>
                <c:pt idx="193">
                  <c:v>1704.6192856937387</c:v>
                </c:pt>
                <c:pt idx="194">
                  <c:v>1612.9294281955699</c:v>
                </c:pt>
                <c:pt idx="195">
                  <c:v>1687.4012409192819</c:v>
                </c:pt>
                <c:pt idx="196">
                  <c:v>1578.1929523624895</c:v>
                </c:pt>
                <c:pt idx="197">
                  <c:v>1686.7111725139519</c:v>
                </c:pt>
                <c:pt idx="198">
                  <c:v>1342.131183940432</c:v>
                </c:pt>
                <c:pt idx="199">
                  <c:v>1393.3358101345009</c:v>
                </c:pt>
                <c:pt idx="200">
                  <c:v>1365.5542556769815</c:v>
                </c:pt>
                <c:pt idx="201">
                  <c:v>1245.8905154193646</c:v>
                </c:pt>
                <c:pt idx="202">
                  <c:v>1153.6635136304137</c:v>
                </c:pt>
                <c:pt idx="203">
                  <c:v>1419.2977342746726</c:v>
                </c:pt>
                <c:pt idx="204">
                  <c:v>1664.0794874829855</c:v>
                </c:pt>
                <c:pt idx="205">
                  <c:v>1936.3907337240837</c:v>
                </c:pt>
                <c:pt idx="206">
                  <c:v>1814.8112496115621</c:v>
                </c:pt>
                <c:pt idx="207">
                  <c:v>1892.3410359499055</c:v>
                </c:pt>
                <c:pt idx="208">
                  <c:v>1789.3821035481731</c:v>
                </c:pt>
                <c:pt idx="209">
                  <c:v>1901.8546837172835</c:v>
                </c:pt>
                <c:pt idx="210">
                  <c:v>1523.4961808618143</c:v>
                </c:pt>
                <c:pt idx="211">
                  <c:v>1548.1371276325569</c:v>
                </c:pt>
                <c:pt idx="212">
                  <c:v>1524.7664952828743</c:v>
                </c:pt>
                <c:pt idx="213">
                  <c:v>1388.7015528601203</c:v>
                </c:pt>
                <c:pt idx="214">
                  <c:v>1298.5304641783296</c:v>
                </c:pt>
                <c:pt idx="215">
                  <c:v>1599.9336089126839</c:v>
                </c:pt>
                <c:pt idx="216">
                  <c:v>1845.9844876398031</c:v>
                </c:pt>
                <c:pt idx="217">
                  <c:v>2174.8043776400127</c:v>
                </c:pt>
                <c:pt idx="218">
                  <c:v>2022.8118602263023</c:v>
                </c:pt>
                <c:pt idx="219">
                  <c:v>2103.4531693205463</c:v>
                </c:pt>
                <c:pt idx="220">
                  <c:v>2007.7797766484264</c:v>
                </c:pt>
                <c:pt idx="221">
                  <c:v>2124.2759628817189</c:v>
                </c:pt>
                <c:pt idx="222">
                  <c:v>1709.37047955197</c:v>
                </c:pt>
                <c:pt idx="223">
                  <c:v>1706.7737332413869</c:v>
                </c:pt>
                <c:pt idx="224">
                  <c:v>1690.2770726972269</c:v>
                </c:pt>
                <c:pt idx="225">
                  <c:v>1536.5969723546896</c:v>
                </c:pt>
                <c:pt idx="226">
                  <c:v>1447.2675876837154</c:v>
                </c:pt>
                <c:pt idx="227">
                  <c:v>1787.2429773949552</c:v>
                </c:pt>
                <c:pt idx="228">
                  <c:v>2031.9007749686498</c:v>
                </c:pt>
                <c:pt idx="229">
                  <c:v>2416.1461340161363</c:v>
                </c:pt>
                <c:pt idx="230">
                  <c:v>2233.7476146079334</c:v>
                </c:pt>
                <c:pt idx="231">
                  <c:v>2317.4997270931085</c:v>
                </c:pt>
                <c:pt idx="232">
                  <c:v>2230.1803000386299</c:v>
                </c:pt>
                <c:pt idx="233">
                  <c:v>2350.6991621030702</c:v>
                </c:pt>
                <c:pt idx="234">
                  <c:v>1896.7414284036404</c:v>
                </c:pt>
                <c:pt idx="235">
                  <c:v>1866.6721301933355</c:v>
                </c:pt>
                <c:pt idx="236">
                  <c:v>1859.8027275735576</c:v>
                </c:pt>
                <c:pt idx="237">
                  <c:v>1687.4414315675547</c:v>
                </c:pt>
                <c:pt idx="238">
                  <c:v>1597.5099472376594</c:v>
                </c:pt>
                <c:pt idx="239">
                  <c:v>1978.5623835924571</c:v>
                </c:pt>
                <c:pt idx="240">
                  <c:v>2170.4754323595657</c:v>
                </c:pt>
                <c:pt idx="241">
                  <c:v>2616.4873195804034</c:v>
                </c:pt>
                <c:pt idx="242">
                  <c:v>2404.2810569079934</c:v>
                </c:pt>
                <c:pt idx="243">
                  <c:v>2491.0827656156212</c:v>
                </c:pt>
                <c:pt idx="244">
                  <c:v>2398.9490369138307</c:v>
                </c:pt>
                <c:pt idx="245">
                  <c:v>2523.4114259316561</c:v>
                </c:pt>
                <c:pt idx="246">
                  <c:v>2061.7163447972621</c:v>
                </c:pt>
                <c:pt idx="247">
                  <c:v>2007.6455449739044</c:v>
                </c:pt>
                <c:pt idx="248">
                  <c:v>1976.7369448668769</c:v>
                </c:pt>
                <c:pt idx="249">
                  <c:v>1799.0659157241296</c:v>
                </c:pt>
                <c:pt idx="250">
                  <c:v>1726.0868045326442</c:v>
                </c:pt>
                <c:pt idx="251">
                  <c:v>2116.8615453550669</c:v>
                </c:pt>
                <c:pt idx="252">
                  <c:v>2319.9031614049122</c:v>
                </c:pt>
                <c:pt idx="253">
                  <c:v>2808.5372251070462</c:v>
                </c:pt>
                <c:pt idx="254">
                  <c:v>2567.7568364418707</c:v>
                </c:pt>
                <c:pt idx="255">
                  <c:v>2657.4819313956509</c:v>
                </c:pt>
                <c:pt idx="256">
                  <c:v>2560.7331447668603</c:v>
                </c:pt>
                <c:pt idx="257">
                  <c:v>2688.9758547242186</c:v>
                </c:pt>
                <c:pt idx="258">
                  <c:v>2219.8636424606138</c:v>
                </c:pt>
                <c:pt idx="259">
                  <c:v>2142.7846623457112</c:v>
                </c:pt>
                <c:pt idx="260">
                  <c:v>2088.8317461468159</c:v>
                </c:pt>
                <c:pt idx="261">
                  <c:v>1906.0707314156768</c:v>
                </c:pt>
                <c:pt idx="262">
                  <c:v>1849.3424058552844</c:v>
                </c:pt>
                <c:pt idx="263">
                  <c:v>2249.4370858067973</c:v>
                </c:pt>
                <c:pt idx="264">
                  <c:v>2459.4350136685466</c:v>
                </c:pt>
                <c:pt idx="265">
                  <c:v>2987.8685929621811</c:v>
                </c:pt>
                <c:pt idx="266">
                  <c:v>2720.4064046601047</c:v>
                </c:pt>
                <c:pt idx="267">
                  <c:v>2812.8612841084609</c:v>
                </c:pt>
                <c:pt idx="268">
                  <c:v>2711.8030725491549</c:v>
                </c:pt>
                <c:pt idx="269">
                  <c:v>2843.5757510485892</c:v>
                </c:pt>
                <c:pt idx="270">
                  <c:v>2367.5376084268587</c:v>
                </c:pt>
                <c:pt idx="271">
                  <c:v>2268.9741686751468</c:v>
                </c:pt>
                <c:pt idx="272">
                  <c:v>2193.5030501386432</c:v>
                </c:pt>
                <c:pt idx="273">
                  <c:v>2005.9891349807838</c:v>
                </c:pt>
                <c:pt idx="274">
                  <c:v>1964.4353840079336</c:v>
                </c:pt>
                <c:pt idx="275">
                  <c:v>2373.2327885338905</c:v>
                </c:pt>
                <c:pt idx="276">
                  <c:v>2574.5771501079857</c:v>
                </c:pt>
                <c:pt idx="277">
                  <c:v>3135.8534185805888</c:v>
                </c:pt>
                <c:pt idx="278">
                  <c:v>2846.3733227942971</c:v>
                </c:pt>
                <c:pt idx="279">
                  <c:v>2941.0808292495021</c:v>
                </c:pt>
                <c:pt idx="280">
                  <c:v>2836.4664662790656</c:v>
                </c:pt>
                <c:pt idx="281">
                  <c:v>2971.1520862531875</c:v>
                </c:pt>
                <c:pt idx="282">
                  <c:v>2489.3986434664548</c:v>
                </c:pt>
                <c:pt idx="283">
                  <c:v>2373.1061580330784</c:v>
                </c:pt>
                <c:pt idx="284">
                  <c:v>2279.8781492289181</c:v>
                </c:pt>
                <c:pt idx="285">
                  <c:v>2088.4421252440175</c:v>
                </c:pt>
                <c:pt idx="286">
                  <c:v>2059.4104823721054</c:v>
                </c:pt>
                <c:pt idx="287">
                  <c:v>2475.3894034055061</c:v>
                </c:pt>
                <c:pt idx="288">
                  <c:v>2595.4353912626971</c:v>
                </c:pt>
                <c:pt idx="289">
                  <c:v>3162.6611822319956</c:v>
                </c:pt>
                <c:pt idx="290">
                  <c:v>2869.1924960110514</c:v>
                </c:pt>
                <c:pt idx="291">
                  <c:v>2964.3080706052838</c:v>
                </c:pt>
                <c:pt idx="292">
                  <c:v>2859.0495032974104</c:v>
                </c:pt>
                <c:pt idx="293">
                  <c:v>2994.2628087707549</c:v>
                </c:pt>
                <c:pt idx="294">
                  <c:v>2511.4740272904778</c:v>
                </c:pt>
                <c:pt idx="295">
                  <c:v>2391.9698877945111</c:v>
                </c:pt>
                <c:pt idx="296">
                  <c:v>2295.5251808222101</c:v>
                </c:pt>
                <c:pt idx="297">
                  <c:v>2103.3786585412104</c:v>
                </c:pt>
                <c:pt idx="298">
                  <c:v>2076.6154219939631</c:v>
                </c:pt>
                <c:pt idx="299">
                  <c:v>2493.8952899074625</c:v>
                </c:pt>
                <c:pt idx="300">
                  <c:v>2600.0454113073788</c:v>
                </c:pt>
                <c:pt idx="301">
                  <c:v>3168.5861462243779</c:v>
                </c:pt>
                <c:pt idx="302">
                  <c:v>2874.2359148282007</c:v>
                </c:pt>
                <c:pt idx="303">
                  <c:v>2969.4416793040509</c:v>
                </c:pt>
                <c:pt idx="304">
                  <c:v>2864.0407320665176</c:v>
                </c:pt>
                <c:pt idx="305">
                  <c:v>2999.3706648580842</c:v>
                </c:pt>
                <c:pt idx="306">
                  <c:v>2516.3530562156852</c:v>
                </c:pt>
                <c:pt idx="307">
                  <c:v>2396.1390874730764</c:v>
                </c:pt>
                <c:pt idx="308">
                  <c:v>2298.9834364224698</c:v>
                </c:pt>
                <c:pt idx="309">
                  <c:v>2106.6798821385109</c:v>
                </c:pt>
                <c:pt idx="310">
                  <c:v>2080.4180013167356</c:v>
                </c:pt>
                <c:pt idx="311">
                  <c:v>2497.9854002425495</c:v>
                </c:pt>
                <c:pt idx="312">
                  <c:v>2604.6554313520605</c:v>
                </c:pt>
                <c:pt idx="313">
                  <c:v>3174.5111102167598</c:v>
                </c:pt>
                <c:pt idx="314">
                  <c:v>2879.2793336453492</c:v>
                </c:pt>
                <c:pt idx="315">
                  <c:v>2974.575288002819</c:v>
                </c:pt>
                <c:pt idx="316">
                  <c:v>2869.031960835624</c:v>
                </c:pt>
                <c:pt idx="317">
                  <c:v>3004.478520945413</c:v>
                </c:pt>
                <c:pt idx="318">
                  <c:v>2521.2320851408927</c:v>
                </c:pt>
                <c:pt idx="319">
                  <c:v>2400.3082871516422</c:v>
                </c:pt>
                <c:pt idx="320">
                  <c:v>2302.4416920227295</c:v>
                </c:pt>
                <c:pt idx="321">
                  <c:v>2109.9811057358111</c:v>
                </c:pt>
                <c:pt idx="322">
                  <c:v>2084.2205806395082</c:v>
                </c:pt>
                <c:pt idx="323">
                  <c:v>2502.075510577637</c:v>
                </c:pt>
                <c:pt idx="324">
                  <c:v>2609.2654513967427</c:v>
                </c:pt>
                <c:pt idx="325">
                  <c:v>3180.4360742091417</c:v>
                </c:pt>
                <c:pt idx="326">
                  <c:v>2884.3227524624981</c:v>
                </c:pt>
                <c:pt idx="327">
                  <c:v>2979.7088967015866</c:v>
                </c:pt>
                <c:pt idx="328">
                  <c:v>2874.0231896047312</c:v>
                </c:pt>
                <c:pt idx="329">
                  <c:v>3009.5863770327419</c:v>
                </c:pt>
                <c:pt idx="330">
                  <c:v>2526.1111140661001</c:v>
                </c:pt>
                <c:pt idx="331">
                  <c:v>2404.4774868302079</c:v>
                </c:pt>
                <c:pt idx="332">
                  <c:v>2305.8999476229887</c:v>
                </c:pt>
                <c:pt idx="333">
                  <c:v>2113.2823293331116</c:v>
                </c:pt>
                <c:pt idx="334">
                  <c:v>2088.0231599622812</c:v>
                </c:pt>
                <c:pt idx="335">
                  <c:v>2506.1656209127245</c:v>
                </c:pt>
                <c:pt idx="336">
                  <c:v>2613.8754714414245</c:v>
                </c:pt>
                <c:pt idx="337">
                  <c:v>3186.3610382015245</c:v>
                </c:pt>
                <c:pt idx="338">
                  <c:v>2889.3661712796475</c:v>
                </c:pt>
                <c:pt idx="339">
                  <c:v>2984.8425054003542</c:v>
                </c:pt>
                <c:pt idx="340">
                  <c:v>2879.0144183738375</c:v>
                </c:pt>
                <c:pt idx="341">
                  <c:v>3014.6942331200712</c:v>
                </c:pt>
                <c:pt idx="342">
                  <c:v>2530.9901429913079</c:v>
                </c:pt>
                <c:pt idx="343">
                  <c:v>2408.6466865087732</c:v>
                </c:pt>
                <c:pt idx="344">
                  <c:v>2309.3582032232484</c:v>
                </c:pt>
                <c:pt idx="345">
                  <c:v>2116.5835529304122</c:v>
                </c:pt>
                <c:pt idx="346">
                  <c:v>2091.8257392850533</c:v>
                </c:pt>
                <c:pt idx="347">
                  <c:v>2510.255731247812</c:v>
                </c:pt>
                <c:pt idx="348">
                  <c:v>2618.4854914861066</c:v>
                </c:pt>
                <c:pt idx="349">
                  <c:v>3192.2860021939055</c:v>
                </c:pt>
                <c:pt idx="350">
                  <c:v>2894.4095900967968</c:v>
                </c:pt>
                <c:pt idx="351">
                  <c:v>2989.9761140991213</c:v>
                </c:pt>
                <c:pt idx="352">
                  <c:v>2884.0056471429448</c:v>
                </c:pt>
                <c:pt idx="353">
                  <c:v>3019.8020892073996</c:v>
                </c:pt>
                <c:pt idx="354">
                  <c:v>2535.8691719165158</c:v>
                </c:pt>
                <c:pt idx="355">
                  <c:v>2412.8158861873389</c:v>
                </c:pt>
                <c:pt idx="356">
                  <c:v>2312.8164588235081</c:v>
                </c:pt>
                <c:pt idx="357">
                  <c:v>2119.8847765277128</c:v>
                </c:pt>
                <c:pt idx="358">
                  <c:v>2095.6283186078258</c:v>
                </c:pt>
                <c:pt idx="359">
                  <c:v>2514.3458415828991</c:v>
                </c:pt>
                <c:pt idx="360">
                  <c:v>2623.0955115307884</c:v>
                </c:pt>
                <c:pt idx="361">
                  <c:v>3198.2109661862874</c:v>
                </c:pt>
                <c:pt idx="362">
                  <c:v>2899.4530089139462</c:v>
                </c:pt>
                <c:pt idx="363">
                  <c:v>2995.1097227978885</c:v>
                </c:pt>
                <c:pt idx="364">
                  <c:v>2888.9968759120511</c:v>
                </c:pt>
                <c:pt idx="365">
                  <c:v>3024.9099452947289</c:v>
                </c:pt>
                <c:pt idx="366">
                  <c:v>2540.7482008417228</c:v>
                </c:pt>
                <c:pt idx="367">
                  <c:v>2416.9850858659047</c:v>
                </c:pt>
                <c:pt idx="368">
                  <c:v>2316.2747144237683</c:v>
                </c:pt>
                <c:pt idx="369">
                  <c:v>2123.1860001250129</c:v>
                </c:pt>
                <c:pt idx="370">
                  <c:v>2099.4308979305983</c:v>
                </c:pt>
                <c:pt idx="371">
                  <c:v>2518.4359519179866</c:v>
                </c:pt>
                <c:pt idx="372">
                  <c:v>2627.7055315754701</c:v>
                </c:pt>
                <c:pt idx="373">
                  <c:v>3204.1359301786692</c:v>
                </c:pt>
                <c:pt idx="374">
                  <c:v>2904.4964277310955</c:v>
                </c:pt>
                <c:pt idx="375">
                  <c:v>3000.243331496657</c:v>
                </c:pt>
                <c:pt idx="376">
                  <c:v>2893.9881046811583</c:v>
                </c:pt>
                <c:pt idx="377">
                  <c:v>3030.0178013820573</c:v>
                </c:pt>
                <c:pt idx="378">
                  <c:v>2545.6272297669307</c:v>
                </c:pt>
                <c:pt idx="379">
                  <c:v>2421.1542855444704</c:v>
                </c:pt>
                <c:pt idx="380">
                  <c:v>2319.7329700240275</c:v>
                </c:pt>
                <c:pt idx="381">
                  <c:v>2126.487223722314</c:v>
                </c:pt>
                <c:pt idx="382">
                  <c:v>2103.2334772533709</c:v>
                </c:pt>
                <c:pt idx="383">
                  <c:v>2522.5260622530745</c:v>
                </c:pt>
                <c:pt idx="384">
                  <c:v>2632.3155516201523</c:v>
                </c:pt>
                <c:pt idx="385">
                  <c:v>3210.060894171052</c:v>
                </c:pt>
                <c:pt idx="386">
                  <c:v>2909.5398465482449</c:v>
                </c:pt>
                <c:pt idx="387">
                  <c:v>3005.3769401954246</c:v>
                </c:pt>
                <c:pt idx="388">
                  <c:v>2898.9793334502651</c:v>
                </c:pt>
                <c:pt idx="389">
                  <c:v>3035.1256574693871</c:v>
                </c:pt>
                <c:pt idx="390">
                  <c:v>2550.5062586921376</c:v>
                </c:pt>
                <c:pt idx="391">
                  <c:v>2425.3234852230357</c:v>
                </c:pt>
                <c:pt idx="392">
                  <c:v>2323.1912256242872</c:v>
                </c:pt>
                <c:pt idx="393">
                  <c:v>2129.7884473196141</c:v>
                </c:pt>
                <c:pt idx="394">
                  <c:v>2107.0360565761434</c:v>
                </c:pt>
                <c:pt idx="395">
                  <c:v>2526.616172588162</c:v>
                </c:pt>
                <c:pt idx="396">
                  <c:v>2636.925571664834</c:v>
                </c:pt>
                <c:pt idx="397">
                  <c:v>3215.9858581634339</c:v>
                </c:pt>
                <c:pt idx="398">
                  <c:v>2914.5832653653938</c:v>
                </c:pt>
                <c:pt idx="399">
                  <c:v>3010.5105488941917</c:v>
                </c:pt>
                <c:pt idx="400">
                  <c:v>2903.9705622193724</c:v>
                </c:pt>
                <c:pt idx="401">
                  <c:v>3040.2335135567155</c:v>
                </c:pt>
                <c:pt idx="402">
                  <c:v>2555.3852876173455</c:v>
                </c:pt>
                <c:pt idx="403">
                  <c:v>2429.4926849016015</c:v>
                </c:pt>
                <c:pt idx="404">
                  <c:v>2326.6494812245469</c:v>
                </c:pt>
                <c:pt idx="405">
                  <c:v>2133.0896709169142</c:v>
                </c:pt>
                <c:pt idx="406">
                  <c:v>2110.838635898916</c:v>
                </c:pt>
                <c:pt idx="407">
                  <c:v>2530.7062829232491</c:v>
                </c:pt>
                <c:pt idx="408">
                  <c:v>2641.5355917095162</c:v>
                </c:pt>
                <c:pt idx="409">
                  <c:v>3221.9108221558158</c:v>
                </c:pt>
                <c:pt idx="410">
                  <c:v>2919.6266841825432</c:v>
                </c:pt>
                <c:pt idx="411">
                  <c:v>3015.6441575929589</c:v>
                </c:pt>
                <c:pt idx="412">
                  <c:v>2908.9617909884796</c:v>
                </c:pt>
                <c:pt idx="413">
                  <c:v>3045.3413696440443</c:v>
                </c:pt>
                <c:pt idx="414">
                  <c:v>2560.2643165425529</c:v>
                </c:pt>
                <c:pt idx="415">
                  <c:v>2433.6618845801672</c:v>
                </c:pt>
                <c:pt idx="416">
                  <c:v>2330.1077368248066</c:v>
                </c:pt>
                <c:pt idx="417">
                  <c:v>2136.3908945142152</c:v>
                </c:pt>
                <c:pt idx="418">
                  <c:v>2114.6412152216885</c:v>
                </c:pt>
                <c:pt idx="419">
                  <c:v>2534.7963932583366</c:v>
                </c:pt>
                <c:pt idx="420">
                  <c:v>2646.1456117541975</c:v>
                </c:pt>
                <c:pt idx="421">
                  <c:v>3227.8357861481977</c:v>
                </c:pt>
                <c:pt idx="422">
                  <c:v>2924.6701029996925</c:v>
                </c:pt>
                <c:pt idx="423">
                  <c:v>3020.7777662917269</c:v>
                </c:pt>
                <c:pt idx="424">
                  <c:v>2913.9530197575859</c:v>
                </c:pt>
                <c:pt idx="425">
                  <c:v>3050.4492257313736</c:v>
                </c:pt>
                <c:pt idx="426">
                  <c:v>2565.1433454677608</c:v>
                </c:pt>
                <c:pt idx="427">
                  <c:v>2437.831084258733</c:v>
                </c:pt>
                <c:pt idx="428">
                  <c:v>2333.5659924250663</c:v>
                </c:pt>
                <c:pt idx="429">
                  <c:v>2139.6921181115158</c:v>
                </c:pt>
                <c:pt idx="430">
                  <c:v>2118.4437945444611</c:v>
                </c:pt>
                <c:pt idx="431">
                  <c:v>2538.8865035934241</c:v>
                </c:pt>
                <c:pt idx="432">
                  <c:v>2648.9116237810072</c:v>
                </c:pt>
                <c:pt idx="433">
                  <c:v>3231.390764543627</c:v>
                </c:pt>
                <c:pt idx="434">
                  <c:v>2927.6961542899812</c:v>
                </c:pt>
                <c:pt idx="435">
                  <c:v>3023.8579315109878</c:v>
                </c:pt>
                <c:pt idx="436">
                  <c:v>2916.9477570190502</c:v>
                </c:pt>
                <c:pt idx="437">
                  <c:v>3053.5139393837712</c:v>
                </c:pt>
                <c:pt idx="438">
                  <c:v>2568.0707628228852</c:v>
                </c:pt>
                <c:pt idx="439">
                  <c:v>2440.3326040658717</c:v>
                </c:pt>
                <c:pt idx="440">
                  <c:v>2335.6409457852219</c:v>
                </c:pt>
                <c:pt idx="441">
                  <c:v>2141.6728522698959</c:v>
                </c:pt>
                <c:pt idx="442">
                  <c:v>2120.7253421381242</c:v>
                </c:pt>
                <c:pt idx="443">
                  <c:v>2541.3405697944759</c:v>
                </c:pt>
                <c:pt idx="444">
                  <c:v>2648.9116237810072</c:v>
                </c:pt>
                <c:pt idx="445">
                  <c:v>3231.390764543627</c:v>
                </c:pt>
                <c:pt idx="446">
                  <c:v>2927.6961542899812</c:v>
                </c:pt>
                <c:pt idx="447">
                  <c:v>3023.8579315109878</c:v>
                </c:pt>
                <c:pt idx="448">
                  <c:v>2916.9477570190502</c:v>
                </c:pt>
                <c:pt idx="449">
                  <c:v>3053.5139393837712</c:v>
                </c:pt>
                <c:pt idx="450">
                  <c:v>2568.0707628228852</c:v>
                </c:pt>
                <c:pt idx="451">
                  <c:v>2440.3326040658717</c:v>
                </c:pt>
                <c:pt idx="452">
                  <c:v>2335.6409457852219</c:v>
                </c:pt>
                <c:pt idx="453">
                  <c:v>2141.6728522698959</c:v>
                </c:pt>
                <c:pt idx="454">
                  <c:v>2120.7253421381242</c:v>
                </c:pt>
                <c:pt idx="455">
                  <c:v>2541.3405697944759</c:v>
                </c:pt>
                <c:pt idx="456">
                  <c:v>2648.9116237810072</c:v>
                </c:pt>
                <c:pt idx="457">
                  <c:v>3231.390764543627</c:v>
                </c:pt>
                <c:pt idx="458">
                  <c:v>2927.6961542899812</c:v>
                </c:pt>
                <c:pt idx="459">
                  <c:v>3023.8579315109878</c:v>
                </c:pt>
                <c:pt idx="460">
                  <c:v>2916.9477570190502</c:v>
                </c:pt>
                <c:pt idx="461">
                  <c:v>3053.5139393837712</c:v>
                </c:pt>
                <c:pt idx="462">
                  <c:v>2568.0707628228852</c:v>
                </c:pt>
                <c:pt idx="463">
                  <c:v>2440.3326040658717</c:v>
                </c:pt>
                <c:pt idx="464">
                  <c:v>2335.6409457852219</c:v>
                </c:pt>
                <c:pt idx="465">
                  <c:v>2141.6728522698959</c:v>
                </c:pt>
                <c:pt idx="466">
                  <c:v>2120.7253421381242</c:v>
                </c:pt>
                <c:pt idx="467">
                  <c:v>2541.3405697944759</c:v>
                </c:pt>
                <c:pt idx="468">
                  <c:v>2648.9116237810072</c:v>
                </c:pt>
                <c:pt idx="469">
                  <c:v>3231.390764543627</c:v>
                </c:pt>
                <c:pt idx="470">
                  <c:v>2927.6961542899812</c:v>
                </c:pt>
                <c:pt idx="471">
                  <c:v>3023.8579315109878</c:v>
                </c:pt>
                <c:pt idx="472">
                  <c:v>2916.9477570190502</c:v>
                </c:pt>
                <c:pt idx="473">
                  <c:v>3053.5139393837712</c:v>
                </c:pt>
                <c:pt idx="474">
                  <c:v>2568.0707628228852</c:v>
                </c:pt>
                <c:pt idx="475">
                  <c:v>2440.3326040658717</c:v>
                </c:pt>
                <c:pt idx="476">
                  <c:v>2335.6409457852219</c:v>
                </c:pt>
                <c:pt idx="477">
                  <c:v>2141.6728522698959</c:v>
                </c:pt>
                <c:pt idx="478">
                  <c:v>2120.7253421381242</c:v>
                </c:pt>
                <c:pt idx="479">
                  <c:v>2541.3405697944759</c:v>
                </c:pt>
              </c:numCache>
            </c:numRef>
          </c:val>
          <c:smooth val="0"/>
          <c:extLst>
            <c:ext xmlns:c16="http://schemas.microsoft.com/office/drawing/2014/chart" uri="{C3380CC4-5D6E-409C-BE32-E72D297353CC}">
              <c16:uniqueId val="{00000000-CD16-40D4-97EC-509E6326CC23}"/>
            </c:ext>
          </c:extLst>
        </c:ser>
        <c:ser>
          <c:idx val="1"/>
          <c:order val="1"/>
          <c:tx>
            <c:strRef>
              <c:f>'Peak Shaving'!$I$3</c:f>
              <c:strCache>
                <c:ptCount val="1"/>
                <c:pt idx="0">
                  <c:v>Monthly Peak Demand @ 3 MWh ES</c:v>
                </c:pt>
              </c:strCache>
            </c:strRef>
          </c:tx>
          <c:spPr>
            <a:ln w="12700" cap="rnd">
              <a:solidFill>
                <a:srgbClr val="00B050">
                  <a:alpha val="63000"/>
                </a:srgbClr>
              </a:solidFill>
              <a:round/>
            </a:ln>
            <a:effectLst>
              <a:outerShdw blurRad="40000" dist="23000" dir="5400000" rotWithShape="0">
                <a:srgbClr val="000000">
                  <a:alpha val="35000"/>
                </a:srgbClr>
              </a:outerShdw>
            </a:effectLst>
          </c:spPr>
          <c:marker>
            <c:symbol val="none"/>
          </c:marker>
          <c:cat>
            <c:numRef>
              <c:f>'Peak Shaving'!$G$4:$G$483</c:f>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f>'Peak Shaving'!$I$4:$I$483</c:f>
              <c:numCache>
                <c:formatCode>General</c:formatCode>
                <c:ptCount val="480"/>
                <c:pt idx="0">
                  <c:v>181.12364739952156</c:v>
                </c:pt>
                <c:pt idx="1">
                  <c:v>35</c:v>
                </c:pt>
                <c:pt idx="2">
                  <c:v>35</c:v>
                </c:pt>
                <c:pt idx="3">
                  <c:v>35</c:v>
                </c:pt>
                <c:pt idx="4">
                  <c:v>35</c:v>
                </c:pt>
                <c:pt idx="5">
                  <c:v>35</c:v>
                </c:pt>
                <c:pt idx="6">
                  <c:v>35</c:v>
                </c:pt>
                <c:pt idx="7">
                  <c:v>35</c:v>
                </c:pt>
                <c:pt idx="8">
                  <c:v>35</c:v>
                </c:pt>
                <c:pt idx="9">
                  <c:v>35</c:v>
                </c:pt>
                <c:pt idx="10">
                  <c:v>35</c:v>
                </c:pt>
                <c:pt idx="11">
                  <c:v>35</c:v>
                </c:pt>
                <c:pt idx="12">
                  <c:v>35</c:v>
                </c:pt>
                <c:pt idx="13">
                  <c:v>8.4048818193643413</c:v>
                </c:pt>
                <c:pt idx="14">
                  <c:v>7.1447943576519437</c:v>
                </c:pt>
                <c:pt idx="15">
                  <c:v>35</c:v>
                </c:pt>
                <c:pt idx="16">
                  <c:v>35</c:v>
                </c:pt>
                <c:pt idx="17">
                  <c:v>35</c:v>
                </c:pt>
                <c:pt idx="18">
                  <c:v>35</c:v>
                </c:pt>
                <c:pt idx="19">
                  <c:v>35</c:v>
                </c:pt>
                <c:pt idx="20">
                  <c:v>35</c:v>
                </c:pt>
                <c:pt idx="21">
                  <c:v>35</c:v>
                </c:pt>
                <c:pt idx="22">
                  <c:v>35</c:v>
                </c:pt>
                <c:pt idx="23">
                  <c:v>35</c:v>
                </c:pt>
                <c:pt idx="24">
                  <c:v>5.9264343510916531</c:v>
                </c:pt>
                <c:pt idx="25">
                  <c:v>33.535799098806329</c:v>
                </c:pt>
                <c:pt idx="26">
                  <c:v>49.588486647592852</c:v>
                </c:pt>
                <c:pt idx="27">
                  <c:v>35</c:v>
                </c:pt>
                <c:pt idx="28">
                  <c:v>35</c:v>
                </c:pt>
                <c:pt idx="29">
                  <c:v>35</c:v>
                </c:pt>
                <c:pt idx="30">
                  <c:v>35</c:v>
                </c:pt>
                <c:pt idx="31">
                  <c:v>4.2635503277096936</c:v>
                </c:pt>
                <c:pt idx="32">
                  <c:v>35</c:v>
                </c:pt>
                <c:pt idx="33">
                  <c:v>35</c:v>
                </c:pt>
                <c:pt idx="34">
                  <c:v>35</c:v>
                </c:pt>
                <c:pt idx="35">
                  <c:v>35.763605959080373</c:v>
                </c:pt>
                <c:pt idx="36">
                  <c:v>50.588746214183203</c:v>
                </c:pt>
                <c:pt idx="37">
                  <c:v>103.15686187667517</c:v>
                </c:pt>
                <c:pt idx="38">
                  <c:v>73.493500956930049</c:v>
                </c:pt>
                <c:pt idx="39">
                  <c:v>0.63880775552688129</c:v>
                </c:pt>
                <c:pt idx="40">
                  <c:v>9.5796843478756717</c:v>
                </c:pt>
                <c:pt idx="41">
                  <c:v>39.638867093444084</c:v>
                </c:pt>
                <c:pt idx="42">
                  <c:v>35</c:v>
                </c:pt>
                <c:pt idx="43">
                  <c:v>60.709378293381889</c:v>
                </c:pt>
                <c:pt idx="44">
                  <c:v>4.7320761936641054</c:v>
                </c:pt>
                <c:pt idx="45">
                  <c:v>34.366971524225072</c:v>
                </c:pt>
                <c:pt idx="46">
                  <c:v>15.643389034591751</c:v>
                </c:pt>
                <c:pt idx="47">
                  <c:v>82.257521994192146</c:v>
                </c:pt>
                <c:pt idx="48">
                  <c:v>92.109138408674468</c:v>
                </c:pt>
                <c:pt idx="49">
                  <c:v>188.59591865139794</c:v>
                </c:pt>
                <c:pt idx="50">
                  <c:v>100.36040190468862</c:v>
                </c:pt>
                <c:pt idx="51">
                  <c:v>45.358104661883353</c:v>
                </c:pt>
                <c:pt idx="52">
                  <c:v>50.498941847335523</c:v>
                </c:pt>
                <c:pt idx="53">
                  <c:v>86.146375262793356</c:v>
                </c:pt>
                <c:pt idx="54">
                  <c:v>35</c:v>
                </c:pt>
                <c:pt idx="55">
                  <c:v>125.62119077241691</c:v>
                </c:pt>
                <c:pt idx="56">
                  <c:v>60.168143622316016</c:v>
                </c:pt>
                <c:pt idx="57">
                  <c:v>108.90930985902496</c:v>
                </c:pt>
                <c:pt idx="58">
                  <c:v>48.890335758603243</c:v>
                </c:pt>
                <c:pt idx="59">
                  <c:v>120.13716366777193</c:v>
                </c:pt>
                <c:pt idx="60">
                  <c:v>155.73751356825358</c:v>
                </c:pt>
                <c:pt idx="61">
                  <c:v>254.79498522931371</c:v>
                </c:pt>
                <c:pt idx="62">
                  <c:v>179.45223481653332</c:v>
                </c:pt>
                <c:pt idx="63">
                  <c:v>93.55456027147676</c:v>
                </c:pt>
                <c:pt idx="64">
                  <c:v>115.03978949905525</c:v>
                </c:pt>
                <c:pt idx="65">
                  <c:v>147.9859858776164</c:v>
                </c:pt>
                <c:pt idx="66">
                  <c:v>37.898574662221527</c:v>
                </c:pt>
                <c:pt idx="67">
                  <c:v>174.71565703016969</c:v>
                </c:pt>
                <c:pt idx="68">
                  <c:v>101.13216865415404</c:v>
                </c:pt>
                <c:pt idx="69">
                  <c:v>149.09400791614635</c:v>
                </c:pt>
                <c:pt idx="70">
                  <c:v>88.909849415225082</c:v>
                </c:pt>
                <c:pt idx="71">
                  <c:v>159.82146002983933</c:v>
                </c:pt>
                <c:pt idx="72">
                  <c:v>235.04093760380769</c:v>
                </c:pt>
                <c:pt idx="73">
                  <c:v>302.66069489628683</c:v>
                </c:pt>
                <c:pt idx="74">
                  <c:v>241.09499558130793</c:v>
                </c:pt>
                <c:pt idx="75">
                  <c:v>207.26375696990235</c:v>
                </c:pt>
                <c:pt idx="76">
                  <c:v>209.90773605301084</c:v>
                </c:pt>
                <c:pt idx="77">
                  <c:v>213.17376713537863</c:v>
                </c:pt>
                <c:pt idx="78">
                  <c:v>110.10360437683755</c:v>
                </c:pt>
                <c:pt idx="79">
                  <c:v>231.47320923735205</c:v>
                </c:pt>
                <c:pt idx="80">
                  <c:v>146.53978153572794</c:v>
                </c:pt>
                <c:pt idx="81">
                  <c:v>198.98641492159416</c:v>
                </c:pt>
                <c:pt idx="82">
                  <c:v>128.09077802345266</c:v>
                </c:pt>
                <c:pt idx="83">
                  <c:v>205.95843323404051</c:v>
                </c:pt>
                <c:pt idx="84">
                  <c:v>303.99948544053859</c:v>
                </c:pt>
                <c:pt idx="85">
                  <c:v>357.75849660852032</c:v>
                </c:pt>
                <c:pt idx="86">
                  <c:v>311.91017645797081</c:v>
                </c:pt>
                <c:pt idx="87">
                  <c:v>290.0887297654474</c:v>
                </c:pt>
                <c:pt idx="88">
                  <c:v>279.95844839413752</c:v>
                </c:pt>
                <c:pt idx="89">
                  <c:v>288.1226946628716</c:v>
                </c:pt>
                <c:pt idx="90">
                  <c:v>206.23865590051068</c:v>
                </c:pt>
                <c:pt idx="91">
                  <c:v>296.63960891730147</c:v>
                </c:pt>
                <c:pt idx="92">
                  <c:v>198.82413716945294</c:v>
                </c:pt>
                <c:pt idx="93">
                  <c:v>256.45655135042938</c:v>
                </c:pt>
                <c:pt idx="94">
                  <c:v>189.05163981689466</c:v>
                </c:pt>
                <c:pt idx="95">
                  <c:v>259.08615037987187</c:v>
                </c:pt>
                <c:pt idx="96">
                  <c:v>382.59173375503178</c:v>
                </c:pt>
                <c:pt idx="97">
                  <c:v>420.41909144234955</c:v>
                </c:pt>
                <c:pt idx="98">
                  <c:v>392.56074146126133</c:v>
                </c:pt>
                <c:pt idx="99">
                  <c:v>384.55854748587166</c:v>
                </c:pt>
                <c:pt idx="100">
                  <c:v>361.89074196360821</c:v>
                </c:pt>
                <c:pt idx="101">
                  <c:v>373.52105150434522</c:v>
                </c:pt>
                <c:pt idx="102">
                  <c:v>277.16079418789997</c:v>
                </c:pt>
                <c:pt idx="103">
                  <c:v>370.81082715630532</c:v>
                </c:pt>
                <c:pt idx="104">
                  <c:v>258.26281417196697</c:v>
                </c:pt>
                <c:pt idx="105">
                  <c:v>321.84349769547811</c:v>
                </c:pt>
                <c:pt idx="106">
                  <c:v>243.12634242574018</c:v>
                </c:pt>
                <c:pt idx="107">
                  <c:v>335.0528158947572</c:v>
                </c:pt>
                <c:pt idx="108">
                  <c:v>470.73818379346545</c:v>
                </c:pt>
                <c:pt idx="109">
                  <c:v>490.65328549887391</c:v>
                </c:pt>
                <c:pt idx="110">
                  <c:v>483.48562641967095</c:v>
                </c:pt>
                <c:pt idx="111">
                  <c:v>490.92808513388485</c:v>
                </c:pt>
                <c:pt idx="112">
                  <c:v>454.74058078822674</c:v>
                </c:pt>
                <c:pt idx="113">
                  <c:v>469.80585669599736</c:v>
                </c:pt>
                <c:pt idx="114">
                  <c:v>352.97447990402242</c:v>
                </c:pt>
                <c:pt idx="115">
                  <c:v>454.36865041252867</c:v>
                </c:pt>
                <c:pt idx="116">
                  <c:v>332.11125961538886</c:v>
                </c:pt>
                <c:pt idx="117">
                  <c:v>395.14561115806509</c:v>
                </c:pt>
                <c:pt idx="118">
                  <c:v>303.83428960149666</c:v>
                </c:pt>
                <c:pt idx="119">
                  <c:v>421.94061529642454</c:v>
                </c:pt>
                <c:pt idx="120">
                  <c:v>570.45259275695173</c:v>
                </c:pt>
                <c:pt idx="121">
                  <c:v>571.0000932686894</c:v>
                </c:pt>
                <c:pt idx="122">
                  <c:v>588.0973754181008</c:v>
                </c:pt>
                <c:pt idx="123">
                  <c:v>610.9141808149401</c:v>
                </c:pt>
                <c:pt idx="124">
                  <c:v>559.75245489985753</c:v>
                </c:pt>
                <c:pt idx="125">
                  <c:v>578.09196252583422</c:v>
                </c:pt>
                <c:pt idx="126">
                  <c:v>438.14675351653426</c:v>
                </c:pt>
                <c:pt idx="127">
                  <c:v>548.26320929340341</c:v>
                </c:pt>
                <c:pt idx="128">
                  <c:v>478.40656830264533</c:v>
                </c:pt>
                <c:pt idx="129">
                  <c:v>477.8875972992621</c:v>
                </c:pt>
                <c:pt idx="130">
                  <c:v>371.99284670185853</c:v>
                </c:pt>
                <c:pt idx="131">
                  <c:v>519.64279686816553</c:v>
                </c:pt>
                <c:pt idx="132">
                  <c:v>682.30125293808521</c:v>
                </c:pt>
                <c:pt idx="133">
                  <c:v>679.13444563192513</c:v>
                </c:pt>
                <c:pt idx="134">
                  <c:v>712.05386792084016</c:v>
                </c:pt>
                <c:pt idx="135">
                  <c:v>745.06338877343308</c:v>
                </c:pt>
                <c:pt idx="136">
                  <c:v>677.50776481305229</c:v>
                </c:pt>
                <c:pt idx="137">
                  <c:v>709.16172839906096</c:v>
                </c:pt>
                <c:pt idx="138">
                  <c:v>533.00278403480831</c:v>
                </c:pt>
                <c:pt idx="139">
                  <c:v>652.8445485211422</c:v>
                </c:pt>
                <c:pt idx="140">
                  <c:v>619.05464258828886</c:v>
                </c:pt>
                <c:pt idx="141">
                  <c:v>570.5097912081186</c:v>
                </c:pt>
                <c:pt idx="142">
                  <c:v>457.80390469008347</c:v>
                </c:pt>
                <c:pt idx="143">
                  <c:v>628.53774146538092</c:v>
                </c:pt>
                <c:pt idx="144">
                  <c:v>806.6154614140363</c:v>
                </c:pt>
                <c:pt idx="145">
                  <c:v>815.32779020721125</c:v>
                </c:pt>
                <c:pt idx="146">
                  <c:v>849.3645571618531</c:v>
                </c:pt>
                <c:pt idx="147">
                  <c:v>893.61764135379553</c:v>
                </c:pt>
                <c:pt idx="148">
                  <c:v>808.33758639270206</c:v>
                </c:pt>
                <c:pt idx="149">
                  <c:v>862.83501480148607</c:v>
                </c:pt>
                <c:pt idx="150">
                  <c:v>637.64659583651417</c:v>
                </c:pt>
                <c:pt idx="151">
                  <c:v>768.21632824702544</c:v>
                </c:pt>
                <c:pt idx="152">
                  <c:v>740.76676635610283</c:v>
                </c:pt>
                <c:pt idx="153">
                  <c:v>673.25568047372019</c:v>
                </c:pt>
                <c:pt idx="154">
                  <c:v>565.30911836641553</c:v>
                </c:pt>
                <c:pt idx="155">
                  <c:v>748.74889837289766</c:v>
                </c:pt>
                <c:pt idx="156">
                  <c:v>943.43224373142823</c:v>
                </c:pt>
                <c:pt idx="157">
                  <c:v>999.73123609065271</c:v>
                </c:pt>
                <c:pt idx="158">
                  <c:v>999.92950534229658</c:v>
                </c:pt>
                <c:pt idx="159">
                  <c:v>1056.4450229689378</c:v>
                </c:pt>
                <c:pt idx="160">
                  <c:v>952.26041414773033</c:v>
                </c:pt>
                <c:pt idx="161">
                  <c:v>1031.6713382475862</c:v>
                </c:pt>
                <c:pt idx="162">
                  <c:v>770.69404437384753</c:v>
                </c:pt>
                <c:pt idx="163">
                  <c:v>894.18356846812503</c:v>
                </c:pt>
                <c:pt idx="164">
                  <c:v>864.62722824769617</c:v>
                </c:pt>
                <c:pt idx="165">
                  <c:v>786.12363295184696</c:v>
                </c:pt>
                <c:pt idx="166">
                  <c:v>682.79294818302662</c:v>
                </c:pt>
                <c:pt idx="167">
                  <c:v>880.09005957058389</c:v>
                </c:pt>
                <c:pt idx="168">
                  <c:v>1092.4374459966755</c:v>
                </c:pt>
                <c:pt idx="169">
                  <c:v>1199.5102699105973</c:v>
                </c:pt>
                <c:pt idx="170">
                  <c:v>1164.2796234614841</c:v>
                </c:pt>
                <c:pt idx="171">
                  <c:v>1232.975158685362</c:v>
                </c:pt>
                <c:pt idx="172">
                  <c:v>1114.1298808382278</c:v>
                </c:pt>
                <c:pt idx="173">
                  <c:v>1215.1786183601146</c:v>
                </c:pt>
                <c:pt idx="174">
                  <c:v>929.31197975374289</c:v>
                </c:pt>
                <c:pt idx="175">
                  <c:v>1030.204883729217</c:v>
                </c:pt>
                <c:pt idx="176">
                  <c:v>999.67158160045108</c:v>
                </c:pt>
                <c:pt idx="177">
                  <c:v>908.82088872904023</c:v>
                </c:pt>
                <c:pt idx="178">
                  <c:v>809.7863183107155</c:v>
                </c:pt>
                <c:pt idx="179">
                  <c:v>1022.0151466814605</c:v>
                </c:pt>
                <c:pt idx="180">
                  <c:v>1252.9878733962109</c:v>
                </c:pt>
                <c:pt idx="181">
                  <c:v>1413.4108671449276</c:v>
                </c:pt>
                <c:pt idx="182">
                  <c:v>1350.6296866472287</c:v>
                </c:pt>
                <c:pt idx="183">
                  <c:v>1422.143885592691</c:v>
                </c:pt>
                <c:pt idx="184">
                  <c:v>1307.6653123857468</c:v>
                </c:pt>
                <c:pt idx="185">
                  <c:v>1412.3589509200231</c:v>
                </c:pt>
                <c:pt idx="186">
                  <c:v>1098.6308117225278</c:v>
                </c:pt>
                <c:pt idx="187">
                  <c:v>1175.3529024659158</c:v>
                </c:pt>
                <c:pt idx="188">
                  <c:v>1145.297693613958</c:v>
                </c:pt>
                <c:pt idx="189">
                  <c:v>1040.7229099173337</c:v>
                </c:pt>
                <c:pt idx="190">
                  <c:v>945.46335601111059</c:v>
                </c:pt>
                <c:pt idx="191">
                  <c:v>1178.3206408610815</c:v>
                </c:pt>
                <c:pt idx="192">
                  <c:v>1423.7058811150775</c:v>
                </c:pt>
                <c:pt idx="193">
                  <c:v>1639.5701945300589</c:v>
                </c:pt>
                <c:pt idx="194">
                  <c:v>1547.8803370318901</c:v>
                </c:pt>
                <c:pt idx="195">
                  <c:v>1622.3521497556019</c:v>
                </c:pt>
                <c:pt idx="196">
                  <c:v>1513.1438611988099</c:v>
                </c:pt>
                <c:pt idx="197">
                  <c:v>1621.6620813502716</c:v>
                </c:pt>
                <c:pt idx="198">
                  <c:v>1277.082092776752</c:v>
                </c:pt>
                <c:pt idx="199">
                  <c:v>1328.2867189708209</c:v>
                </c:pt>
                <c:pt idx="200">
                  <c:v>1300.5051645133015</c:v>
                </c:pt>
                <c:pt idx="201">
                  <c:v>1180.8414242556848</c:v>
                </c:pt>
                <c:pt idx="202">
                  <c:v>1088.6144224667339</c:v>
                </c:pt>
                <c:pt idx="203">
                  <c:v>1354.2486431109928</c:v>
                </c:pt>
                <c:pt idx="204">
                  <c:v>1603.1824659680515</c:v>
                </c:pt>
                <c:pt idx="205">
                  <c:v>1875.4937122091494</c:v>
                </c:pt>
                <c:pt idx="206">
                  <c:v>1753.914228096628</c:v>
                </c:pt>
                <c:pt idx="207">
                  <c:v>1831.444014434971</c:v>
                </c:pt>
                <c:pt idx="208">
                  <c:v>1728.4850820332383</c:v>
                </c:pt>
                <c:pt idx="209">
                  <c:v>1840.9576622023494</c:v>
                </c:pt>
                <c:pt idx="210">
                  <c:v>1462.5991593468798</c:v>
                </c:pt>
                <c:pt idx="211">
                  <c:v>1487.2401061176224</c:v>
                </c:pt>
                <c:pt idx="212">
                  <c:v>1463.8694737679398</c:v>
                </c:pt>
                <c:pt idx="213">
                  <c:v>1327.8045313451858</c:v>
                </c:pt>
                <c:pt idx="214">
                  <c:v>1237.633442663395</c:v>
                </c:pt>
                <c:pt idx="215">
                  <c:v>1539.0365873977496</c:v>
                </c:pt>
                <c:pt idx="216">
                  <c:v>1789.2395357736141</c:v>
                </c:pt>
                <c:pt idx="217">
                  <c:v>2118.0594257738239</c:v>
                </c:pt>
                <c:pt idx="218">
                  <c:v>1966.0669083601133</c:v>
                </c:pt>
                <c:pt idx="219">
                  <c:v>2046.7082174543575</c:v>
                </c:pt>
                <c:pt idx="220">
                  <c:v>1951.0348247822376</c:v>
                </c:pt>
                <c:pt idx="221">
                  <c:v>2067.5310110155301</c:v>
                </c:pt>
                <c:pt idx="222">
                  <c:v>1652.6255276857812</c:v>
                </c:pt>
                <c:pt idx="223">
                  <c:v>1650.0287813751982</c:v>
                </c:pt>
                <c:pt idx="224">
                  <c:v>1633.5321208310379</c:v>
                </c:pt>
                <c:pt idx="225">
                  <c:v>1479.8520204885006</c:v>
                </c:pt>
                <c:pt idx="226">
                  <c:v>1390.5226358175266</c:v>
                </c:pt>
                <c:pt idx="227">
                  <c:v>1730.4980255287664</c:v>
                </c:pt>
                <c:pt idx="228">
                  <c:v>1979.3078927512063</c:v>
                </c:pt>
                <c:pt idx="229">
                  <c:v>2363.5532517986926</c:v>
                </c:pt>
                <c:pt idx="230">
                  <c:v>2181.1547323904902</c:v>
                </c:pt>
                <c:pt idx="231">
                  <c:v>2264.9068448756648</c:v>
                </c:pt>
                <c:pt idx="232">
                  <c:v>2177.5874178211866</c:v>
                </c:pt>
                <c:pt idx="233">
                  <c:v>2298.1062798856269</c:v>
                </c:pt>
                <c:pt idx="234">
                  <c:v>1844.1485461861969</c:v>
                </c:pt>
                <c:pt idx="235">
                  <c:v>1814.079247975892</c:v>
                </c:pt>
                <c:pt idx="236">
                  <c:v>1807.2098453561141</c:v>
                </c:pt>
                <c:pt idx="237">
                  <c:v>1634.8485493501112</c:v>
                </c:pt>
                <c:pt idx="238">
                  <c:v>1544.9170650202159</c:v>
                </c:pt>
                <c:pt idx="239">
                  <c:v>1925.9695013750136</c:v>
                </c:pt>
                <c:pt idx="240">
                  <c:v>2038.9932268159573</c:v>
                </c:pt>
                <c:pt idx="241">
                  <c:v>2485.005114036795</c:v>
                </c:pt>
                <c:pt idx="242">
                  <c:v>2272.7988513643845</c:v>
                </c:pt>
                <c:pt idx="243">
                  <c:v>2359.6005600720132</c:v>
                </c:pt>
                <c:pt idx="244">
                  <c:v>2267.4668313702223</c:v>
                </c:pt>
                <c:pt idx="245">
                  <c:v>2391.9292203880477</c:v>
                </c:pt>
                <c:pt idx="246">
                  <c:v>1930.2341392536539</c:v>
                </c:pt>
                <c:pt idx="247">
                  <c:v>1876.163339430296</c:v>
                </c:pt>
                <c:pt idx="248">
                  <c:v>1845.2547393232687</c:v>
                </c:pt>
                <c:pt idx="249">
                  <c:v>1667.5837101805209</c:v>
                </c:pt>
                <c:pt idx="250">
                  <c:v>1594.6045989890356</c:v>
                </c:pt>
                <c:pt idx="251">
                  <c:v>1985.3793398114585</c:v>
                </c:pt>
                <c:pt idx="252">
                  <c:v>2192.5730255100493</c:v>
                </c:pt>
                <c:pt idx="253">
                  <c:v>2681.2070892121842</c:v>
                </c:pt>
                <c:pt idx="254">
                  <c:v>2440.4267005470078</c:v>
                </c:pt>
                <c:pt idx="255">
                  <c:v>2530.151795500788</c:v>
                </c:pt>
                <c:pt idx="256">
                  <c:v>2433.4030088719974</c:v>
                </c:pt>
                <c:pt idx="257">
                  <c:v>2561.6457188293557</c:v>
                </c:pt>
                <c:pt idx="258">
                  <c:v>2092.5335065657509</c:v>
                </c:pt>
                <c:pt idx="259">
                  <c:v>2015.4545264508481</c:v>
                </c:pt>
                <c:pt idx="260">
                  <c:v>1961.501610251953</c:v>
                </c:pt>
                <c:pt idx="261">
                  <c:v>1778.7405955208135</c:v>
                </c:pt>
                <c:pt idx="262">
                  <c:v>1722.0122699604215</c:v>
                </c:pt>
                <c:pt idx="263">
                  <c:v>2122.1069499119344</c:v>
                </c:pt>
                <c:pt idx="264">
                  <c:v>2336.2569474224292</c:v>
                </c:pt>
                <c:pt idx="265">
                  <c:v>2864.6905267160637</c:v>
                </c:pt>
                <c:pt idx="266">
                  <c:v>2597.2283384139869</c:v>
                </c:pt>
                <c:pt idx="267">
                  <c:v>2689.6832178623431</c:v>
                </c:pt>
                <c:pt idx="268">
                  <c:v>2588.625006303037</c:v>
                </c:pt>
                <c:pt idx="269">
                  <c:v>2720.3976848024718</c:v>
                </c:pt>
                <c:pt idx="270">
                  <c:v>2244.3595421807408</c:v>
                </c:pt>
                <c:pt idx="271">
                  <c:v>2145.7961024290294</c:v>
                </c:pt>
                <c:pt idx="272">
                  <c:v>2070.3249838925258</c:v>
                </c:pt>
                <c:pt idx="273">
                  <c:v>1882.8110687346662</c:v>
                </c:pt>
                <c:pt idx="274">
                  <c:v>1841.257317761816</c:v>
                </c:pt>
                <c:pt idx="275">
                  <c:v>2250.0547222877726</c:v>
                </c:pt>
                <c:pt idx="276">
                  <c:v>2455.5511535106139</c:v>
                </c:pt>
                <c:pt idx="277">
                  <c:v>3016.8274219832165</c:v>
                </c:pt>
                <c:pt idx="278">
                  <c:v>2727.3473261969252</c:v>
                </c:pt>
                <c:pt idx="279">
                  <c:v>2822.0548326521298</c:v>
                </c:pt>
                <c:pt idx="280">
                  <c:v>2717.4404696816937</c:v>
                </c:pt>
                <c:pt idx="281">
                  <c:v>2852.1260896558156</c:v>
                </c:pt>
                <c:pt idx="282">
                  <c:v>2370.3726468690834</c:v>
                </c:pt>
                <c:pt idx="283">
                  <c:v>2254.0801614357065</c:v>
                </c:pt>
                <c:pt idx="284">
                  <c:v>2160.8521526315467</c:v>
                </c:pt>
                <c:pt idx="285">
                  <c:v>1969.4161286466458</c:v>
                </c:pt>
                <c:pt idx="286">
                  <c:v>1940.3844857747335</c:v>
                </c:pt>
                <c:pt idx="287">
                  <c:v>2356.3634068081342</c:v>
                </c:pt>
                <c:pt idx="288">
                  <c:v>2480.5614643140702</c:v>
                </c:pt>
                <c:pt idx="289">
                  <c:v>3047.7872552833692</c:v>
                </c:pt>
                <c:pt idx="290">
                  <c:v>2754.318569062425</c:v>
                </c:pt>
                <c:pt idx="291">
                  <c:v>2849.4341436566569</c:v>
                </c:pt>
                <c:pt idx="292">
                  <c:v>2744.175576348784</c:v>
                </c:pt>
                <c:pt idx="293">
                  <c:v>2879.388881822128</c:v>
                </c:pt>
                <c:pt idx="294">
                  <c:v>2396.600100341851</c:v>
                </c:pt>
                <c:pt idx="295">
                  <c:v>2277.0959608458847</c:v>
                </c:pt>
                <c:pt idx="296">
                  <c:v>2180.6512538735838</c:v>
                </c:pt>
                <c:pt idx="297">
                  <c:v>1988.5047315925838</c:v>
                </c:pt>
                <c:pt idx="298">
                  <c:v>1961.7414950453367</c:v>
                </c:pt>
                <c:pt idx="299">
                  <c:v>2379.0213629588361</c:v>
                </c:pt>
                <c:pt idx="300">
                  <c:v>2489.3235540074979</c:v>
                </c:pt>
                <c:pt idx="301">
                  <c:v>3057.864288924497</c:v>
                </c:pt>
                <c:pt idx="302">
                  <c:v>2763.5140575283199</c:v>
                </c:pt>
                <c:pt idx="303">
                  <c:v>2858.7198220041705</c:v>
                </c:pt>
                <c:pt idx="304">
                  <c:v>2753.3188747666368</c:v>
                </c:pt>
                <c:pt idx="305">
                  <c:v>2888.6488075582033</c:v>
                </c:pt>
                <c:pt idx="306">
                  <c:v>2405.6311989158044</c:v>
                </c:pt>
                <c:pt idx="307">
                  <c:v>2285.4172301731955</c:v>
                </c:pt>
                <c:pt idx="308">
                  <c:v>2188.261579122589</c:v>
                </c:pt>
                <c:pt idx="309">
                  <c:v>1995.9580248386301</c:v>
                </c:pt>
                <c:pt idx="310">
                  <c:v>1969.696144016855</c:v>
                </c:pt>
                <c:pt idx="311">
                  <c:v>2387.2635429426687</c:v>
                </c:pt>
                <c:pt idx="312">
                  <c:v>2498.0856437009256</c:v>
                </c:pt>
                <c:pt idx="313">
                  <c:v>3067.9413225656249</c:v>
                </c:pt>
                <c:pt idx="314">
                  <c:v>2772.7095459942138</c:v>
                </c:pt>
                <c:pt idx="315">
                  <c:v>2868.0055003516841</c:v>
                </c:pt>
                <c:pt idx="316">
                  <c:v>2762.4621731844891</c:v>
                </c:pt>
                <c:pt idx="317">
                  <c:v>2897.9087332942777</c:v>
                </c:pt>
                <c:pt idx="318">
                  <c:v>2414.6622974897568</c:v>
                </c:pt>
                <c:pt idx="319">
                  <c:v>2293.7384995005068</c:v>
                </c:pt>
                <c:pt idx="320">
                  <c:v>2195.8719043715942</c:v>
                </c:pt>
                <c:pt idx="321">
                  <c:v>2003.4113180846759</c:v>
                </c:pt>
                <c:pt idx="322">
                  <c:v>1977.650792988373</c:v>
                </c:pt>
                <c:pt idx="323">
                  <c:v>2395.5057229265017</c:v>
                </c:pt>
                <c:pt idx="324">
                  <c:v>2506.8477333943529</c:v>
                </c:pt>
                <c:pt idx="325">
                  <c:v>3078.0183562067523</c:v>
                </c:pt>
                <c:pt idx="326">
                  <c:v>2781.9050344601087</c:v>
                </c:pt>
                <c:pt idx="327">
                  <c:v>2877.2911786991967</c:v>
                </c:pt>
                <c:pt idx="328">
                  <c:v>2771.6054716023409</c:v>
                </c:pt>
                <c:pt idx="329">
                  <c:v>2907.168659030352</c:v>
                </c:pt>
                <c:pt idx="330">
                  <c:v>2423.6933960637102</c:v>
                </c:pt>
                <c:pt idx="331">
                  <c:v>2302.0597688278181</c:v>
                </c:pt>
                <c:pt idx="332">
                  <c:v>2203.4822296205989</c:v>
                </c:pt>
                <c:pt idx="333">
                  <c:v>2010.8646113307216</c:v>
                </c:pt>
                <c:pt idx="334">
                  <c:v>1985.6054419598913</c:v>
                </c:pt>
                <c:pt idx="335">
                  <c:v>2403.7479029103347</c:v>
                </c:pt>
                <c:pt idx="336">
                  <c:v>2515.6098230877801</c:v>
                </c:pt>
                <c:pt idx="337">
                  <c:v>3088.0953898478797</c:v>
                </c:pt>
                <c:pt idx="338">
                  <c:v>2791.100522926004</c:v>
                </c:pt>
                <c:pt idx="339">
                  <c:v>2886.5768570467098</c:v>
                </c:pt>
                <c:pt idx="340">
                  <c:v>2780.7487700201932</c:v>
                </c:pt>
                <c:pt idx="341">
                  <c:v>2916.4285847664269</c:v>
                </c:pt>
                <c:pt idx="342">
                  <c:v>2432.7244946376636</c:v>
                </c:pt>
                <c:pt idx="343">
                  <c:v>2310.3810381551289</c:v>
                </c:pt>
                <c:pt idx="344">
                  <c:v>2211.0925548696046</c:v>
                </c:pt>
                <c:pt idx="345">
                  <c:v>2018.3179045767681</c:v>
                </c:pt>
                <c:pt idx="346">
                  <c:v>1993.5600909314091</c:v>
                </c:pt>
                <c:pt idx="347">
                  <c:v>2411.9900828941677</c:v>
                </c:pt>
                <c:pt idx="348">
                  <c:v>2524.3719127812078</c:v>
                </c:pt>
                <c:pt idx="349">
                  <c:v>3098.1724234890066</c:v>
                </c:pt>
                <c:pt idx="350">
                  <c:v>2800.296011391898</c:v>
                </c:pt>
                <c:pt idx="351">
                  <c:v>2895.8625353942225</c:v>
                </c:pt>
                <c:pt idx="352">
                  <c:v>2789.892068438046</c:v>
                </c:pt>
                <c:pt idx="353">
                  <c:v>2925.6885105025008</c:v>
                </c:pt>
                <c:pt idx="354">
                  <c:v>2441.755593211617</c:v>
                </c:pt>
                <c:pt idx="355">
                  <c:v>2318.7023074824401</c:v>
                </c:pt>
                <c:pt idx="356">
                  <c:v>2218.7028801186093</c:v>
                </c:pt>
                <c:pt idx="357">
                  <c:v>2025.7711978228137</c:v>
                </c:pt>
                <c:pt idx="358">
                  <c:v>2001.5147399029272</c:v>
                </c:pt>
                <c:pt idx="359">
                  <c:v>2420.2322628780003</c:v>
                </c:pt>
                <c:pt idx="360">
                  <c:v>2533.1340024746351</c:v>
                </c:pt>
                <c:pt idx="361">
                  <c:v>3108.2494571301345</c:v>
                </c:pt>
                <c:pt idx="362">
                  <c:v>2809.4914998577929</c:v>
                </c:pt>
                <c:pt idx="363">
                  <c:v>2905.1482137417356</c:v>
                </c:pt>
                <c:pt idx="364">
                  <c:v>2799.0353668558982</c:v>
                </c:pt>
                <c:pt idx="365">
                  <c:v>2934.9484362385756</c:v>
                </c:pt>
                <c:pt idx="366">
                  <c:v>2450.7866917855699</c:v>
                </c:pt>
                <c:pt idx="367">
                  <c:v>2327.0235768097514</c:v>
                </c:pt>
                <c:pt idx="368">
                  <c:v>2226.313205367615</c:v>
                </c:pt>
                <c:pt idx="369">
                  <c:v>2033.2244910688598</c:v>
                </c:pt>
                <c:pt idx="370">
                  <c:v>2009.4693888744453</c:v>
                </c:pt>
                <c:pt idx="371">
                  <c:v>2428.4744428618337</c:v>
                </c:pt>
                <c:pt idx="372">
                  <c:v>2541.8960921680628</c:v>
                </c:pt>
                <c:pt idx="373">
                  <c:v>3118.3264907712619</c:v>
                </c:pt>
                <c:pt idx="374">
                  <c:v>2818.6869883236882</c:v>
                </c:pt>
                <c:pt idx="375">
                  <c:v>2914.4338920892492</c:v>
                </c:pt>
                <c:pt idx="376">
                  <c:v>2808.1786652737505</c:v>
                </c:pt>
                <c:pt idx="377">
                  <c:v>2944.20836197465</c:v>
                </c:pt>
                <c:pt idx="378">
                  <c:v>2459.8177903595229</c:v>
                </c:pt>
                <c:pt idx="379">
                  <c:v>2335.3448461370631</c:v>
                </c:pt>
                <c:pt idx="380">
                  <c:v>2233.9235306166202</c:v>
                </c:pt>
                <c:pt idx="381">
                  <c:v>2040.6777843149064</c:v>
                </c:pt>
                <c:pt idx="382">
                  <c:v>2017.4240378459633</c:v>
                </c:pt>
                <c:pt idx="383">
                  <c:v>2436.7166228456667</c:v>
                </c:pt>
                <c:pt idx="384">
                  <c:v>2550.65818186149</c:v>
                </c:pt>
                <c:pt idx="385">
                  <c:v>3128.4035244123902</c:v>
                </c:pt>
                <c:pt idx="386">
                  <c:v>2827.8824767895826</c:v>
                </c:pt>
                <c:pt idx="387">
                  <c:v>2923.7195704367623</c:v>
                </c:pt>
                <c:pt idx="388">
                  <c:v>2817.3219636916033</c:v>
                </c:pt>
                <c:pt idx="389">
                  <c:v>2953.4682877107248</c:v>
                </c:pt>
                <c:pt idx="390">
                  <c:v>2468.8488889334753</c:v>
                </c:pt>
                <c:pt idx="391">
                  <c:v>2343.6661154643739</c:v>
                </c:pt>
                <c:pt idx="392">
                  <c:v>2241.5338558656249</c:v>
                </c:pt>
                <c:pt idx="393">
                  <c:v>2048.1310775609518</c:v>
                </c:pt>
                <c:pt idx="394">
                  <c:v>2025.3786868174814</c:v>
                </c:pt>
                <c:pt idx="395">
                  <c:v>2444.9588028294997</c:v>
                </c:pt>
                <c:pt idx="396">
                  <c:v>2559.4202715549177</c:v>
                </c:pt>
                <c:pt idx="397">
                  <c:v>3138.4805580535171</c:v>
                </c:pt>
                <c:pt idx="398">
                  <c:v>2837.0779652554775</c:v>
                </c:pt>
                <c:pt idx="399">
                  <c:v>2933.0052487842754</c:v>
                </c:pt>
                <c:pt idx="400">
                  <c:v>2826.465262109456</c:v>
                </c:pt>
                <c:pt idx="401">
                  <c:v>2962.7282134467991</c:v>
                </c:pt>
                <c:pt idx="402">
                  <c:v>2477.8799875074292</c:v>
                </c:pt>
                <c:pt idx="403">
                  <c:v>2351.9873847916847</c:v>
                </c:pt>
                <c:pt idx="404">
                  <c:v>2249.1441811146306</c:v>
                </c:pt>
                <c:pt idx="405">
                  <c:v>2055.5843708069979</c:v>
                </c:pt>
                <c:pt idx="406">
                  <c:v>2033.3333357889994</c:v>
                </c:pt>
                <c:pt idx="407">
                  <c:v>2453.2009828133328</c:v>
                </c:pt>
                <c:pt idx="408">
                  <c:v>2568.1823612483449</c:v>
                </c:pt>
                <c:pt idx="409">
                  <c:v>3148.5575916946441</c:v>
                </c:pt>
                <c:pt idx="410">
                  <c:v>2846.2734537213723</c:v>
                </c:pt>
                <c:pt idx="411">
                  <c:v>2942.2909271317881</c:v>
                </c:pt>
                <c:pt idx="412">
                  <c:v>2835.6085605273079</c:v>
                </c:pt>
                <c:pt idx="413">
                  <c:v>2971.9881391828735</c:v>
                </c:pt>
                <c:pt idx="414">
                  <c:v>2486.9110860813821</c:v>
                </c:pt>
                <c:pt idx="415">
                  <c:v>2360.3086541189959</c:v>
                </c:pt>
                <c:pt idx="416">
                  <c:v>2256.7545063636353</c:v>
                </c:pt>
                <c:pt idx="417">
                  <c:v>2063.0376640530444</c:v>
                </c:pt>
                <c:pt idx="418">
                  <c:v>2041.2879847605172</c:v>
                </c:pt>
                <c:pt idx="419">
                  <c:v>2461.4431627971653</c:v>
                </c:pt>
                <c:pt idx="420">
                  <c:v>2576.9444509417722</c:v>
                </c:pt>
                <c:pt idx="421">
                  <c:v>3158.6346253357719</c:v>
                </c:pt>
                <c:pt idx="422">
                  <c:v>2855.4689421872667</c:v>
                </c:pt>
                <c:pt idx="423">
                  <c:v>2951.5766054793016</c:v>
                </c:pt>
                <c:pt idx="424">
                  <c:v>2844.7518589451606</c:v>
                </c:pt>
                <c:pt idx="425">
                  <c:v>2981.2480649189479</c:v>
                </c:pt>
                <c:pt idx="426">
                  <c:v>2495.9421846553355</c:v>
                </c:pt>
                <c:pt idx="427">
                  <c:v>2368.6299234463072</c:v>
                </c:pt>
                <c:pt idx="428">
                  <c:v>2264.364831612641</c:v>
                </c:pt>
                <c:pt idx="429">
                  <c:v>2070.4909572990905</c:v>
                </c:pt>
                <c:pt idx="430">
                  <c:v>2049.2426337320353</c:v>
                </c:pt>
                <c:pt idx="431">
                  <c:v>2469.6853427809988</c:v>
                </c:pt>
                <c:pt idx="432">
                  <c:v>2583.8625326173274</c:v>
                </c:pt>
                <c:pt idx="433">
                  <c:v>3166.3416733799472</c:v>
                </c:pt>
                <c:pt idx="434">
                  <c:v>2862.6470631263014</c:v>
                </c:pt>
                <c:pt idx="435">
                  <c:v>2958.8088403473071</c:v>
                </c:pt>
                <c:pt idx="436">
                  <c:v>2851.8986658553699</c:v>
                </c:pt>
                <c:pt idx="437">
                  <c:v>2988.4648482200914</c:v>
                </c:pt>
                <c:pt idx="438">
                  <c:v>2503.0216716592054</c:v>
                </c:pt>
                <c:pt idx="439">
                  <c:v>2375.2835129021919</c:v>
                </c:pt>
                <c:pt idx="440">
                  <c:v>2270.5918546215416</c:v>
                </c:pt>
                <c:pt idx="441">
                  <c:v>2076.6237611062156</c:v>
                </c:pt>
                <c:pt idx="442">
                  <c:v>2055.6762509744444</c:v>
                </c:pt>
                <c:pt idx="443">
                  <c:v>2476.2914786307961</c:v>
                </c:pt>
                <c:pt idx="444">
                  <c:v>2588.0146022660724</c:v>
                </c:pt>
                <c:pt idx="445">
                  <c:v>3170.4937430286932</c:v>
                </c:pt>
                <c:pt idx="446">
                  <c:v>2866.7991327750474</c:v>
                </c:pt>
                <c:pt idx="447">
                  <c:v>2962.960909996053</c:v>
                </c:pt>
                <c:pt idx="448">
                  <c:v>2856.0507355041154</c:v>
                </c:pt>
                <c:pt idx="449">
                  <c:v>2992.6169178688365</c:v>
                </c:pt>
                <c:pt idx="450">
                  <c:v>2507.1737413079504</c:v>
                </c:pt>
                <c:pt idx="451">
                  <c:v>2379.4355825509374</c:v>
                </c:pt>
                <c:pt idx="452">
                  <c:v>2274.7439242702876</c:v>
                </c:pt>
                <c:pt idx="453">
                  <c:v>2080.7758307549616</c:v>
                </c:pt>
                <c:pt idx="454">
                  <c:v>2059.8283206231899</c:v>
                </c:pt>
                <c:pt idx="455">
                  <c:v>2480.4435482795416</c:v>
                </c:pt>
                <c:pt idx="456">
                  <c:v>2592.1666719148184</c:v>
                </c:pt>
                <c:pt idx="457">
                  <c:v>3174.6458126774378</c:v>
                </c:pt>
                <c:pt idx="458">
                  <c:v>2870.9512024237924</c:v>
                </c:pt>
                <c:pt idx="459">
                  <c:v>2967.112979644799</c:v>
                </c:pt>
                <c:pt idx="460">
                  <c:v>2860.2028051528614</c:v>
                </c:pt>
                <c:pt idx="461">
                  <c:v>2996.7689875175824</c:v>
                </c:pt>
                <c:pt idx="462">
                  <c:v>2511.3258109566964</c:v>
                </c:pt>
                <c:pt idx="463">
                  <c:v>2383.5876521996829</c:v>
                </c:pt>
                <c:pt idx="464">
                  <c:v>2278.8959939190331</c:v>
                </c:pt>
                <c:pt idx="465">
                  <c:v>2084.9279004037071</c:v>
                </c:pt>
                <c:pt idx="466">
                  <c:v>2063.9803902719354</c:v>
                </c:pt>
                <c:pt idx="467">
                  <c:v>2484.5956179282871</c:v>
                </c:pt>
                <c:pt idx="468">
                  <c:v>2596.3187415635634</c:v>
                </c:pt>
                <c:pt idx="469">
                  <c:v>3178.7978823261838</c:v>
                </c:pt>
                <c:pt idx="470">
                  <c:v>2875.1032720725379</c:v>
                </c:pt>
                <c:pt idx="471">
                  <c:v>2971.2650492935441</c:v>
                </c:pt>
                <c:pt idx="472">
                  <c:v>2864.3548748016069</c:v>
                </c:pt>
                <c:pt idx="473">
                  <c:v>3000.921057166328</c:v>
                </c:pt>
                <c:pt idx="474">
                  <c:v>2515.4778806054419</c:v>
                </c:pt>
                <c:pt idx="475">
                  <c:v>2387.7397218484284</c:v>
                </c:pt>
                <c:pt idx="476">
                  <c:v>2283.0480635677786</c:v>
                </c:pt>
                <c:pt idx="477">
                  <c:v>2089.0799700524526</c:v>
                </c:pt>
                <c:pt idx="478">
                  <c:v>2068.132459920681</c:v>
                </c:pt>
                <c:pt idx="479">
                  <c:v>2488.7476875770326</c:v>
                </c:pt>
              </c:numCache>
            </c:numRef>
          </c:val>
          <c:smooth val="0"/>
          <c:extLst>
            <c:ext xmlns:c16="http://schemas.microsoft.com/office/drawing/2014/chart" uri="{C3380CC4-5D6E-409C-BE32-E72D297353CC}">
              <c16:uniqueId val="{00000001-CD16-40D4-97EC-509E6326CC23}"/>
            </c:ext>
          </c:extLst>
        </c:ser>
        <c:dLbls>
          <c:showLegendKey val="0"/>
          <c:showVal val="0"/>
          <c:showCatName val="0"/>
          <c:showSerName val="0"/>
          <c:showPercent val="0"/>
          <c:showBubbleSize val="0"/>
        </c:dLbls>
        <c:smooth val="0"/>
        <c:axId val="785213880"/>
        <c:axId val="785217160"/>
        <c:extLst>
          <c:ext xmlns:c15="http://schemas.microsoft.com/office/drawing/2012/chart" uri="{02D57815-91ED-43cb-92C2-25804820EDAC}">
            <c15:filteredLineSeries>
              <c15:ser>
                <c:idx val="2"/>
                <c:order val="2"/>
                <c:tx>
                  <c:strRef>
                    <c:extLst>
                      <c:ext uri="{02D57815-91ED-43cb-92C2-25804820EDAC}">
                        <c15:formulaRef>
                          <c15:sqref>'Peak Shaving'!$J$3</c15:sqref>
                        </c15:formulaRef>
                      </c:ext>
                    </c:extLst>
                    <c:strCache>
                      <c:ptCount val="1"/>
                      <c:pt idx="0">
                        <c:v>Monthly Peak Demand @ 3 &amp; 50 MWh ES</c:v>
                      </c:pt>
                    </c:strCache>
                  </c:strRef>
                </c:tx>
                <c:spPr>
                  <a:ln w="12700" cap="rnd">
                    <a:solidFill>
                      <a:schemeClr val="bg1">
                        <a:lumMod val="85000"/>
                        <a:alpha val="65000"/>
                      </a:schemeClr>
                    </a:solidFill>
                    <a:round/>
                  </a:ln>
                  <a:effectLst>
                    <a:outerShdw blurRad="40000" dist="23000" dir="5400000" rotWithShape="0">
                      <a:srgbClr val="000000">
                        <a:alpha val="35000"/>
                      </a:srgbClr>
                    </a:outerShdw>
                  </a:effectLst>
                </c:spPr>
                <c:marker>
                  <c:symbol val="none"/>
                </c:marker>
                <c:cat>
                  <c:numRef>
                    <c:extLst>
                      <c:ext uri="{02D57815-91ED-43cb-92C2-25804820EDAC}">
                        <c15:formulaRef>
                          <c15:sqref>'Peak Shaving'!$G$4:$G$483</c15:sqref>
                        </c15:formulaRef>
                      </c:ext>
                    </c:extLst>
                    <c:numCache>
                      <c:formatCode>mmm\-yy</c:formatCode>
                      <c:ptCount val="48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pt idx="87">
                        <c:v>46113</c:v>
                      </c:pt>
                      <c:pt idx="88">
                        <c:v>46143</c:v>
                      </c:pt>
                      <c:pt idx="89">
                        <c:v>46174</c:v>
                      </c:pt>
                      <c:pt idx="90">
                        <c:v>46204</c:v>
                      </c:pt>
                      <c:pt idx="91">
                        <c:v>46235</c:v>
                      </c:pt>
                      <c:pt idx="92">
                        <c:v>46266</c:v>
                      </c:pt>
                      <c:pt idx="93">
                        <c:v>46296</c:v>
                      </c:pt>
                      <c:pt idx="94">
                        <c:v>46327</c:v>
                      </c:pt>
                      <c:pt idx="95">
                        <c:v>46357</c:v>
                      </c:pt>
                      <c:pt idx="96">
                        <c:v>46388</c:v>
                      </c:pt>
                      <c:pt idx="97">
                        <c:v>46419</c:v>
                      </c:pt>
                      <c:pt idx="98">
                        <c:v>46447</c:v>
                      </c:pt>
                      <c:pt idx="99">
                        <c:v>46478</c:v>
                      </c:pt>
                      <c:pt idx="100">
                        <c:v>46508</c:v>
                      </c:pt>
                      <c:pt idx="101">
                        <c:v>46539</c:v>
                      </c:pt>
                      <c:pt idx="102">
                        <c:v>46569</c:v>
                      </c:pt>
                      <c:pt idx="103">
                        <c:v>46600</c:v>
                      </c:pt>
                      <c:pt idx="104">
                        <c:v>46631</c:v>
                      </c:pt>
                      <c:pt idx="105">
                        <c:v>46661</c:v>
                      </c:pt>
                      <c:pt idx="106">
                        <c:v>46692</c:v>
                      </c:pt>
                      <c:pt idx="107">
                        <c:v>46722</c:v>
                      </c:pt>
                      <c:pt idx="108">
                        <c:v>46753</c:v>
                      </c:pt>
                      <c:pt idx="109">
                        <c:v>46784</c:v>
                      </c:pt>
                      <c:pt idx="110">
                        <c:v>46813</c:v>
                      </c:pt>
                      <c:pt idx="111">
                        <c:v>46844</c:v>
                      </c:pt>
                      <c:pt idx="112">
                        <c:v>46874</c:v>
                      </c:pt>
                      <c:pt idx="113">
                        <c:v>46905</c:v>
                      </c:pt>
                      <c:pt idx="114">
                        <c:v>46935</c:v>
                      </c:pt>
                      <c:pt idx="115">
                        <c:v>46966</c:v>
                      </c:pt>
                      <c:pt idx="116">
                        <c:v>46997</c:v>
                      </c:pt>
                      <c:pt idx="117">
                        <c:v>47027</c:v>
                      </c:pt>
                      <c:pt idx="118">
                        <c:v>47058</c:v>
                      </c:pt>
                      <c:pt idx="119">
                        <c:v>47088</c:v>
                      </c:pt>
                      <c:pt idx="120">
                        <c:v>47119</c:v>
                      </c:pt>
                      <c:pt idx="121">
                        <c:v>47150</c:v>
                      </c:pt>
                      <c:pt idx="122">
                        <c:v>47178</c:v>
                      </c:pt>
                      <c:pt idx="123">
                        <c:v>47209</c:v>
                      </c:pt>
                      <c:pt idx="124">
                        <c:v>47239</c:v>
                      </c:pt>
                      <c:pt idx="125">
                        <c:v>47270</c:v>
                      </c:pt>
                      <c:pt idx="126">
                        <c:v>47300</c:v>
                      </c:pt>
                      <c:pt idx="127">
                        <c:v>47331</c:v>
                      </c:pt>
                      <c:pt idx="128">
                        <c:v>47362</c:v>
                      </c:pt>
                      <c:pt idx="129">
                        <c:v>47392</c:v>
                      </c:pt>
                      <c:pt idx="130">
                        <c:v>47423</c:v>
                      </c:pt>
                      <c:pt idx="131">
                        <c:v>47453</c:v>
                      </c:pt>
                      <c:pt idx="132">
                        <c:v>47484</c:v>
                      </c:pt>
                      <c:pt idx="133">
                        <c:v>47515</c:v>
                      </c:pt>
                      <c:pt idx="134">
                        <c:v>47543</c:v>
                      </c:pt>
                      <c:pt idx="135">
                        <c:v>47574</c:v>
                      </c:pt>
                      <c:pt idx="136">
                        <c:v>47604</c:v>
                      </c:pt>
                      <c:pt idx="137">
                        <c:v>47635</c:v>
                      </c:pt>
                      <c:pt idx="138">
                        <c:v>47665</c:v>
                      </c:pt>
                      <c:pt idx="139">
                        <c:v>47696</c:v>
                      </c:pt>
                      <c:pt idx="140">
                        <c:v>47727</c:v>
                      </c:pt>
                      <c:pt idx="141">
                        <c:v>47757</c:v>
                      </c:pt>
                      <c:pt idx="142">
                        <c:v>47788</c:v>
                      </c:pt>
                      <c:pt idx="143">
                        <c:v>47818</c:v>
                      </c:pt>
                      <c:pt idx="144">
                        <c:v>47849</c:v>
                      </c:pt>
                      <c:pt idx="145">
                        <c:v>47880</c:v>
                      </c:pt>
                      <c:pt idx="146">
                        <c:v>47908</c:v>
                      </c:pt>
                      <c:pt idx="147">
                        <c:v>47939</c:v>
                      </c:pt>
                      <c:pt idx="148">
                        <c:v>47969</c:v>
                      </c:pt>
                      <c:pt idx="149">
                        <c:v>48000</c:v>
                      </c:pt>
                      <c:pt idx="150">
                        <c:v>48030</c:v>
                      </c:pt>
                      <c:pt idx="151">
                        <c:v>48061</c:v>
                      </c:pt>
                      <c:pt idx="152">
                        <c:v>48092</c:v>
                      </c:pt>
                      <c:pt idx="153">
                        <c:v>48122</c:v>
                      </c:pt>
                      <c:pt idx="154">
                        <c:v>48153</c:v>
                      </c:pt>
                      <c:pt idx="155">
                        <c:v>48183</c:v>
                      </c:pt>
                      <c:pt idx="156">
                        <c:v>48214</c:v>
                      </c:pt>
                      <c:pt idx="157">
                        <c:v>48245</c:v>
                      </c:pt>
                      <c:pt idx="158">
                        <c:v>48274</c:v>
                      </c:pt>
                      <c:pt idx="159">
                        <c:v>48305</c:v>
                      </c:pt>
                      <c:pt idx="160">
                        <c:v>48335</c:v>
                      </c:pt>
                      <c:pt idx="161">
                        <c:v>48366</c:v>
                      </c:pt>
                      <c:pt idx="162">
                        <c:v>48396</c:v>
                      </c:pt>
                      <c:pt idx="163">
                        <c:v>48427</c:v>
                      </c:pt>
                      <c:pt idx="164">
                        <c:v>48458</c:v>
                      </c:pt>
                      <c:pt idx="165">
                        <c:v>48488</c:v>
                      </c:pt>
                      <c:pt idx="166">
                        <c:v>48519</c:v>
                      </c:pt>
                      <c:pt idx="167">
                        <c:v>48549</c:v>
                      </c:pt>
                      <c:pt idx="168">
                        <c:v>48580</c:v>
                      </c:pt>
                      <c:pt idx="169">
                        <c:v>48611</c:v>
                      </c:pt>
                      <c:pt idx="170">
                        <c:v>48639</c:v>
                      </c:pt>
                      <c:pt idx="171">
                        <c:v>48670</c:v>
                      </c:pt>
                      <c:pt idx="172">
                        <c:v>48700</c:v>
                      </c:pt>
                      <c:pt idx="173">
                        <c:v>48731</c:v>
                      </c:pt>
                      <c:pt idx="174">
                        <c:v>48761</c:v>
                      </c:pt>
                      <c:pt idx="175">
                        <c:v>48792</c:v>
                      </c:pt>
                      <c:pt idx="176">
                        <c:v>48823</c:v>
                      </c:pt>
                      <c:pt idx="177">
                        <c:v>48853</c:v>
                      </c:pt>
                      <c:pt idx="178">
                        <c:v>48884</c:v>
                      </c:pt>
                      <c:pt idx="179">
                        <c:v>48914</c:v>
                      </c:pt>
                      <c:pt idx="180">
                        <c:v>48945</c:v>
                      </c:pt>
                      <c:pt idx="181">
                        <c:v>48976</c:v>
                      </c:pt>
                      <c:pt idx="182">
                        <c:v>49004</c:v>
                      </c:pt>
                      <c:pt idx="183">
                        <c:v>49035</c:v>
                      </c:pt>
                      <c:pt idx="184">
                        <c:v>49065</c:v>
                      </c:pt>
                      <c:pt idx="185">
                        <c:v>49096</c:v>
                      </c:pt>
                      <c:pt idx="186">
                        <c:v>49126</c:v>
                      </c:pt>
                      <c:pt idx="187">
                        <c:v>49157</c:v>
                      </c:pt>
                      <c:pt idx="188">
                        <c:v>49188</c:v>
                      </c:pt>
                      <c:pt idx="189">
                        <c:v>49218</c:v>
                      </c:pt>
                      <c:pt idx="190">
                        <c:v>49249</c:v>
                      </c:pt>
                      <c:pt idx="191">
                        <c:v>49279</c:v>
                      </c:pt>
                      <c:pt idx="192">
                        <c:v>49310</c:v>
                      </c:pt>
                      <c:pt idx="193">
                        <c:v>49341</c:v>
                      </c:pt>
                      <c:pt idx="194">
                        <c:v>49369</c:v>
                      </c:pt>
                      <c:pt idx="195">
                        <c:v>49400</c:v>
                      </c:pt>
                      <c:pt idx="196">
                        <c:v>49430</c:v>
                      </c:pt>
                      <c:pt idx="197">
                        <c:v>49461</c:v>
                      </c:pt>
                      <c:pt idx="198">
                        <c:v>49491</c:v>
                      </c:pt>
                      <c:pt idx="199">
                        <c:v>49522</c:v>
                      </c:pt>
                      <c:pt idx="200">
                        <c:v>49553</c:v>
                      </c:pt>
                      <c:pt idx="201">
                        <c:v>49583</c:v>
                      </c:pt>
                      <c:pt idx="202">
                        <c:v>49614</c:v>
                      </c:pt>
                      <c:pt idx="203">
                        <c:v>49644</c:v>
                      </c:pt>
                      <c:pt idx="204">
                        <c:v>49675</c:v>
                      </c:pt>
                      <c:pt idx="205">
                        <c:v>49706</c:v>
                      </c:pt>
                      <c:pt idx="206">
                        <c:v>49735</c:v>
                      </c:pt>
                      <c:pt idx="207">
                        <c:v>49766</c:v>
                      </c:pt>
                      <c:pt idx="208">
                        <c:v>49796</c:v>
                      </c:pt>
                      <c:pt idx="209">
                        <c:v>49827</c:v>
                      </c:pt>
                      <c:pt idx="210">
                        <c:v>49857</c:v>
                      </c:pt>
                      <c:pt idx="211">
                        <c:v>49888</c:v>
                      </c:pt>
                      <c:pt idx="212">
                        <c:v>49919</c:v>
                      </c:pt>
                      <c:pt idx="213">
                        <c:v>49949</c:v>
                      </c:pt>
                      <c:pt idx="214">
                        <c:v>49980</c:v>
                      </c:pt>
                      <c:pt idx="215">
                        <c:v>50010</c:v>
                      </c:pt>
                      <c:pt idx="216">
                        <c:v>50041</c:v>
                      </c:pt>
                      <c:pt idx="217">
                        <c:v>50072</c:v>
                      </c:pt>
                      <c:pt idx="218">
                        <c:v>50100</c:v>
                      </c:pt>
                      <c:pt idx="219">
                        <c:v>50131</c:v>
                      </c:pt>
                      <c:pt idx="220">
                        <c:v>50161</c:v>
                      </c:pt>
                      <c:pt idx="221">
                        <c:v>50192</c:v>
                      </c:pt>
                      <c:pt idx="222">
                        <c:v>50222</c:v>
                      </c:pt>
                      <c:pt idx="223">
                        <c:v>50253</c:v>
                      </c:pt>
                      <c:pt idx="224">
                        <c:v>50284</c:v>
                      </c:pt>
                      <c:pt idx="225">
                        <c:v>50314</c:v>
                      </c:pt>
                      <c:pt idx="226">
                        <c:v>50345</c:v>
                      </c:pt>
                      <c:pt idx="227">
                        <c:v>50375</c:v>
                      </c:pt>
                      <c:pt idx="228">
                        <c:v>50406</c:v>
                      </c:pt>
                      <c:pt idx="229">
                        <c:v>50437</c:v>
                      </c:pt>
                      <c:pt idx="230">
                        <c:v>50465</c:v>
                      </c:pt>
                      <c:pt idx="231">
                        <c:v>50496</c:v>
                      </c:pt>
                      <c:pt idx="232">
                        <c:v>50526</c:v>
                      </c:pt>
                      <c:pt idx="233">
                        <c:v>50557</c:v>
                      </c:pt>
                      <c:pt idx="234">
                        <c:v>50587</c:v>
                      </c:pt>
                      <c:pt idx="235">
                        <c:v>50618</c:v>
                      </c:pt>
                      <c:pt idx="236">
                        <c:v>50649</c:v>
                      </c:pt>
                      <c:pt idx="237">
                        <c:v>50679</c:v>
                      </c:pt>
                      <c:pt idx="238">
                        <c:v>50710</c:v>
                      </c:pt>
                      <c:pt idx="239">
                        <c:v>50740</c:v>
                      </c:pt>
                      <c:pt idx="240">
                        <c:v>50771</c:v>
                      </c:pt>
                      <c:pt idx="241">
                        <c:v>50802</c:v>
                      </c:pt>
                      <c:pt idx="242">
                        <c:v>50830</c:v>
                      </c:pt>
                      <c:pt idx="243">
                        <c:v>50861</c:v>
                      </c:pt>
                      <c:pt idx="244">
                        <c:v>50891</c:v>
                      </c:pt>
                      <c:pt idx="245">
                        <c:v>50922</c:v>
                      </c:pt>
                      <c:pt idx="246">
                        <c:v>50952</c:v>
                      </c:pt>
                      <c:pt idx="247">
                        <c:v>50983</c:v>
                      </c:pt>
                      <c:pt idx="248">
                        <c:v>51014</c:v>
                      </c:pt>
                      <c:pt idx="249">
                        <c:v>51044</c:v>
                      </c:pt>
                      <c:pt idx="250">
                        <c:v>51075</c:v>
                      </c:pt>
                      <c:pt idx="251">
                        <c:v>51105</c:v>
                      </c:pt>
                      <c:pt idx="252">
                        <c:v>51136</c:v>
                      </c:pt>
                      <c:pt idx="253">
                        <c:v>51167</c:v>
                      </c:pt>
                      <c:pt idx="254">
                        <c:v>51196</c:v>
                      </c:pt>
                      <c:pt idx="255">
                        <c:v>51227</c:v>
                      </c:pt>
                      <c:pt idx="256">
                        <c:v>51257</c:v>
                      </c:pt>
                      <c:pt idx="257">
                        <c:v>51288</c:v>
                      </c:pt>
                      <c:pt idx="258">
                        <c:v>51318</c:v>
                      </c:pt>
                      <c:pt idx="259">
                        <c:v>51349</c:v>
                      </c:pt>
                      <c:pt idx="260">
                        <c:v>51380</c:v>
                      </c:pt>
                      <c:pt idx="261">
                        <c:v>51410</c:v>
                      </c:pt>
                      <c:pt idx="262">
                        <c:v>51441</c:v>
                      </c:pt>
                      <c:pt idx="263">
                        <c:v>51471</c:v>
                      </c:pt>
                      <c:pt idx="264">
                        <c:v>51502</c:v>
                      </c:pt>
                      <c:pt idx="265">
                        <c:v>51533</c:v>
                      </c:pt>
                      <c:pt idx="266">
                        <c:v>51561</c:v>
                      </c:pt>
                      <c:pt idx="267">
                        <c:v>51592</c:v>
                      </c:pt>
                      <c:pt idx="268">
                        <c:v>51622</c:v>
                      </c:pt>
                      <c:pt idx="269">
                        <c:v>51653</c:v>
                      </c:pt>
                      <c:pt idx="270">
                        <c:v>51683</c:v>
                      </c:pt>
                      <c:pt idx="271">
                        <c:v>51714</c:v>
                      </c:pt>
                      <c:pt idx="272">
                        <c:v>51745</c:v>
                      </c:pt>
                      <c:pt idx="273">
                        <c:v>51775</c:v>
                      </c:pt>
                      <c:pt idx="274">
                        <c:v>51806</c:v>
                      </c:pt>
                      <c:pt idx="275">
                        <c:v>51836</c:v>
                      </c:pt>
                      <c:pt idx="276">
                        <c:v>51867</c:v>
                      </c:pt>
                      <c:pt idx="277">
                        <c:v>51898</c:v>
                      </c:pt>
                      <c:pt idx="278">
                        <c:v>51926</c:v>
                      </c:pt>
                      <c:pt idx="279">
                        <c:v>51957</c:v>
                      </c:pt>
                      <c:pt idx="280">
                        <c:v>51987</c:v>
                      </c:pt>
                      <c:pt idx="281">
                        <c:v>52018</c:v>
                      </c:pt>
                      <c:pt idx="282">
                        <c:v>52048</c:v>
                      </c:pt>
                      <c:pt idx="283">
                        <c:v>52079</c:v>
                      </c:pt>
                      <c:pt idx="284">
                        <c:v>52110</c:v>
                      </c:pt>
                      <c:pt idx="285">
                        <c:v>52140</c:v>
                      </c:pt>
                      <c:pt idx="286">
                        <c:v>52171</c:v>
                      </c:pt>
                      <c:pt idx="287">
                        <c:v>52201</c:v>
                      </c:pt>
                      <c:pt idx="288">
                        <c:v>52232</c:v>
                      </c:pt>
                      <c:pt idx="289">
                        <c:v>52263</c:v>
                      </c:pt>
                      <c:pt idx="290">
                        <c:v>52291</c:v>
                      </c:pt>
                      <c:pt idx="291">
                        <c:v>52322</c:v>
                      </c:pt>
                      <c:pt idx="292">
                        <c:v>52352</c:v>
                      </c:pt>
                      <c:pt idx="293">
                        <c:v>52383</c:v>
                      </c:pt>
                      <c:pt idx="294">
                        <c:v>52413</c:v>
                      </c:pt>
                      <c:pt idx="295">
                        <c:v>52444</c:v>
                      </c:pt>
                      <c:pt idx="296">
                        <c:v>52475</c:v>
                      </c:pt>
                      <c:pt idx="297">
                        <c:v>52505</c:v>
                      </c:pt>
                      <c:pt idx="298">
                        <c:v>52536</c:v>
                      </c:pt>
                      <c:pt idx="299">
                        <c:v>52566</c:v>
                      </c:pt>
                      <c:pt idx="300">
                        <c:v>52597</c:v>
                      </c:pt>
                      <c:pt idx="301">
                        <c:v>52628</c:v>
                      </c:pt>
                      <c:pt idx="302">
                        <c:v>52657</c:v>
                      </c:pt>
                      <c:pt idx="303">
                        <c:v>52688</c:v>
                      </c:pt>
                      <c:pt idx="304">
                        <c:v>52718</c:v>
                      </c:pt>
                      <c:pt idx="305">
                        <c:v>52749</c:v>
                      </c:pt>
                      <c:pt idx="306">
                        <c:v>52779</c:v>
                      </c:pt>
                      <c:pt idx="307">
                        <c:v>52810</c:v>
                      </c:pt>
                      <c:pt idx="308">
                        <c:v>52841</c:v>
                      </c:pt>
                      <c:pt idx="309">
                        <c:v>52871</c:v>
                      </c:pt>
                      <c:pt idx="310">
                        <c:v>52902</c:v>
                      </c:pt>
                      <c:pt idx="311">
                        <c:v>52932</c:v>
                      </c:pt>
                      <c:pt idx="312">
                        <c:v>52963</c:v>
                      </c:pt>
                      <c:pt idx="313">
                        <c:v>52994</c:v>
                      </c:pt>
                      <c:pt idx="314">
                        <c:v>53022</c:v>
                      </c:pt>
                      <c:pt idx="315">
                        <c:v>53053</c:v>
                      </c:pt>
                      <c:pt idx="316">
                        <c:v>53083</c:v>
                      </c:pt>
                      <c:pt idx="317">
                        <c:v>53114</c:v>
                      </c:pt>
                      <c:pt idx="318">
                        <c:v>53144</c:v>
                      </c:pt>
                      <c:pt idx="319">
                        <c:v>53175</c:v>
                      </c:pt>
                      <c:pt idx="320">
                        <c:v>53206</c:v>
                      </c:pt>
                      <c:pt idx="321">
                        <c:v>53236</c:v>
                      </c:pt>
                      <c:pt idx="322">
                        <c:v>53267</c:v>
                      </c:pt>
                      <c:pt idx="323">
                        <c:v>53297</c:v>
                      </c:pt>
                      <c:pt idx="324">
                        <c:v>53328</c:v>
                      </c:pt>
                      <c:pt idx="325">
                        <c:v>53359</c:v>
                      </c:pt>
                      <c:pt idx="326">
                        <c:v>53387</c:v>
                      </c:pt>
                      <c:pt idx="327">
                        <c:v>53418</c:v>
                      </c:pt>
                      <c:pt idx="328">
                        <c:v>53448</c:v>
                      </c:pt>
                      <c:pt idx="329">
                        <c:v>53479</c:v>
                      </c:pt>
                      <c:pt idx="330">
                        <c:v>53509</c:v>
                      </c:pt>
                      <c:pt idx="331">
                        <c:v>53540</c:v>
                      </c:pt>
                      <c:pt idx="332">
                        <c:v>53571</c:v>
                      </c:pt>
                      <c:pt idx="333">
                        <c:v>53601</c:v>
                      </c:pt>
                      <c:pt idx="334">
                        <c:v>53632</c:v>
                      </c:pt>
                      <c:pt idx="335">
                        <c:v>53662</c:v>
                      </c:pt>
                      <c:pt idx="336">
                        <c:v>53693</c:v>
                      </c:pt>
                      <c:pt idx="337">
                        <c:v>53724</c:v>
                      </c:pt>
                      <c:pt idx="338">
                        <c:v>53752</c:v>
                      </c:pt>
                      <c:pt idx="339">
                        <c:v>53783</c:v>
                      </c:pt>
                      <c:pt idx="340">
                        <c:v>53813</c:v>
                      </c:pt>
                      <c:pt idx="341">
                        <c:v>53844</c:v>
                      </c:pt>
                      <c:pt idx="342">
                        <c:v>53874</c:v>
                      </c:pt>
                      <c:pt idx="343">
                        <c:v>53905</c:v>
                      </c:pt>
                      <c:pt idx="344">
                        <c:v>53936</c:v>
                      </c:pt>
                      <c:pt idx="345">
                        <c:v>53966</c:v>
                      </c:pt>
                      <c:pt idx="346">
                        <c:v>53997</c:v>
                      </c:pt>
                      <c:pt idx="347">
                        <c:v>54027</c:v>
                      </c:pt>
                      <c:pt idx="348">
                        <c:v>54058</c:v>
                      </c:pt>
                      <c:pt idx="349">
                        <c:v>54089</c:v>
                      </c:pt>
                      <c:pt idx="350">
                        <c:v>54118</c:v>
                      </c:pt>
                      <c:pt idx="351">
                        <c:v>54149</c:v>
                      </c:pt>
                      <c:pt idx="352">
                        <c:v>54179</c:v>
                      </c:pt>
                      <c:pt idx="353">
                        <c:v>54210</c:v>
                      </c:pt>
                      <c:pt idx="354">
                        <c:v>54240</c:v>
                      </c:pt>
                      <c:pt idx="355">
                        <c:v>54271</c:v>
                      </c:pt>
                      <c:pt idx="356">
                        <c:v>54302</c:v>
                      </c:pt>
                      <c:pt idx="357">
                        <c:v>54332</c:v>
                      </c:pt>
                      <c:pt idx="358">
                        <c:v>54363</c:v>
                      </c:pt>
                      <c:pt idx="359">
                        <c:v>54393</c:v>
                      </c:pt>
                      <c:pt idx="360">
                        <c:v>54424</c:v>
                      </c:pt>
                      <c:pt idx="361">
                        <c:v>54455</c:v>
                      </c:pt>
                      <c:pt idx="362">
                        <c:v>54483</c:v>
                      </c:pt>
                      <c:pt idx="363">
                        <c:v>54514</c:v>
                      </c:pt>
                      <c:pt idx="364">
                        <c:v>54544</c:v>
                      </c:pt>
                      <c:pt idx="365">
                        <c:v>54575</c:v>
                      </c:pt>
                      <c:pt idx="366">
                        <c:v>54605</c:v>
                      </c:pt>
                      <c:pt idx="367">
                        <c:v>54636</c:v>
                      </c:pt>
                      <c:pt idx="368">
                        <c:v>54667</c:v>
                      </c:pt>
                      <c:pt idx="369">
                        <c:v>54697</c:v>
                      </c:pt>
                      <c:pt idx="370">
                        <c:v>54728</c:v>
                      </c:pt>
                      <c:pt idx="371">
                        <c:v>54758</c:v>
                      </c:pt>
                      <c:pt idx="372">
                        <c:v>54789</c:v>
                      </c:pt>
                      <c:pt idx="373">
                        <c:v>54820</c:v>
                      </c:pt>
                      <c:pt idx="374">
                        <c:v>54848</c:v>
                      </c:pt>
                      <c:pt idx="375">
                        <c:v>54879</c:v>
                      </c:pt>
                      <c:pt idx="376">
                        <c:v>54909</c:v>
                      </c:pt>
                      <c:pt idx="377">
                        <c:v>54940</c:v>
                      </c:pt>
                      <c:pt idx="378">
                        <c:v>54970</c:v>
                      </c:pt>
                      <c:pt idx="379">
                        <c:v>55001</c:v>
                      </c:pt>
                      <c:pt idx="380">
                        <c:v>55032</c:v>
                      </c:pt>
                      <c:pt idx="381">
                        <c:v>55062</c:v>
                      </c:pt>
                      <c:pt idx="382">
                        <c:v>55093</c:v>
                      </c:pt>
                      <c:pt idx="383">
                        <c:v>55123</c:v>
                      </c:pt>
                      <c:pt idx="384">
                        <c:v>55154</c:v>
                      </c:pt>
                      <c:pt idx="385">
                        <c:v>55185</c:v>
                      </c:pt>
                      <c:pt idx="386">
                        <c:v>55213</c:v>
                      </c:pt>
                      <c:pt idx="387">
                        <c:v>55244</c:v>
                      </c:pt>
                      <c:pt idx="388">
                        <c:v>55274</c:v>
                      </c:pt>
                      <c:pt idx="389">
                        <c:v>55305</c:v>
                      </c:pt>
                      <c:pt idx="390">
                        <c:v>55335</c:v>
                      </c:pt>
                      <c:pt idx="391">
                        <c:v>55366</c:v>
                      </c:pt>
                      <c:pt idx="392">
                        <c:v>55397</c:v>
                      </c:pt>
                      <c:pt idx="393">
                        <c:v>55427</c:v>
                      </c:pt>
                      <c:pt idx="394">
                        <c:v>55458</c:v>
                      </c:pt>
                      <c:pt idx="395">
                        <c:v>55488</c:v>
                      </c:pt>
                      <c:pt idx="396">
                        <c:v>55519</c:v>
                      </c:pt>
                      <c:pt idx="397">
                        <c:v>55550</c:v>
                      </c:pt>
                      <c:pt idx="398">
                        <c:v>55579</c:v>
                      </c:pt>
                      <c:pt idx="399">
                        <c:v>55610</c:v>
                      </c:pt>
                      <c:pt idx="400">
                        <c:v>55640</c:v>
                      </c:pt>
                      <c:pt idx="401">
                        <c:v>55671</c:v>
                      </c:pt>
                      <c:pt idx="402">
                        <c:v>55701</c:v>
                      </c:pt>
                      <c:pt idx="403">
                        <c:v>55732</c:v>
                      </c:pt>
                      <c:pt idx="404">
                        <c:v>55763</c:v>
                      </c:pt>
                      <c:pt idx="405">
                        <c:v>55793</c:v>
                      </c:pt>
                      <c:pt idx="406">
                        <c:v>55824</c:v>
                      </c:pt>
                      <c:pt idx="407">
                        <c:v>55854</c:v>
                      </c:pt>
                      <c:pt idx="408">
                        <c:v>55885</c:v>
                      </c:pt>
                      <c:pt idx="409">
                        <c:v>55916</c:v>
                      </c:pt>
                      <c:pt idx="410">
                        <c:v>55944</c:v>
                      </c:pt>
                      <c:pt idx="411">
                        <c:v>55975</c:v>
                      </c:pt>
                      <c:pt idx="412">
                        <c:v>56005</c:v>
                      </c:pt>
                      <c:pt idx="413">
                        <c:v>56036</c:v>
                      </c:pt>
                      <c:pt idx="414">
                        <c:v>56066</c:v>
                      </c:pt>
                      <c:pt idx="415">
                        <c:v>56097</c:v>
                      </c:pt>
                      <c:pt idx="416">
                        <c:v>56128</c:v>
                      </c:pt>
                      <c:pt idx="417">
                        <c:v>56158</c:v>
                      </c:pt>
                      <c:pt idx="418">
                        <c:v>56189</c:v>
                      </c:pt>
                      <c:pt idx="419">
                        <c:v>56219</c:v>
                      </c:pt>
                      <c:pt idx="420">
                        <c:v>56250</c:v>
                      </c:pt>
                      <c:pt idx="421">
                        <c:v>56281</c:v>
                      </c:pt>
                      <c:pt idx="422">
                        <c:v>56309</c:v>
                      </c:pt>
                      <c:pt idx="423">
                        <c:v>56340</c:v>
                      </c:pt>
                      <c:pt idx="424">
                        <c:v>56370</c:v>
                      </c:pt>
                      <c:pt idx="425">
                        <c:v>56401</c:v>
                      </c:pt>
                      <c:pt idx="426">
                        <c:v>56431</c:v>
                      </c:pt>
                      <c:pt idx="427">
                        <c:v>56462</c:v>
                      </c:pt>
                      <c:pt idx="428">
                        <c:v>56493</c:v>
                      </c:pt>
                      <c:pt idx="429">
                        <c:v>56523</c:v>
                      </c:pt>
                      <c:pt idx="430">
                        <c:v>56554</c:v>
                      </c:pt>
                      <c:pt idx="431">
                        <c:v>56584</c:v>
                      </c:pt>
                      <c:pt idx="432">
                        <c:v>56615</c:v>
                      </c:pt>
                      <c:pt idx="433">
                        <c:v>56646</c:v>
                      </c:pt>
                      <c:pt idx="434">
                        <c:v>56674</c:v>
                      </c:pt>
                      <c:pt idx="435">
                        <c:v>56705</c:v>
                      </c:pt>
                      <c:pt idx="436">
                        <c:v>56735</c:v>
                      </c:pt>
                      <c:pt idx="437">
                        <c:v>56766</c:v>
                      </c:pt>
                      <c:pt idx="438">
                        <c:v>56796</c:v>
                      </c:pt>
                      <c:pt idx="439">
                        <c:v>56827</c:v>
                      </c:pt>
                      <c:pt idx="440">
                        <c:v>56858</c:v>
                      </c:pt>
                      <c:pt idx="441">
                        <c:v>56888</c:v>
                      </c:pt>
                      <c:pt idx="442">
                        <c:v>56919</c:v>
                      </c:pt>
                      <c:pt idx="443">
                        <c:v>56949</c:v>
                      </c:pt>
                      <c:pt idx="444">
                        <c:v>56980</c:v>
                      </c:pt>
                      <c:pt idx="445">
                        <c:v>57011</c:v>
                      </c:pt>
                      <c:pt idx="446">
                        <c:v>57040</c:v>
                      </c:pt>
                      <c:pt idx="447">
                        <c:v>57071</c:v>
                      </c:pt>
                      <c:pt idx="448">
                        <c:v>57101</c:v>
                      </c:pt>
                      <c:pt idx="449">
                        <c:v>57132</c:v>
                      </c:pt>
                      <c:pt idx="450">
                        <c:v>57162</c:v>
                      </c:pt>
                      <c:pt idx="451">
                        <c:v>57193</c:v>
                      </c:pt>
                      <c:pt idx="452">
                        <c:v>57224</c:v>
                      </c:pt>
                      <c:pt idx="453">
                        <c:v>57254</c:v>
                      </c:pt>
                      <c:pt idx="454">
                        <c:v>57285</c:v>
                      </c:pt>
                      <c:pt idx="455">
                        <c:v>57315</c:v>
                      </c:pt>
                      <c:pt idx="456">
                        <c:v>57346</c:v>
                      </c:pt>
                      <c:pt idx="457">
                        <c:v>57377</c:v>
                      </c:pt>
                      <c:pt idx="458">
                        <c:v>57405</c:v>
                      </c:pt>
                      <c:pt idx="459">
                        <c:v>57436</c:v>
                      </c:pt>
                      <c:pt idx="460">
                        <c:v>57466</c:v>
                      </c:pt>
                      <c:pt idx="461">
                        <c:v>57497</c:v>
                      </c:pt>
                      <c:pt idx="462">
                        <c:v>57527</c:v>
                      </c:pt>
                      <c:pt idx="463">
                        <c:v>57558</c:v>
                      </c:pt>
                      <c:pt idx="464">
                        <c:v>57589</c:v>
                      </c:pt>
                      <c:pt idx="465">
                        <c:v>57619</c:v>
                      </c:pt>
                      <c:pt idx="466">
                        <c:v>57650</c:v>
                      </c:pt>
                      <c:pt idx="467">
                        <c:v>57680</c:v>
                      </c:pt>
                      <c:pt idx="468">
                        <c:v>57711</c:v>
                      </c:pt>
                      <c:pt idx="469">
                        <c:v>57742</c:v>
                      </c:pt>
                      <c:pt idx="470">
                        <c:v>57770</c:v>
                      </c:pt>
                      <c:pt idx="471">
                        <c:v>57801</c:v>
                      </c:pt>
                      <c:pt idx="472">
                        <c:v>57831</c:v>
                      </c:pt>
                      <c:pt idx="473">
                        <c:v>57862</c:v>
                      </c:pt>
                      <c:pt idx="474">
                        <c:v>57892</c:v>
                      </c:pt>
                      <c:pt idx="475">
                        <c:v>57923</c:v>
                      </c:pt>
                      <c:pt idx="476">
                        <c:v>57954</c:v>
                      </c:pt>
                      <c:pt idx="477">
                        <c:v>57984</c:v>
                      </c:pt>
                      <c:pt idx="478">
                        <c:v>58015</c:v>
                      </c:pt>
                      <c:pt idx="479">
                        <c:v>58045</c:v>
                      </c:pt>
                    </c:numCache>
                  </c:numRef>
                </c:cat>
                <c:val>
                  <c:numRef>
                    <c:extLst>
                      <c:ext uri="{02D57815-91ED-43cb-92C2-25804820EDAC}">
                        <c15:formulaRef>
                          <c15:sqref>'Peak Shaving'!$J$4:$J$483</c15:sqref>
                        </c15:formulaRef>
                      </c:ext>
                    </c:extLst>
                    <c:numCache>
                      <c:formatCode>General</c:formatCode>
                      <c:ptCount val="480"/>
                      <c:pt idx="0">
                        <c:v>181.12364739952156</c:v>
                      </c:pt>
                      <c:pt idx="1">
                        <c:v>35</c:v>
                      </c:pt>
                      <c:pt idx="2">
                        <c:v>35</c:v>
                      </c:pt>
                      <c:pt idx="3">
                        <c:v>35</c:v>
                      </c:pt>
                      <c:pt idx="4">
                        <c:v>35</c:v>
                      </c:pt>
                      <c:pt idx="5">
                        <c:v>35</c:v>
                      </c:pt>
                      <c:pt idx="6">
                        <c:v>35</c:v>
                      </c:pt>
                      <c:pt idx="7">
                        <c:v>35</c:v>
                      </c:pt>
                      <c:pt idx="8">
                        <c:v>35</c:v>
                      </c:pt>
                      <c:pt idx="9">
                        <c:v>35</c:v>
                      </c:pt>
                      <c:pt idx="10">
                        <c:v>35</c:v>
                      </c:pt>
                      <c:pt idx="11">
                        <c:v>35</c:v>
                      </c:pt>
                      <c:pt idx="12">
                        <c:v>35</c:v>
                      </c:pt>
                      <c:pt idx="13">
                        <c:v>8.4048818193643413</c:v>
                      </c:pt>
                      <c:pt idx="14">
                        <c:v>7.1447943576519437</c:v>
                      </c:pt>
                      <c:pt idx="15">
                        <c:v>35</c:v>
                      </c:pt>
                      <c:pt idx="16">
                        <c:v>35</c:v>
                      </c:pt>
                      <c:pt idx="17">
                        <c:v>35</c:v>
                      </c:pt>
                      <c:pt idx="18">
                        <c:v>35</c:v>
                      </c:pt>
                      <c:pt idx="19">
                        <c:v>35</c:v>
                      </c:pt>
                      <c:pt idx="20">
                        <c:v>35</c:v>
                      </c:pt>
                      <c:pt idx="21">
                        <c:v>35</c:v>
                      </c:pt>
                      <c:pt idx="22">
                        <c:v>35</c:v>
                      </c:pt>
                      <c:pt idx="23">
                        <c:v>35</c:v>
                      </c:pt>
                      <c:pt idx="24">
                        <c:v>5.9264343510916531</c:v>
                      </c:pt>
                      <c:pt idx="25">
                        <c:v>33.535799098806329</c:v>
                      </c:pt>
                      <c:pt idx="26">
                        <c:v>49.588486647592852</c:v>
                      </c:pt>
                      <c:pt idx="27">
                        <c:v>35</c:v>
                      </c:pt>
                      <c:pt idx="28">
                        <c:v>35</c:v>
                      </c:pt>
                      <c:pt idx="29">
                        <c:v>35</c:v>
                      </c:pt>
                      <c:pt idx="30">
                        <c:v>35</c:v>
                      </c:pt>
                      <c:pt idx="31">
                        <c:v>4.2635503277096936</c:v>
                      </c:pt>
                      <c:pt idx="32">
                        <c:v>35</c:v>
                      </c:pt>
                      <c:pt idx="33">
                        <c:v>35</c:v>
                      </c:pt>
                      <c:pt idx="34">
                        <c:v>35</c:v>
                      </c:pt>
                      <c:pt idx="35">
                        <c:v>35.763605959080373</c:v>
                      </c:pt>
                      <c:pt idx="36">
                        <c:v>50.588746214183203</c:v>
                      </c:pt>
                      <c:pt idx="37">
                        <c:v>103.15686187667517</c:v>
                      </c:pt>
                      <c:pt idx="38">
                        <c:v>73.493500956930049</c:v>
                      </c:pt>
                      <c:pt idx="39">
                        <c:v>0.63880775552688129</c:v>
                      </c:pt>
                      <c:pt idx="40">
                        <c:v>9.5796843478756717</c:v>
                      </c:pt>
                      <c:pt idx="41">
                        <c:v>39.638867093444084</c:v>
                      </c:pt>
                      <c:pt idx="42">
                        <c:v>35</c:v>
                      </c:pt>
                      <c:pt idx="43">
                        <c:v>60.709378293381889</c:v>
                      </c:pt>
                      <c:pt idx="44">
                        <c:v>4.7320761936641054</c:v>
                      </c:pt>
                      <c:pt idx="45">
                        <c:v>34.366971524225072</c:v>
                      </c:pt>
                      <c:pt idx="46">
                        <c:v>15.643389034591751</c:v>
                      </c:pt>
                      <c:pt idx="47">
                        <c:v>82.257521994192146</c:v>
                      </c:pt>
                      <c:pt idx="48">
                        <c:v>92.109138408674468</c:v>
                      </c:pt>
                      <c:pt idx="49">
                        <c:v>188.59591865139794</c:v>
                      </c:pt>
                      <c:pt idx="50">
                        <c:v>100.36040190468862</c:v>
                      </c:pt>
                      <c:pt idx="51">
                        <c:v>45.358104661883353</c:v>
                      </c:pt>
                      <c:pt idx="52">
                        <c:v>50.498941847335523</c:v>
                      </c:pt>
                      <c:pt idx="53">
                        <c:v>86.146375262793356</c:v>
                      </c:pt>
                      <c:pt idx="54">
                        <c:v>35</c:v>
                      </c:pt>
                      <c:pt idx="55">
                        <c:v>125.62119077241691</c:v>
                      </c:pt>
                      <c:pt idx="56">
                        <c:v>60.168143622316016</c:v>
                      </c:pt>
                      <c:pt idx="57">
                        <c:v>108.90930985902496</c:v>
                      </c:pt>
                      <c:pt idx="58">
                        <c:v>48.890335758603243</c:v>
                      </c:pt>
                      <c:pt idx="59">
                        <c:v>120.13716366777193</c:v>
                      </c:pt>
                      <c:pt idx="60">
                        <c:v>155.73751356825358</c:v>
                      </c:pt>
                      <c:pt idx="61">
                        <c:v>254.79498522931371</c:v>
                      </c:pt>
                      <c:pt idx="62">
                        <c:v>179.45223481653332</c:v>
                      </c:pt>
                      <c:pt idx="63">
                        <c:v>93.55456027147676</c:v>
                      </c:pt>
                      <c:pt idx="64">
                        <c:v>115.03978949905525</c:v>
                      </c:pt>
                      <c:pt idx="65">
                        <c:v>147.9859858776164</c:v>
                      </c:pt>
                      <c:pt idx="66">
                        <c:v>37.898574662221527</c:v>
                      </c:pt>
                      <c:pt idx="67">
                        <c:v>174.71565703016969</c:v>
                      </c:pt>
                      <c:pt idx="68">
                        <c:v>101.13216865415404</c:v>
                      </c:pt>
                      <c:pt idx="69">
                        <c:v>149.09400791614635</c:v>
                      </c:pt>
                      <c:pt idx="70">
                        <c:v>88.909849415225082</c:v>
                      </c:pt>
                      <c:pt idx="71">
                        <c:v>159.82146002983933</c:v>
                      </c:pt>
                      <c:pt idx="72">
                        <c:v>235.04093760380769</c:v>
                      </c:pt>
                      <c:pt idx="73">
                        <c:v>302.66069489628683</c:v>
                      </c:pt>
                      <c:pt idx="74">
                        <c:v>241.09499558130793</c:v>
                      </c:pt>
                      <c:pt idx="75">
                        <c:v>207.26375696990235</c:v>
                      </c:pt>
                      <c:pt idx="76">
                        <c:v>209.90773605301084</c:v>
                      </c:pt>
                      <c:pt idx="77">
                        <c:v>213.17376713537863</c:v>
                      </c:pt>
                      <c:pt idx="78">
                        <c:v>110.10360437683755</c:v>
                      </c:pt>
                      <c:pt idx="79">
                        <c:v>231.47320923735205</c:v>
                      </c:pt>
                      <c:pt idx="80">
                        <c:v>146.53978153572794</c:v>
                      </c:pt>
                      <c:pt idx="81">
                        <c:v>198.98641492159416</c:v>
                      </c:pt>
                      <c:pt idx="82">
                        <c:v>128.09077802345266</c:v>
                      </c:pt>
                      <c:pt idx="83">
                        <c:v>205.95843323404051</c:v>
                      </c:pt>
                      <c:pt idx="84">
                        <c:v>303.99948544053859</c:v>
                      </c:pt>
                      <c:pt idx="85">
                        <c:v>357.75849660852032</c:v>
                      </c:pt>
                      <c:pt idx="86">
                        <c:v>311.91017645797081</c:v>
                      </c:pt>
                      <c:pt idx="87">
                        <c:v>290.0887297654474</c:v>
                      </c:pt>
                      <c:pt idx="88">
                        <c:v>279.95844839413752</c:v>
                      </c:pt>
                      <c:pt idx="89">
                        <c:v>288.1226946628716</c:v>
                      </c:pt>
                      <c:pt idx="90">
                        <c:v>206.23865590051068</c:v>
                      </c:pt>
                      <c:pt idx="91">
                        <c:v>296.63960891730147</c:v>
                      </c:pt>
                      <c:pt idx="92">
                        <c:v>198.82413716945294</c:v>
                      </c:pt>
                      <c:pt idx="93">
                        <c:v>256.45655135042938</c:v>
                      </c:pt>
                      <c:pt idx="94">
                        <c:v>189.05163981689466</c:v>
                      </c:pt>
                      <c:pt idx="95">
                        <c:v>259.08615037987187</c:v>
                      </c:pt>
                      <c:pt idx="96">
                        <c:v>382.59173375503178</c:v>
                      </c:pt>
                      <c:pt idx="97">
                        <c:v>420.41909144234955</c:v>
                      </c:pt>
                      <c:pt idx="98">
                        <c:v>392.56074146126133</c:v>
                      </c:pt>
                      <c:pt idx="99">
                        <c:v>384.55854748587166</c:v>
                      </c:pt>
                      <c:pt idx="100">
                        <c:v>361.89074196360821</c:v>
                      </c:pt>
                      <c:pt idx="101">
                        <c:v>373.52105150434522</c:v>
                      </c:pt>
                      <c:pt idx="102">
                        <c:v>277.16079418789997</c:v>
                      </c:pt>
                      <c:pt idx="103">
                        <c:v>370.81082715630532</c:v>
                      </c:pt>
                      <c:pt idx="104">
                        <c:v>258.26281417196697</c:v>
                      </c:pt>
                      <c:pt idx="105">
                        <c:v>321.84349769547811</c:v>
                      </c:pt>
                      <c:pt idx="106">
                        <c:v>243.12634242574018</c:v>
                      </c:pt>
                      <c:pt idx="107">
                        <c:v>335.0528158947572</c:v>
                      </c:pt>
                      <c:pt idx="108">
                        <c:v>470.73818379346545</c:v>
                      </c:pt>
                      <c:pt idx="109">
                        <c:v>490.65328549887391</c:v>
                      </c:pt>
                      <c:pt idx="110">
                        <c:v>483.48562641967095</c:v>
                      </c:pt>
                      <c:pt idx="111">
                        <c:v>490.92808513388485</c:v>
                      </c:pt>
                      <c:pt idx="112">
                        <c:v>454.74058078822674</c:v>
                      </c:pt>
                      <c:pt idx="113">
                        <c:v>469.80585669599736</c:v>
                      </c:pt>
                      <c:pt idx="114">
                        <c:v>352.97447990402242</c:v>
                      </c:pt>
                      <c:pt idx="115">
                        <c:v>454.36865041252867</c:v>
                      </c:pt>
                      <c:pt idx="116">
                        <c:v>332.11125961538886</c:v>
                      </c:pt>
                      <c:pt idx="117">
                        <c:v>395.14561115806509</c:v>
                      </c:pt>
                      <c:pt idx="118">
                        <c:v>303.83428960149666</c:v>
                      </c:pt>
                      <c:pt idx="119">
                        <c:v>421.94061529642454</c:v>
                      </c:pt>
                      <c:pt idx="120">
                        <c:v>570.45259275695173</c:v>
                      </c:pt>
                      <c:pt idx="121">
                        <c:v>571.0000932686894</c:v>
                      </c:pt>
                      <c:pt idx="122">
                        <c:v>588.0973754181008</c:v>
                      </c:pt>
                      <c:pt idx="123">
                        <c:v>610.9141808149401</c:v>
                      </c:pt>
                      <c:pt idx="124">
                        <c:v>559.75245489985753</c:v>
                      </c:pt>
                      <c:pt idx="125">
                        <c:v>578.09196252583422</c:v>
                      </c:pt>
                      <c:pt idx="126">
                        <c:v>438.14675351653426</c:v>
                      </c:pt>
                      <c:pt idx="127">
                        <c:v>548.26320929340341</c:v>
                      </c:pt>
                      <c:pt idx="128">
                        <c:v>478.40656830264533</c:v>
                      </c:pt>
                      <c:pt idx="129">
                        <c:v>477.8875972992621</c:v>
                      </c:pt>
                      <c:pt idx="130">
                        <c:v>371.99284670185853</c:v>
                      </c:pt>
                      <c:pt idx="131">
                        <c:v>519.64279686816553</c:v>
                      </c:pt>
                      <c:pt idx="132">
                        <c:v>682.30125293808521</c:v>
                      </c:pt>
                      <c:pt idx="133">
                        <c:v>679.13444563192513</c:v>
                      </c:pt>
                      <c:pt idx="134">
                        <c:v>712.05386792084016</c:v>
                      </c:pt>
                      <c:pt idx="135">
                        <c:v>745.06338877343308</c:v>
                      </c:pt>
                      <c:pt idx="136">
                        <c:v>677.50776481305229</c:v>
                      </c:pt>
                      <c:pt idx="137">
                        <c:v>709.16172839906096</c:v>
                      </c:pt>
                      <c:pt idx="138">
                        <c:v>533.00278403480831</c:v>
                      </c:pt>
                      <c:pt idx="139">
                        <c:v>652.8445485211422</c:v>
                      </c:pt>
                      <c:pt idx="140">
                        <c:v>619.05464258828886</c:v>
                      </c:pt>
                      <c:pt idx="141">
                        <c:v>570.5097912081186</c:v>
                      </c:pt>
                      <c:pt idx="142">
                        <c:v>457.80390469008347</c:v>
                      </c:pt>
                      <c:pt idx="143">
                        <c:v>628.53774146538092</c:v>
                      </c:pt>
                      <c:pt idx="144">
                        <c:v>806.6154614140363</c:v>
                      </c:pt>
                      <c:pt idx="145">
                        <c:v>815.32779020721125</c:v>
                      </c:pt>
                      <c:pt idx="146">
                        <c:v>849.3645571618531</c:v>
                      </c:pt>
                      <c:pt idx="147">
                        <c:v>893.61764135379553</c:v>
                      </c:pt>
                      <c:pt idx="148">
                        <c:v>808.33758639270206</c:v>
                      </c:pt>
                      <c:pt idx="149">
                        <c:v>862.83501480148607</c:v>
                      </c:pt>
                      <c:pt idx="150">
                        <c:v>637.64659583651417</c:v>
                      </c:pt>
                      <c:pt idx="151">
                        <c:v>768.21632824702544</c:v>
                      </c:pt>
                      <c:pt idx="152">
                        <c:v>740.76676635610283</c:v>
                      </c:pt>
                      <c:pt idx="153">
                        <c:v>673.25568047372019</c:v>
                      </c:pt>
                      <c:pt idx="154">
                        <c:v>565.30911836641553</c:v>
                      </c:pt>
                      <c:pt idx="155">
                        <c:v>748.74889837289766</c:v>
                      </c:pt>
                      <c:pt idx="156">
                        <c:v>943.43224373142823</c:v>
                      </c:pt>
                      <c:pt idx="157">
                        <c:v>999.73123609065271</c:v>
                      </c:pt>
                      <c:pt idx="158">
                        <c:v>999.92950534229658</c:v>
                      </c:pt>
                      <c:pt idx="159">
                        <c:v>1056.4450229689378</c:v>
                      </c:pt>
                      <c:pt idx="160">
                        <c:v>952.26041414773033</c:v>
                      </c:pt>
                      <c:pt idx="161">
                        <c:v>1031.6713382475862</c:v>
                      </c:pt>
                      <c:pt idx="162">
                        <c:v>770.69404437384753</c:v>
                      </c:pt>
                      <c:pt idx="163">
                        <c:v>894.18356846812503</c:v>
                      </c:pt>
                      <c:pt idx="164">
                        <c:v>864.62722824769617</c:v>
                      </c:pt>
                      <c:pt idx="165">
                        <c:v>786.12363295184696</c:v>
                      </c:pt>
                      <c:pt idx="166">
                        <c:v>682.79294818302662</c:v>
                      </c:pt>
                      <c:pt idx="167">
                        <c:v>880.09005957058389</c:v>
                      </c:pt>
                      <c:pt idx="168">
                        <c:v>1092.4374459966755</c:v>
                      </c:pt>
                      <c:pt idx="169">
                        <c:v>1199.5102699105973</c:v>
                      </c:pt>
                      <c:pt idx="170">
                        <c:v>1164.2796234614841</c:v>
                      </c:pt>
                      <c:pt idx="171">
                        <c:v>1232.975158685362</c:v>
                      </c:pt>
                      <c:pt idx="172">
                        <c:v>1114.1298808382278</c:v>
                      </c:pt>
                      <c:pt idx="173">
                        <c:v>1215.1786183601146</c:v>
                      </c:pt>
                      <c:pt idx="174">
                        <c:v>929.31197975374289</c:v>
                      </c:pt>
                      <c:pt idx="175">
                        <c:v>1030.204883729217</c:v>
                      </c:pt>
                      <c:pt idx="176">
                        <c:v>999.67158160045108</c:v>
                      </c:pt>
                      <c:pt idx="177">
                        <c:v>908.82088872904023</c:v>
                      </c:pt>
                      <c:pt idx="178">
                        <c:v>809.7863183107155</c:v>
                      </c:pt>
                      <c:pt idx="179">
                        <c:v>1022.0151466814605</c:v>
                      </c:pt>
                      <c:pt idx="180">
                        <c:v>1252.9878733962109</c:v>
                      </c:pt>
                      <c:pt idx="181">
                        <c:v>1413.4108671449276</c:v>
                      </c:pt>
                      <c:pt idx="182">
                        <c:v>1350.6296866472287</c:v>
                      </c:pt>
                      <c:pt idx="183">
                        <c:v>1422.143885592691</c:v>
                      </c:pt>
                      <c:pt idx="184">
                        <c:v>1307.6653123857468</c:v>
                      </c:pt>
                      <c:pt idx="185">
                        <c:v>1412.3589509200231</c:v>
                      </c:pt>
                      <c:pt idx="186">
                        <c:v>1098.6308117225278</c:v>
                      </c:pt>
                      <c:pt idx="187">
                        <c:v>1175.3529024659158</c:v>
                      </c:pt>
                      <c:pt idx="188">
                        <c:v>1145.297693613958</c:v>
                      </c:pt>
                      <c:pt idx="189">
                        <c:v>1040.7229099173337</c:v>
                      </c:pt>
                      <c:pt idx="190">
                        <c:v>945.46335601111059</c:v>
                      </c:pt>
                      <c:pt idx="191">
                        <c:v>1178.3206408610815</c:v>
                      </c:pt>
                      <c:pt idx="192">
                        <c:v>1423.7058811150775</c:v>
                      </c:pt>
                      <c:pt idx="193">
                        <c:v>1639.5701945300589</c:v>
                      </c:pt>
                      <c:pt idx="194">
                        <c:v>1547.8803370318901</c:v>
                      </c:pt>
                      <c:pt idx="195">
                        <c:v>1622.3521497556019</c:v>
                      </c:pt>
                      <c:pt idx="196">
                        <c:v>1513.1438611988099</c:v>
                      </c:pt>
                      <c:pt idx="197">
                        <c:v>1621.6620813502716</c:v>
                      </c:pt>
                      <c:pt idx="198">
                        <c:v>1277.082092776752</c:v>
                      </c:pt>
                      <c:pt idx="199">
                        <c:v>1328.2867189708209</c:v>
                      </c:pt>
                      <c:pt idx="200">
                        <c:v>1300.5051645133015</c:v>
                      </c:pt>
                      <c:pt idx="201">
                        <c:v>1180.8414242556848</c:v>
                      </c:pt>
                      <c:pt idx="202">
                        <c:v>1088.6144224667339</c:v>
                      </c:pt>
                      <c:pt idx="203">
                        <c:v>1354.2486431109928</c:v>
                      </c:pt>
                      <c:pt idx="204">
                        <c:v>1603.1824659680515</c:v>
                      </c:pt>
                      <c:pt idx="205">
                        <c:v>1875.4937122091494</c:v>
                      </c:pt>
                      <c:pt idx="206">
                        <c:v>1753.914228096628</c:v>
                      </c:pt>
                      <c:pt idx="207">
                        <c:v>1831.444014434971</c:v>
                      </c:pt>
                      <c:pt idx="208">
                        <c:v>1728.4850820332383</c:v>
                      </c:pt>
                      <c:pt idx="209">
                        <c:v>1840.9576622023494</c:v>
                      </c:pt>
                      <c:pt idx="210">
                        <c:v>1462.5991593468798</c:v>
                      </c:pt>
                      <c:pt idx="211">
                        <c:v>1487.2401061176224</c:v>
                      </c:pt>
                      <c:pt idx="212">
                        <c:v>1463.8694737679398</c:v>
                      </c:pt>
                      <c:pt idx="213">
                        <c:v>1327.8045313451858</c:v>
                      </c:pt>
                      <c:pt idx="214">
                        <c:v>1237.633442663395</c:v>
                      </c:pt>
                      <c:pt idx="215">
                        <c:v>1539.0365873977496</c:v>
                      </c:pt>
                      <c:pt idx="216">
                        <c:v>1789.2395357736141</c:v>
                      </c:pt>
                      <c:pt idx="217">
                        <c:v>2118.0594257738239</c:v>
                      </c:pt>
                      <c:pt idx="218">
                        <c:v>1966.0669083601133</c:v>
                      </c:pt>
                      <c:pt idx="219">
                        <c:v>2046.7082174543575</c:v>
                      </c:pt>
                      <c:pt idx="220">
                        <c:v>1951.0348247822376</c:v>
                      </c:pt>
                      <c:pt idx="221">
                        <c:v>2067.5310110155301</c:v>
                      </c:pt>
                      <c:pt idx="222">
                        <c:v>1652.6255276857812</c:v>
                      </c:pt>
                      <c:pt idx="223">
                        <c:v>1650.0287813751982</c:v>
                      </c:pt>
                      <c:pt idx="224">
                        <c:v>1633.5321208310379</c:v>
                      </c:pt>
                      <c:pt idx="225">
                        <c:v>1479.8520204885006</c:v>
                      </c:pt>
                      <c:pt idx="226">
                        <c:v>1390.5226358175266</c:v>
                      </c:pt>
                      <c:pt idx="227">
                        <c:v>1730.4980255287664</c:v>
                      </c:pt>
                      <c:pt idx="228">
                        <c:v>1979.3078927512063</c:v>
                      </c:pt>
                      <c:pt idx="229">
                        <c:v>2363.5532517986926</c:v>
                      </c:pt>
                      <c:pt idx="230">
                        <c:v>2181.1547323904902</c:v>
                      </c:pt>
                      <c:pt idx="231">
                        <c:v>2264.9068448756648</c:v>
                      </c:pt>
                      <c:pt idx="232">
                        <c:v>2177.5874178211866</c:v>
                      </c:pt>
                      <c:pt idx="233">
                        <c:v>2298.1062798856269</c:v>
                      </c:pt>
                      <c:pt idx="234">
                        <c:v>1844.1485461861969</c:v>
                      </c:pt>
                      <c:pt idx="235">
                        <c:v>1814.079247975892</c:v>
                      </c:pt>
                      <c:pt idx="236">
                        <c:v>1807.2098453561141</c:v>
                      </c:pt>
                      <c:pt idx="237">
                        <c:v>1634.8485493501112</c:v>
                      </c:pt>
                      <c:pt idx="238">
                        <c:v>1544.9170650202159</c:v>
                      </c:pt>
                      <c:pt idx="239">
                        <c:v>1925.9695013750136</c:v>
                      </c:pt>
                      <c:pt idx="240">
                        <c:v>967.47458810008754</c:v>
                      </c:pt>
                      <c:pt idx="241">
                        <c:v>425.11722718692778</c:v>
                      </c:pt>
                      <c:pt idx="242">
                        <c:v>258.7652989640867</c:v>
                      </c:pt>
                      <c:pt idx="243">
                        <c:v>343.98797281911988</c:v>
                      </c:pt>
                      <c:pt idx="244">
                        <c:v>255.3907037695117</c:v>
                      </c:pt>
                      <c:pt idx="245">
                        <c:v>376.89284704230818</c:v>
                      </c:pt>
                      <c:pt idx="246">
                        <c:v>35</c:v>
                      </c:pt>
                      <c:pt idx="247">
                        <c:v>35</c:v>
                      </c:pt>
                      <c:pt idx="248">
                        <c:v>35</c:v>
                      </c:pt>
                      <c:pt idx="249">
                        <c:v>35</c:v>
                      </c:pt>
                      <c:pt idx="250">
                        <c:v>35</c:v>
                      </c:pt>
                      <c:pt idx="251">
                        <c:v>35</c:v>
                      </c:pt>
                      <c:pt idx="252">
                        <c:v>217.17282763361709</c:v>
                      </c:pt>
                      <c:pt idx="253">
                        <c:v>686.36829352599636</c:v>
                      </c:pt>
                      <c:pt idx="254">
                        <c:v>445.58790486082052</c:v>
                      </c:pt>
                      <c:pt idx="255">
                        <c:v>535.31299981460052</c:v>
                      </c:pt>
                      <c:pt idx="256">
                        <c:v>450.6242164325779</c:v>
                      </c:pt>
                      <c:pt idx="257">
                        <c:v>566.80692314316809</c:v>
                      </c:pt>
                      <c:pt idx="258">
                        <c:v>140.26167752245405</c:v>
                      </c:pt>
                      <c:pt idx="259">
                        <c:v>65.966739642620979</c:v>
                      </c:pt>
                      <c:pt idx="260">
                        <c:v>18.433718180356056</c:v>
                      </c:pt>
                      <c:pt idx="261">
                        <c:v>35</c:v>
                      </c:pt>
                      <c:pt idx="262">
                        <c:v>35</c:v>
                      </c:pt>
                      <c:pt idx="263">
                        <c:v>174.544789921085</c:v>
                      </c:pt>
                      <c:pt idx="264">
                        <c:v>406.46724289992216</c:v>
                      </c:pt>
                      <c:pt idx="265">
                        <c:v>934.90082219355691</c:v>
                      </c:pt>
                      <c:pt idx="266">
                        <c:v>667.43863389148021</c:v>
                      </c:pt>
                      <c:pt idx="267">
                        <c:v>759.89351333983632</c:v>
                      </c:pt>
                      <c:pt idx="268">
                        <c:v>658.83530178053024</c:v>
                      </c:pt>
                      <c:pt idx="269">
                        <c:v>790.60798027996452</c:v>
                      </c:pt>
                      <c:pt idx="270">
                        <c:v>314.56983765823412</c:v>
                      </c:pt>
                      <c:pt idx="271">
                        <c:v>216.00639790652221</c:v>
                      </c:pt>
                      <c:pt idx="272">
                        <c:v>187.47239093660082</c:v>
                      </c:pt>
                      <c:pt idx="273">
                        <c:v>2.2504679860874215</c:v>
                      </c:pt>
                      <c:pt idx="274">
                        <c:v>35</c:v>
                      </c:pt>
                      <c:pt idx="275">
                        <c:v>362.3253734378896</c:v>
                      </c:pt>
                      <c:pt idx="276">
                        <c:v>590.81054015178677</c:v>
                      </c:pt>
                      <c:pt idx="277">
                        <c:v>1152.0868086243895</c:v>
                      </c:pt>
                      <c:pt idx="278">
                        <c:v>862.60671283809791</c:v>
                      </c:pt>
                      <c:pt idx="279">
                        <c:v>957.3142192933027</c:v>
                      </c:pt>
                      <c:pt idx="280">
                        <c:v>852.69985632286625</c:v>
                      </c:pt>
                      <c:pt idx="281">
                        <c:v>987.38547629698849</c:v>
                      </c:pt>
                      <c:pt idx="282">
                        <c:v>505.63203351025578</c:v>
                      </c:pt>
                      <c:pt idx="283">
                        <c:v>389.33954807687934</c:v>
                      </c:pt>
                      <c:pt idx="284">
                        <c:v>338.58078288932342</c:v>
                      </c:pt>
                      <c:pt idx="285">
                        <c:v>149.51519328831031</c:v>
                      </c:pt>
                      <c:pt idx="286">
                        <c:v>115.93917032422274</c:v>
                      </c:pt>
                      <c:pt idx="287">
                        <c:v>491.62279344930676</c:v>
                      </c:pt>
                      <c:pt idx="288">
                        <c:v>680.86994211892363</c:v>
                      </c:pt>
                      <c:pt idx="289">
                        <c:v>1248.0957330882227</c:v>
                      </c:pt>
                      <c:pt idx="290">
                        <c:v>954.62704686727795</c:v>
                      </c:pt>
                      <c:pt idx="291">
                        <c:v>1049.74262146151</c:v>
                      </c:pt>
                      <c:pt idx="292">
                        <c:v>944.48405415363732</c:v>
                      </c:pt>
                      <c:pt idx="293">
                        <c:v>1079.6973596269818</c:v>
                      </c:pt>
                      <c:pt idx="294">
                        <c:v>596.90857814670414</c:v>
                      </c:pt>
                      <c:pt idx="295">
                        <c:v>477.4044386507378</c:v>
                      </c:pt>
                      <c:pt idx="296">
                        <c:v>420.37566869500296</c:v>
                      </c:pt>
                      <c:pt idx="297">
                        <c:v>230.61379076381263</c:v>
                      </c:pt>
                      <c:pt idx="298">
                        <c:v>162.04997285018999</c:v>
                      </c:pt>
                      <c:pt idx="299">
                        <c:v>579.32984076368916</c:v>
                      </c:pt>
                      <c:pt idx="300">
                        <c:v>754.68112297603057</c:v>
                      </c:pt>
                      <c:pt idx="301">
                        <c:v>1323.2218578930303</c:v>
                      </c:pt>
                      <c:pt idx="302">
                        <c:v>1028.8716264968525</c:v>
                      </c:pt>
                      <c:pt idx="303">
                        <c:v>1124.0773909727031</c:v>
                      </c:pt>
                      <c:pt idx="304">
                        <c:v>1018.6764437351695</c:v>
                      </c:pt>
                      <c:pt idx="305">
                        <c:v>1154.0063765267359</c:v>
                      </c:pt>
                      <c:pt idx="306">
                        <c:v>670.98876788433734</c:v>
                      </c:pt>
                      <c:pt idx="307">
                        <c:v>550.77479914172864</c:v>
                      </c:pt>
                      <c:pt idx="308">
                        <c:v>475.48244234584854</c:v>
                      </c:pt>
                      <c:pt idx="309">
                        <c:v>300.309784733421</c:v>
                      </c:pt>
                      <c:pt idx="310">
                        <c:v>235.05371298538807</c:v>
                      </c:pt>
                      <c:pt idx="311">
                        <c:v>652.62111191120175</c:v>
                      </c:pt>
                      <c:pt idx="312">
                        <c:v>828.49230383313864</c:v>
                      </c:pt>
                      <c:pt idx="313">
                        <c:v>1398.347982697838</c:v>
                      </c:pt>
                      <c:pt idx="314">
                        <c:v>1103.1162061264274</c:v>
                      </c:pt>
                      <c:pt idx="315">
                        <c:v>1198.4121604838967</c:v>
                      </c:pt>
                      <c:pt idx="316">
                        <c:v>1092.8688333167022</c:v>
                      </c:pt>
                      <c:pt idx="317">
                        <c:v>1228.315393426491</c:v>
                      </c:pt>
                      <c:pt idx="318">
                        <c:v>745.0689576219703</c:v>
                      </c:pt>
                      <c:pt idx="319">
                        <c:v>624.1451596327197</c:v>
                      </c:pt>
                      <c:pt idx="320">
                        <c:v>526.2785645038075</c:v>
                      </c:pt>
                      <c:pt idx="321">
                        <c:v>370.0057787030284</c:v>
                      </c:pt>
                      <c:pt idx="322">
                        <c:v>308.05745312058644</c:v>
                      </c:pt>
                      <c:pt idx="323">
                        <c:v>725.91238305871502</c:v>
                      </c:pt>
                      <c:pt idx="324">
                        <c:v>902.30348469024614</c:v>
                      </c:pt>
                      <c:pt idx="325">
                        <c:v>1473.4741075026452</c:v>
                      </c:pt>
                      <c:pt idx="326">
                        <c:v>1177.3607857560019</c:v>
                      </c:pt>
                      <c:pt idx="327">
                        <c:v>1272.7469299950897</c:v>
                      </c:pt>
                      <c:pt idx="328">
                        <c:v>1167.0612228982345</c:v>
                      </c:pt>
                      <c:pt idx="329">
                        <c:v>1302.6244103262452</c:v>
                      </c:pt>
                      <c:pt idx="330">
                        <c:v>819.14914735960349</c:v>
                      </c:pt>
                      <c:pt idx="331">
                        <c:v>697.51552012371121</c:v>
                      </c:pt>
                      <c:pt idx="332">
                        <c:v>598.93798091649217</c:v>
                      </c:pt>
                      <c:pt idx="333">
                        <c:v>406.32036262661495</c:v>
                      </c:pt>
                      <c:pt idx="334">
                        <c:v>381.06119325578447</c:v>
                      </c:pt>
                      <c:pt idx="335">
                        <c:v>799.20365420622795</c:v>
                      </c:pt>
                      <c:pt idx="336">
                        <c:v>976.11466554735307</c:v>
                      </c:pt>
                      <c:pt idx="337">
                        <c:v>1548.6002323074529</c:v>
                      </c:pt>
                      <c:pt idx="338">
                        <c:v>1251.6053653855768</c:v>
                      </c:pt>
                      <c:pt idx="339">
                        <c:v>1347.0816995062828</c:v>
                      </c:pt>
                      <c:pt idx="340">
                        <c:v>1241.2536124797668</c:v>
                      </c:pt>
                      <c:pt idx="341">
                        <c:v>1376.933427226</c:v>
                      </c:pt>
                      <c:pt idx="342">
                        <c:v>893.22933709723657</c:v>
                      </c:pt>
                      <c:pt idx="343">
                        <c:v>770.88588061470193</c:v>
                      </c:pt>
                      <c:pt idx="344">
                        <c:v>671.59739732917762</c:v>
                      </c:pt>
                      <c:pt idx="345">
                        <c:v>478.82274703634124</c:v>
                      </c:pt>
                      <c:pt idx="346">
                        <c:v>454.06493339098228</c:v>
                      </c:pt>
                      <c:pt idx="347">
                        <c:v>872.494925353741</c:v>
                      </c:pt>
                      <c:pt idx="348">
                        <c:v>1049.9258464044613</c:v>
                      </c:pt>
                      <c:pt idx="349">
                        <c:v>1623.7263571122601</c:v>
                      </c:pt>
                      <c:pt idx="350">
                        <c:v>1325.8499450151519</c:v>
                      </c:pt>
                      <c:pt idx="351">
                        <c:v>1421.4164690174759</c:v>
                      </c:pt>
                      <c:pt idx="352">
                        <c:v>1315.4460020612994</c:v>
                      </c:pt>
                      <c:pt idx="353">
                        <c:v>1451.2424441257544</c:v>
                      </c:pt>
                      <c:pt idx="354">
                        <c:v>967.3095268348701</c:v>
                      </c:pt>
                      <c:pt idx="355">
                        <c:v>844.25624110569345</c:v>
                      </c:pt>
                      <c:pt idx="356">
                        <c:v>744.25681374186297</c:v>
                      </c:pt>
                      <c:pt idx="357">
                        <c:v>551.32513144606708</c:v>
                      </c:pt>
                      <c:pt idx="358">
                        <c:v>527.06867352618065</c:v>
                      </c:pt>
                      <c:pt idx="359">
                        <c:v>945.78619650125381</c:v>
                      </c:pt>
                      <c:pt idx="360">
                        <c:v>1123.7370272615681</c:v>
                      </c:pt>
                      <c:pt idx="361">
                        <c:v>1698.852481917068</c:v>
                      </c:pt>
                      <c:pt idx="362">
                        <c:v>1400.0945246447261</c:v>
                      </c:pt>
                      <c:pt idx="363">
                        <c:v>1495.7512385286689</c:v>
                      </c:pt>
                      <c:pt idx="364">
                        <c:v>1389.6383916428315</c:v>
                      </c:pt>
                      <c:pt idx="365">
                        <c:v>1525.5514610255088</c:v>
                      </c:pt>
                      <c:pt idx="366">
                        <c:v>1041.3897165725027</c:v>
                      </c:pt>
                      <c:pt idx="367">
                        <c:v>917.62660159668451</c:v>
                      </c:pt>
                      <c:pt idx="368">
                        <c:v>816.91623015454832</c:v>
                      </c:pt>
                      <c:pt idx="369">
                        <c:v>623.82751585579308</c:v>
                      </c:pt>
                      <c:pt idx="370">
                        <c:v>600.07241366137862</c:v>
                      </c:pt>
                      <c:pt idx="371">
                        <c:v>1019.0774676487666</c:v>
                      </c:pt>
                      <c:pt idx="372">
                        <c:v>1197.5482081186758</c:v>
                      </c:pt>
                      <c:pt idx="373">
                        <c:v>1773.9786067218754</c:v>
                      </c:pt>
                      <c:pt idx="374">
                        <c:v>1474.3391042743008</c:v>
                      </c:pt>
                      <c:pt idx="375">
                        <c:v>1570.0860080398622</c:v>
                      </c:pt>
                      <c:pt idx="376">
                        <c:v>1463.8307812243638</c:v>
                      </c:pt>
                      <c:pt idx="377">
                        <c:v>1599.8604779252635</c:v>
                      </c:pt>
                      <c:pt idx="378">
                        <c:v>1115.4699063101361</c:v>
                      </c:pt>
                      <c:pt idx="379">
                        <c:v>990.99696208767591</c:v>
                      </c:pt>
                      <c:pt idx="380">
                        <c:v>889.57564656723343</c:v>
                      </c:pt>
                      <c:pt idx="381">
                        <c:v>696.32990026551943</c:v>
                      </c:pt>
                      <c:pt idx="382">
                        <c:v>673.07615379657659</c:v>
                      </c:pt>
                      <c:pt idx="383">
                        <c:v>1092.36873879628</c:v>
                      </c:pt>
                      <c:pt idx="384">
                        <c:v>1271.3593889757838</c:v>
                      </c:pt>
                      <c:pt idx="385">
                        <c:v>1849.1047315266835</c:v>
                      </c:pt>
                      <c:pt idx="386">
                        <c:v>1548.5836839038764</c:v>
                      </c:pt>
                      <c:pt idx="387">
                        <c:v>1644.4207775510556</c:v>
                      </c:pt>
                      <c:pt idx="388">
                        <c:v>1538.0231708058964</c:v>
                      </c:pt>
                      <c:pt idx="389">
                        <c:v>1674.1694948250181</c:v>
                      </c:pt>
                      <c:pt idx="390">
                        <c:v>1189.5500960477691</c:v>
                      </c:pt>
                      <c:pt idx="391">
                        <c:v>1064.3673225786672</c:v>
                      </c:pt>
                      <c:pt idx="392">
                        <c:v>962.23506297991833</c:v>
                      </c:pt>
                      <c:pt idx="393">
                        <c:v>768.83228467524532</c:v>
                      </c:pt>
                      <c:pt idx="394">
                        <c:v>746.07989393177479</c:v>
                      </c:pt>
                      <c:pt idx="395">
                        <c:v>1165.6600099437931</c:v>
                      </c:pt>
                      <c:pt idx="396">
                        <c:v>1345.1705698328908</c:v>
                      </c:pt>
                      <c:pt idx="397">
                        <c:v>1924.2308563314912</c:v>
                      </c:pt>
                      <c:pt idx="398">
                        <c:v>1622.828263533451</c:v>
                      </c:pt>
                      <c:pt idx="399">
                        <c:v>1718.7555470622485</c:v>
                      </c:pt>
                      <c:pt idx="400">
                        <c:v>1612.2155603874296</c:v>
                      </c:pt>
                      <c:pt idx="401">
                        <c:v>1748.4785117247727</c:v>
                      </c:pt>
                      <c:pt idx="402">
                        <c:v>1263.6302857854023</c:v>
                      </c:pt>
                      <c:pt idx="403">
                        <c:v>1137.737683069658</c:v>
                      </c:pt>
                      <c:pt idx="404">
                        <c:v>1034.8944793926037</c:v>
                      </c:pt>
                      <c:pt idx="405">
                        <c:v>841.33466908497121</c:v>
                      </c:pt>
                      <c:pt idx="406">
                        <c:v>819.08363406697265</c:v>
                      </c:pt>
                      <c:pt idx="407">
                        <c:v>1238.9512810913059</c:v>
                      </c:pt>
                      <c:pt idx="408">
                        <c:v>1418.9817506899983</c:v>
                      </c:pt>
                      <c:pt idx="409">
                        <c:v>1999.3569811362984</c:v>
                      </c:pt>
                      <c:pt idx="410">
                        <c:v>1697.0728431630257</c:v>
                      </c:pt>
                      <c:pt idx="411">
                        <c:v>1793.0903165734417</c:v>
                      </c:pt>
                      <c:pt idx="412">
                        <c:v>1686.4079499689617</c:v>
                      </c:pt>
                      <c:pt idx="413">
                        <c:v>1822.7875286245273</c:v>
                      </c:pt>
                      <c:pt idx="414">
                        <c:v>1337.7104755230355</c:v>
                      </c:pt>
                      <c:pt idx="415">
                        <c:v>1211.1080435606493</c:v>
                      </c:pt>
                      <c:pt idx="416">
                        <c:v>1107.5538958052891</c:v>
                      </c:pt>
                      <c:pt idx="417">
                        <c:v>913.83705349469767</c:v>
                      </c:pt>
                      <c:pt idx="418">
                        <c:v>892.08737420217096</c:v>
                      </c:pt>
                      <c:pt idx="419">
                        <c:v>1312.2425522388191</c:v>
                      </c:pt>
                      <c:pt idx="420">
                        <c:v>1492.7929315471056</c:v>
                      </c:pt>
                      <c:pt idx="421">
                        <c:v>2074.4831059411058</c:v>
                      </c:pt>
                      <c:pt idx="422">
                        <c:v>1771.3174227926008</c:v>
                      </c:pt>
                      <c:pt idx="423">
                        <c:v>1867.425086084635</c:v>
                      </c:pt>
                      <c:pt idx="424">
                        <c:v>1760.6003395504943</c:v>
                      </c:pt>
                      <c:pt idx="425">
                        <c:v>1897.096545524282</c:v>
                      </c:pt>
                      <c:pt idx="426">
                        <c:v>1411.7906652606689</c:v>
                      </c:pt>
                      <c:pt idx="427">
                        <c:v>1284.4784040516406</c:v>
                      </c:pt>
                      <c:pt idx="428">
                        <c:v>1180.2133122179746</c:v>
                      </c:pt>
                      <c:pt idx="429">
                        <c:v>986.3394379044239</c:v>
                      </c:pt>
                      <c:pt idx="430">
                        <c:v>965.09111433736916</c:v>
                      </c:pt>
                      <c:pt idx="431">
                        <c:v>1385.533823386332</c:v>
                      </c:pt>
                      <c:pt idx="432">
                        <c:v>1564.7601043863406</c:v>
                      </c:pt>
                      <c:pt idx="433">
                        <c:v>2147.2392451489609</c:v>
                      </c:pt>
                      <c:pt idx="434">
                        <c:v>1843.5446348953155</c:v>
                      </c:pt>
                      <c:pt idx="435">
                        <c:v>1939.7064121163212</c:v>
                      </c:pt>
                      <c:pt idx="436">
                        <c:v>1832.796237624384</c:v>
                      </c:pt>
                      <c:pt idx="437">
                        <c:v>1969.3624199891049</c:v>
                      </c:pt>
                      <c:pt idx="438">
                        <c:v>1483.9192434282188</c:v>
                      </c:pt>
                      <c:pt idx="439">
                        <c:v>1356.1810846712053</c:v>
                      </c:pt>
                      <c:pt idx="440">
                        <c:v>1251.4894263905555</c:v>
                      </c:pt>
                      <c:pt idx="441">
                        <c:v>1057.5213328752297</c:v>
                      </c:pt>
                      <c:pt idx="442">
                        <c:v>1036.5738227434583</c:v>
                      </c:pt>
                      <c:pt idx="443">
                        <c:v>1457.18905039981</c:v>
                      </c:pt>
                      <c:pt idx="444">
                        <c:v>1633.9612651987661</c:v>
                      </c:pt>
                      <c:pt idx="445">
                        <c:v>2216.4404059613867</c:v>
                      </c:pt>
                      <c:pt idx="446">
                        <c:v>1912.7457957077411</c:v>
                      </c:pt>
                      <c:pt idx="447">
                        <c:v>2008.9075729287467</c:v>
                      </c:pt>
                      <c:pt idx="448">
                        <c:v>1901.9973984368096</c:v>
                      </c:pt>
                      <c:pt idx="449">
                        <c:v>2038.5635808015304</c:v>
                      </c:pt>
                      <c:pt idx="450">
                        <c:v>1553.1204042406443</c:v>
                      </c:pt>
                      <c:pt idx="451">
                        <c:v>1425.3822454836309</c:v>
                      </c:pt>
                      <c:pt idx="452">
                        <c:v>1320.6905872029811</c:v>
                      </c:pt>
                      <c:pt idx="453">
                        <c:v>1126.7224936876553</c:v>
                      </c:pt>
                      <c:pt idx="454">
                        <c:v>1105.7749835558839</c:v>
                      </c:pt>
                      <c:pt idx="455">
                        <c:v>1526.3902112122353</c:v>
                      </c:pt>
                      <c:pt idx="456">
                        <c:v>1703.1624260111919</c:v>
                      </c:pt>
                      <c:pt idx="457">
                        <c:v>2285.6415667738124</c:v>
                      </c:pt>
                      <c:pt idx="458">
                        <c:v>1981.9469565201664</c:v>
                      </c:pt>
                      <c:pt idx="459">
                        <c:v>2078.1087337411723</c:v>
                      </c:pt>
                      <c:pt idx="460">
                        <c:v>1971.1985592492349</c:v>
                      </c:pt>
                      <c:pt idx="461">
                        <c:v>2107.7647416139562</c:v>
                      </c:pt>
                      <c:pt idx="462">
                        <c:v>1622.3215650530699</c:v>
                      </c:pt>
                      <c:pt idx="463">
                        <c:v>1494.5834062960566</c:v>
                      </c:pt>
                      <c:pt idx="464">
                        <c:v>1389.8917480154068</c:v>
                      </c:pt>
                      <c:pt idx="465">
                        <c:v>1195.9236545000806</c:v>
                      </c:pt>
                      <c:pt idx="466">
                        <c:v>1174.9761443683094</c:v>
                      </c:pt>
                      <c:pt idx="467">
                        <c:v>1595.5913720246608</c:v>
                      </c:pt>
                      <c:pt idx="468">
                        <c:v>1772.3635868236172</c:v>
                      </c:pt>
                      <c:pt idx="469">
                        <c:v>2354.8427275862377</c:v>
                      </c:pt>
                      <c:pt idx="470">
                        <c:v>2051.1481173325919</c:v>
                      </c:pt>
                      <c:pt idx="471">
                        <c:v>2147.309894553598</c:v>
                      </c:pt>
                      <c:pt idx="472">
                        <c:v>2040.3997200616607</c:v>
                      </c:pt>
                      <c:pt idx="473">
                        <c:v>2176.9659024263815</c:v>
                      </c:pt>
                      <c:pt idx="474">
                        <c:v>1691.5227258654952</c:v>
                      </c:pt>
                      <c:pt idx="475">
                        <c:v>1563.7845671084822</c:v>
                      </c:pt>
                      <c:pt idx="476">
                        <c:v>1459.0929088278324</c:v>
                      </c:pt>
                      <c:pt idx="477">
                        <c:v>1265.1248153125064</c:v>
                      </c:pt>
                      <c:pt idx="478">
                        <c:v>1244.1773051807349</c:v>
                      </c:pt>
                      <c:pt idx="479">
                        <c:v>1664.7925328370864</c:v>
                      </c:pt>
                    </c:numCache>
                  </c:numRef>
                </c:val>
                <c:smooth val="0"/>
                <c:extLst>
                  <c:ext xmlns:c16="http://schemas.microsoft.com/office/drawing/2014/chart" uri="{C3380CC4-5D6E-409C-BE32-E72D297353CC}">
                    <c16:uniqueId val="{00000002-CD16-40D4-97EC-509E6326CC23}"/>
                  </c:ext>
                </c:extLst>
              </c15:ser>
            </c15:filteredLineSeries>
          </c:ext>
        </c:extLst>
      </c:lineChart>
      <c:dateAx>
        <c:axId val="785213880"/>
        <c:scaling>
          <c:orientation val="minMax"/>
        </c:scaling>
        <c:delete val="0"/>
        <c:axPos val="b"/>
        <c:numFmt formatCode="mmm\-yy"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85217160"/>
        <c:crosses val="autoZero"/>
        <c:auto val="1"/>
        <c:lblOffset val="100"/>
        <c:baseTimeUnit val="months"/>
      </c:dateAx>
      <c:valAx>
        <c:axId val="785217160"/>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CA"/>
                  <a:t>kW</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85213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CA"/>
              <a:t>Peak</a:t>
            </a:r>
            <a:r>
              <a:rPr lang="en-CA" baseline="0"/>
              <a:t> Shaving (2 Year Sample)</a:t>
            </a:r>
            <a:endParaRPr lang="en-CA"/>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'Peak Shaving'!$O$3</c:f>
              <c:strCache>
                <c:ptCount val="1"/>
                <c:pt idx="0">
                  <c:v>Monthly Peak Demand @ 0 MWh ES</c:v>
                </c:pt>
              </c:strCache>
            </c:strRef>
          </c:tx>
          <c:spPr>
            <a:ln w="31750" cap="rnd">
              <a:solidFill>
                <a:schemeClr val="accent1"/>
              </a:solidFill>
              <a:round/>
            </a:ln>
            <a:effectLst>
              <a:outerShdw blurRad="40000" dist="23000" dir="5400000" rotWithShape="0">
                <a:srgbClr val="000000">
                  <a:alpha val="35000"/>
                </a:srgbClr>
              </a:outerShdw>
            </a:effectLst>
          </c:spPr>
          <c:marker>
            <c:symbol val="none"/>
          </c:marker>
          <c:dLbls>
            <c:delete val="1"/>
          </c:dLbls>
          <c:cat>
            <c:numRef>
              <c:f>'Peak Shaving'!$N$4:$N$21</c:f>
              <c:numCache>
                <c:formatCode>mmm\-yy</c:formatCode>
                <c:ptCount val="18"/>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numCache>
            </c:numRef>
          </c:cat>
          <c:val>
            <c:numRef>
              <c:f>'Peak Shaving'!$O$4:$O$21</c:f>
              <c:numCache>
                <c:formatCode>General</c:formatCode>
                <c:ptCount val="18"/>
                <c:pt idx="0">
                  <c:v>99.206297973826977</c:v>
                </c:pt>
                <c:pt idx="1">
                  <c:v>131.65914354606787</c:v>
                </c:pt>
                <c:pt idx="2">
                  <c:v>130.39050143146878</c:v>
                </c:pt>
                <c:pt idx="3">
                  <c:v>63.70442646020269</c:v>
                </c:pt>
                <c:pt idx="4">
                  <c:v>71.011049434439485</c:v>
                </c:pt>
                <c:pt idx="5">
                  <c:v>92.316415069242609</c:v>
                </c:pt>
                <c:pt idx="6">
                  <c:v>35</c:v>
                </c:pt>
                <c:pt idx="7">
                  <c:v>80.484837239678214</c:v>
                </c:pt>
                <c:pt idx="8">
                  <c:v>56.11261579700183</c:v>
                </c:pt>
                <c:pt idx="9">
                  <c:v>51.718988430060989</c:v>
                </c:pt>
                <c:pt idx="10">
                  <c:v>102.18393009479429</c:v>
                </c:pt>
                <c:pt idx="11">
                  <c:v>108.77441771478907</c:v>
                </c:pt>
                <c:pt idx="12">
                  <c:v>129.1045005972091</c:v>
                </c:pt>
                <c:pt idx="13">
                  <c:v>153.20090304540693</c:v>
                </c:pt>
                <c:pt idx="14">
                  <c:v>169.16928091579243</c:v>
                </c:pt>
                <c:pt idx="15">
                  <c:v>89.14497318033871</c:v>
                </c:pt>
                <c:pt idx="16">
                  <c:v>97.397557051701597</c:v>
                </c:pt>
                <c:pt idx="17">
                  <c:v>122.71341213342447</c:v>
                </c:pt>
              </c:numCache>
            </c:numRef>
          </c:val>
          <c:smooth val="0"/>
          <c:extLst>
            <c:ext xmlns:c16="http://schemas.microsoft.com/office/drawing/2014/chart" uri="{C3380CC4-5D6E-409C-BE32-E72D297353CC}">
              <c16:uniqueId val="{00000000-F7E2-4574-B98D-72B1DF796E34}"/>
            </c:ext>
          </c:extLst>
        </c:ser>
        <c:ser>
          <c:idx val="1"/>
          <c:order val="1"/>
          <c:tx>
            <c:strRef>
              <c:f>'Peak Shaving'!$P$3</c:f>
              <c:strCache>
                <c:ptCount val="1"/>
                <c:pt idx="0">
                  <c:v>Monthly Peak Demand @ 3 MWh ES</c:v>
                </c:pt>
              </c:strCache>
            </c:strRef>
          </c:tx>
          <c:spPr>
            <a:ln w="31750" cap="rnd">
              <a:solidFill>
                <a:srgbClr val="00B050"/>
              </a:solidFill>
              <a:round/>
            </a:ln>
            <a:effectLst>
              <a:outerShdw blurRad="40000" dist="23000" dir="5400000" rotWithShape="0">
                <a:srgbClr val="000000">
                  <a:alpha val="35000"/>
                </a:srgbClr>
              </a:outerShdw>
            </a:effectLst>
          </c:spPr>
          <c:marker>
            <c:symbol val="none"/>
          </c:marker>
          <c:dLbls>
            <c:delete val="1"/>
          </c:dLbls>
          <c:cat>
            <c:numRef>
              <c:f>'Peak Shaving'!$N$4:$N$21</c:f>
              <c:numCache>
                <c:formatCode>mmm\-yy</c:formatCode>
                <c:ptCount val="18"/>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numCache>
            </c:numRef>
          </c:cat>
          <c:val>
            <c:numRef>
              <c:f>'Peak Shaving'!$P$4:$P$21</c:f>
              <c:numCache>
                <c:formatCode>General</c:formatCode>
                <c:ptCount val="18"/>
                <c:pt idx="0">
                  <c:v>35</c:v>
                </c:pt>
                <c:pt idx="1">
                  <c:v>8.4048818193643413</c:v>
                </c:pt>
                <c:pt idx="2">
                  <c:v>7.1447943576519437</c:v>
                </c:pt>
                <c:pt idx="3">
                  <c:v>35</c:v>
                </c:pt>
                <c:pt idx="4">
                  <c:v>35</c:v>
                </c:pt>
                <c:pt idx="5">
                  <c:v>35</c:v>
                </c:pt>
                <c:pt idx="6">
                  <c:v>35</c:v>
                </c:pt>
                <c:pt idx="7">
                  <c:v>35</c:v>
                </c:pt>
                <c:pt idx="8">
                  <c:v>35</c:v>
                </c:pt>
                <c:pt idx="9">
                  <c:v>35</c:v>
                </c:pt>
                <c:pt idx="10">
                  <c:v>35</c:v>
                </c:pt>
                <c:pt idx="11">
                  <c:v>35</c:v>
                </c:pt>
                <c:pt idx="12">
                  <c:v>5.9264343510916531</c:v>
                </c:pt>
                <c:pt idx="13">
                  <c:v>33.535799098806329</c:v>
                </c:pt>
                <c:pt idx="14">
                  <c:v>49.588486647592852</c:v>
                </c:pt>
                <c:pt idx="15">
                  <c:v>35</c:v>
                </c:pt>
                <c:pt idx="16">
                  <c:v>35</c:v>
                </c:pt>
                <c:pt idx="17">
                  <c:v>35</c:v>
                </c:pt>
              </c:numCache>
            </c:numRef>
          </c:val>
          <c:smooth val="0"/>
          <c:extLst>
            <c:ext xmlns:c16="http://schemas.microsoft.com/office/drawing/2014/chart" uri="{C3380CC4-5D6E-409C-BE32-E72D297353CC}">
              <c16:uniqueId val="{00000001-F7E2-4574-B98D-72B1DF796E34}"/>
            </c:ext>
          </c:extLst>
        </c:ser>
        <c:dLbls>
          <c:dLblPos val="ctr"/>
          <c:showLegendKey val="0"/>
          <c:showVal val="1"/>
          <c:showCatName val="0"/>
          <c:showSerName val="0"/>
          <c:showPercent val="0"/>
          <c:showBubbleSize val="0"/>
        </c:dLbls>
        <c:smooth val="0"/>
        <c:axId val="415919440"/>
        <c:axId val="415916816"/>
      </c:lineChart>
      <c:dateAx>
        <c:axId val="415919440"/>
        <c:scaling>
          <c:orientation val="minMax"/>
        </c:scaling>
        <c:delete val="0"/>
        <c:axPos val="b"/>
        <c:numFmt formatCode="mmm\-yy" sourceLinked="1"/>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415916816"/>
        <c:crosses val="autoZero"/>
        <c:auto val="1"/>
        <c:lblOffset val="100"/>
        <c:baseTimeUnit val="months"/>
      </c:dateAx>
      <c:valAx>
        <c:axId val="415916816"/>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CA"/>
                  <a:t>kW</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1591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n-CA" sz="5400" b="0" i="0" u="none" strike="noStrike" kern="1200" cap="none" spc="0" baseline="0" dirty="0">
                <a:solidFill>
                  <a:prstClr val="black">
                    <a:lumMod val="65000"/>
                    <a:lumOff val="35000"/>
                  </a:prstClr>
                </a:solidFill>
                <a:latin typeface="+mn-lt"/>
                <a:ea typeface="+mn-ea"/>
                <a:cs typeface="+mn-cs"/>
              </a:defRPr>
            </a:pPr>
            <a:r>
              <a:rPr lang="en-CA" sz="5400" b="0" i="0" u="none" strike="noStrike" kern="1200" cap="none" spc="0" baseline="0" dirty="0">
                <a:solidFill>
                  <a:prstClr val="black">
                    <a:lumMod val="65000"/>
                    <a:lumOff val="35000"/>
                  </a:prstClr>
                </a:solidFill>
                <a:latin typeface="+mn-lt"/>
                <a:ea typeface="+mn-ea"/>
                <a:cs typeface="+mn-cs"/>
              </a:rPr>
              <a:t>FCV Escalation</a:t>
            </a:r>
          </a:p>
        </c:rich>
      </c:tx>
      <c:overlay val="0"/>
      <c:spPr>
        <a:noFill/>
        <a:ln>
          <a:noFill/>
        </a:ln>
        <a:effectLst/>
      </c:spPr>
      <c:txPr>
        <a:bodyPr rot="0" spcFirstLastPara="1" vertOverflow="ellipsis" vert="horz" wrap="square" anchor="ctr" anchorCtr="1"/>
        <a:lstStyle/>
        <a:p>
          <a:pPr algn="ctr" rtl="0">
            <a:defRPr lang="en-CA" sz="5400" b="0" i="0" u="none" strike="noStrike" kern="1200" cap="none" spc="0" baseline="0" dirty="0">
              <a:solidFill>
                <a:prstClr val="black">
                  <a:lumMod val="65000"/>
                  <a:lumOff val="35000"/>
                </a:prstClr>
              </a:solidFill>
              <a:latin typeface="+mn-lt"/>
              <a:ea typeface="+mn-ea"/>
              <a:cs typeface="+mn-cs"/>
            </a:defRPr>
          </a:pPr>
          <a:endParaRPr lang="en-US"/>
        </a:p>
      </c:txPr>
    </c:title>
    <c:autoTitleDeleted val="0"/>
    <c:plotArea>
      <c:layout/>
      <c:barChart>
        <c:barDir val="col"/>
        <c:grouping val="stacked"/>
        <c:varyColors val="0"/>
        <c:ser>
          <c:idx val="0"/>
          <c:order val="0"/>
          <c:tx>
            <c:strRef>
              <c:f>'ZEV Esc'!$M$1</c:f>
              <c:strCache>
                <c:ptCount val="1"/>
                <c:pt idx="0">
                  <c:v>FCV Public Peak Demand</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numRef>
              <c:f>'ZEV Esc'!$I$2:$I$41</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'ZEV Esc'!$M$2:$M$41</c:f>
              <c:numCache>
                <c:formatCode>General</c:formatCode>
                <c:ptCount val="40"/>
                <c:pt idx="0">
                  <c:v>0</c:v>
                </c:pt>
                <c:pt idx="1">
                  <c:v>0.7142857142857143</c:v>
                </c:pt>
                <c:pt idx="2">
                  <c:v>1.1428571428571428</c:v>
                </c:pt>
                <c:pt idx="3">
                  <c:v>1.7714285714285716</c:v>
                </c:pt>
                <c:pt idx="4">
                  <c:v>2.657142857142857</c:v>
                </c:pt>
                <c:pt idx="5">
                  <c:v>3.8528571428571423</c:v>
                </c:pt>
                <c:pt idx="6">
                  <c:v>5.3939999999999992</c:v>
                </c:pt>
                <c:pt idx="7">
                  <c:v>7.2818999999999994</c:v>
                </c:pt>
                <c:pt idx="8">
                  <c:v>9.4664699999999993</c:v>
                </c:pt>
                <c:pt idx="9">
                  <c:v>11.8330875</c:v>
                </c:pt>
                <c:pt idx="10">
                  <c:v>14.673028499999999</c:v>
                </c:pt>
                <c:pt idx="11">
                  <c:v>18.047825055000001</c:v>
                </c:pt>
                <c:pt idx="12">
                  <c:v>22.018346567099996</c:v>
                </c:pt>
                <c:pt idx="13">
                  <c:v>26.642199346190999</c:v>
                </c:pt>
                <c:pt idx="14">
                  <c:v>31.970639215429198</c:v>
                </c:pt>
                <c:pt idx="15">
                  <c:v>38.045060666360747</c:v>
                </c:pt>
                <c:pt idx="16">
                  <c:v>44.893171586305677</c:v>
                </c:pt>
                <c:pt idx="17">
                  <c:v>52.525010755977632</c:v>
                </c:pt>
                <c:pt idx="18">
                  <c:v>60.929012476934041</c:v>
                </c:pt>
                <c:pt idx="19">
                  <c:v>70.068364348474148</c:v>
                </c:pt>
                <c:pt idx="20">
                  <c:v>70.068364348474148</c:v>
                </c:pt>
                <c:pt idx="21">
                  <c:v>70.068364348474148</c:v>
                </c:pt>
                <c:pt idx="22">
                  <c:v>70.068364348474148</c:v>
                </c:pt>
                <c:pt idx="23">
                  <c:v>70.068364348474148</c:v>
                </c:pt>
                <c:pt idx="24">
                  <c:v>70.068364348474148</c:v>
                </c:pt>
                <c:pt idx="25">
                  <c:v>70.068364348474148</c:v>
                </c:pt>
                <c:pt idx="26">
                  <c:v>70.068364348474148</c:v>
                </c:pt>
                <c:pt idx="27">
                  <c:v>70.068364348474148</c:v>
                </c:pt>
                <c:pt idx="28">
                  <c:v>70.068364348474148</c:v>
                </c:pt>
                <c:pt idx="29">
                  <c:v>70.068364348474148</c:v>
                </c:pt>
                <c:pt idx="30">
                  <c:v>70.068364348474148</c:v>
                </c:pt>
                <c:pt idx="31">
                  <c:v>70.068364348474148</c:v>
                </c:pt>
                <c:pt idx="32">
                  <c:v>70.068364348474148</c:v>
                </c:pt>
                <c:pt idx="33">
                  <c:v>70.068364348474148</c:v>
                </c:pt>
                <c:pt idx="34">
                  <c:v>70.068364348474148</c:v>
                </c:pt>
                <c:pt idx="35">
                  <c:v>70.068364348474148</c:v>
                </c:pt>
                <c:pt idx="36">
                  <c:v>70.068364348474148</c:v>
                </c:pt>
                <c:pt idx="37">
                  <c:v>70.068364348474148</c:v>
                </c:pt>
                <c:pt idx="38">
                  <c:v>70.068364348474148</c:v>
                </c:pt>
                <c:pt idx="39">
                  <c:v>70.068364348474148</c:v>
                </c:pt>
              </c:numCache>
            </c:numRef>
          </c:val>
          <c:extLst>
            <c:ext xmlns:c16="http://schemas.microsoft.com/office/drawing/2014/chart" uri="{C3380CC4-5D6E-409C-BE32-E72D297353CC}">
              <c16:uniqueId val="{00000000-6B07-4127-94D2-AF47EC778186}"/>
            </c:ext>
          </c:extLst>
        </c:ser>
        <c:ser>
          <c:idx val="1"/>
          <c:order val="1"/>
          <c:tx>
            <c:strRef>
              <c:f>'ZEV Esc'!$N$1</c:f>
              <c:strCache>
                <c:ptCount val="1"/>
                <c:pt idx="0">
                  <c:v>FCV Fleet Demand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numRef>
              <c:f>'ZEV Esc'!$I$2:$I$41</c:f>
              <c:numCache>
                <c:formatCode>General</c:formatCode>
                <c:ptCount val="40"/>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pt idx="32">
                  <c:v>2051</c:v>
                </c:pt>
                <c:pt idx="33">
                  <c:v>2052</c:v>
                </c:pt>
                <c:pt idx="34">
                  <c:v>2053</c:v>
                </c:pt>
                <c:pt idx="35">
                  <c:v>2054</c:v>
                </c:pt>
                <c:pt idx="36">
                  <c:v>2055</c:v>
                </c:pt>
                <c:pt idx="37">
                  <c:v>2056</c:v>
                </c:pt>
                <c:pt idx="38">
                  <c:v>2057</c:v>
                </c:pt>
                <c:pt idx="39">
                  <c:v>2058</c:v>
                </c:pt>
              </c:numCache>
            </c:numRef>
          </c:cat>
          <c:val>
            <c:numRef>
              <c:f>'ZEV Esc'!$N$2:$N$41</c:f>
              <c:numCache>
                <c:formatCode>General</c:formatCode>
                <c:ptCount val="40"/>
                <c:pt idx="0">
                  <c:v>23</c:v>
                </c:pt>
                <c:pt idx="1">
                  <c:v>23</c:v>
                </c:pt>
                <c:pt idx="2">
                  <c:v>23</c:v>
                </c:pt>
                <c:pt idx="3">
                  <c:v>23</c:v>
                </c:pt>
                <c:pt idx="4">
                  <c:v>23</c:v>
                </c:pt>
                <c:pt idx="5">
                  <c:v>23</c:v>
                </c:pt>
                <c:pt idx="6">
                  <c:v>23</c:v>
                </c:pt>
                <c:pt idx="7">
                  <c:v>23</c:v>
                </c:pt>
                <c:pt idx="8">
                  <c:v>23</c:v>
                </c:pt>
                <c:pt idx="9">
                  <c:v>23</c:v>
                </c:pt>
                <c:pt idx="10">
                  <c:v>23</c:v>
                </c:pt>
                <c:pt idx="11">
                  <c:v>23</c:v>
                </c:pt>
                <c:pt idx="12">
                  <c:v>23</c:v>
                </c:pt>
                <c:pt idx="13">
                  <c:v>23</c:v>
                </c:pt>
                <c:pt idx="14">
                  <c:v>23</c:v>
                </c:pt>
                <c:pt idx="15">
                  <c:v>23</c:v>
                </c:pt>
                <c:pt idx="16">
                  <c:v>23</c:v>
                </c:pt>
                <c:pt idx="17">
                  <c:v>23</c:v>
                </c:pt>
                <c:pt idx="18">
                  <c:v>23</c:v>
                </c:pt>
                <c:pt idx="19">
                  <c:v>23</c:v>
                </c:pt>
                <c:pt idx="20">
                  <c:v>23</c:v>
                </c:pt>
                <c:pt idx="21">
                  <c:v>23</c:v>
                </c:pt>
                <c:pt idx="22">
                  <c:v>23</c:v>
                </c:pt>
                <c:pt idx="23">
                  <c:v>23</c:v>
                </c:pt>
                <c:pt idx="24">
                  <c:v>23</c:v>
                </c:pt>
                <c:pt idx="25">
                  <c:v>23</c:v>
                </c:pt>
                <c:pt idx="26">
                  <c:v>23</c:v>
                </c:pt>
                <c:pt idx="27">
                  <c:v>23</c:v>
                </c:pt>
                <c:pt idx="28">
                  <c:v>23</c:v>
                </c:pt>
                <c:pt idx="29">
                  <c:v>23</c:v>
                </c:pt>
                <c:pt idx="30">
                  <c:v>23</c:v>
                </c:pt>
                <c:pt idx="31">
                  <c:v>23</c:v>
                </c:pt>
                <c:pt idx="32">
                  <c:v>23</c:v>
                </c:pt>
                <c:pt idx="33">
                  <c:v>23</c:v>
                </c:pt>
                <c:pt idx="34">
                  <c:v>23</c:v>
                </c:pt>
                <c:pt idx="35">
                  <c:v>23</c:v>
                </c:pt>
                <c:pt idx="36">
                  <c:v>23</c:v>
                </c:pt>
                <c:pt idx="37">
                  <c:v>23</c:v>
                </c:pt>
                <c:pt idx="38">
                  <c:v>23</c:v>
                </c:pt>
                <c:pt idx="39">
                  <c:v>23</c:v>
                </c:pt>
              </c:numCache>
            </c:numRef>
          </c:val>
          <c:extLst>
            <c:ext xmlns:c16="http://schemas.microsoft.com/office/drawing/2014/chart" uri="{C3380CC4-5D6E-409C-BE32-E72D297353CC}">
              <c16:uniqueId val="{00000001-6B07-4127-94D2-AF47EC778186}"/>
            </c:ext>
          </c:extLst>
        </c:ser>
        <c:dLbls>
          <c:showLegendKey val="0"/>
          <c:showVal val="0"/>
          <c:showCatName val="0"/>
          <c:showSerName val="0"/>
          <c:showPercent val="0"/>
          <c:showBubbleSize val="0"/>
        </c:dLbls>
        <c:gapWidth val="219"/>
        <c:overlap val="100"/>
        <c:axId val="1244454824"/>
        <c:axId val="1244462040"/>
      </c:barChart>
      <c:lineChart>
        <c:grouping val="standard"/>
        <c:varyColors val="0"/>
        <c:ser>
          <c:idx val="2"/>
          <c:order val="2"/>
          <c:tx>
            <c:strRef>
              <c:f>'ZEV Esc'!$O$1</c:f>
              <c:strCache>
                <c:ptCount val="1"/>
                <c:pt idx="0">
                  <c:v>FCV Station Capacity</c:v>
                </c:pt>
              </c:strCache>
            </c:strRef>
          </c:tx>
          <c:spPr>
            <a:ln w="15875" cap="rnd">
              <a:solidFill>
                <a:schemeClr val="accent5"/>
              </a:solidFill>
              <a:round/>
            </a:ln>
            <a:effectLst>
              <a:outerShdw blurRad="40000" dist="20000" dir="5400000" rotWithShape="0">
                <a:srgbClr val="000000">
                  <a:alpha val="38000"/>
                </a:srgbClr>
              </a:outerShdw>
            </a:effectLst>
          </c:spPr>
          <c:marker>
            <c:symbol val="none"/>
          </c:marker>
          <c:val>
            <c:numRef>
              <c:f>'ZEV Esc'!$O$2:$O$41</c:f>
              <c:numCache>
                <c:formatCode>0</c:formatCode>
                <c:ptCount val="40"/>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numCache>
            </c:numRef>
          </c:val>
          <c:smooth val="0"/>
          <c:extLst>
            <c:ext xmlns:c16="http://schemas.microsoft.com/office/drawing/2014/chart" uri="{C3380CC4-5D6E-409C-BE32-E72D297353CC}">
              <c16:uniqueId val="{00000002-6B07-4127-94D2-AF47EC778186}"/>
            </c:ext>
          </c:extLst>
        </c:ser>
        <c:dLbls>
          <c:showLegendKey val="0"/>
          <c:showVal val="0"/>
          <c:showCatName val="0"/>
          <c:showSerName val="0"/>
          <c:showPercent val="0"/>
          <c:showBubbleSize val="0"/>
        </c:dLbls>
        <c:marker val="1"/>
        <c:smooth val="0"/>
        <c:axId val="1244454824"/>
        <c:axId val="1244462040"/>
      </c:lineChart>
      <c:catAx>
        <c:axId val="124445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crossAx val="1244462040"/>
        <c:crosses val="autoZero"/>
        <c:auto val="1"/>
        <c:lblAlgn val="ctr"/>
        <c:lblOffset val="100"/>
        <c:noMultiLvlLbl val="0"/>
      </c:catAx>
      <c:valAx>
        <c:axId val="1244462040"/>
        <c:scaling>
          <c:orientation val="minMax"/>
        </c:scaling>
        <c:delete val="0"/>
        <c:axPos val="l"/>
        <c:title>
          <c:tx>
            <c:rich>
              <a:bodyPr rot="-5400000" spcFirstLastPara="1" vertOverflow="ellipsis" vert="horz" wrap="square" anchor="ctr" anchorCtr="1"/>
              <a:lstStyle/>
              <a:p>
                <a:pPr>
                  <a:defRPr sz="2400" b="0" i="0" u="none" strike="noStrike" kern="1200" cap="all" baseline="0">
                    <a:solidFill>
                      <a:schemeClr val="tx1">
                        <a:lumMod val="50000"/>
                        <a:lumOff val="50000"/>
                      </a:schemeClr>
                    </a:solidFill>
                    <a:latin typeface="+mn-lt"/>
                    <a:ea typeface="+mn-ea"/>
                    <a:cs typeface="+mn-cs"/>
                  </a:defRPr>
                </a:pPr>
                <a:r>
                  <a:rPr lang="en-CA" sz="2400"/>
                  <a:t>kg / day</a:t>
                </a:r>
              </a:p>
            </c:rich>
          </c:tx>
          <c:overlay val="0"/>
          <c:spPr>
            <a:noFill/>
            <a:ln>
              <a:noFill/>
            </a:ln>
            <a:effectLst/>
          </c:spPr>
          <c:txPr>
            <a:bodyPr rot="-5400000" spcFirstLastPara="1" vertOverflow="ellipsis" vert="horz" wrap="square" anchor="ctr" anchorCtr="1"/>
            <a:lstStyle/>
            <a:p>
              <a:pPr>
                <a:defRPr sz="24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crossAx val="124445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r>
              <a:rPr lang="en-CA" sz="3200"/>
              <a:t>Energy</a:t>
            </a:r>
            <a:r>
              <a:rPr lang="en-CA" sz="3200" baseline="0"/>
              <a:t> Storage Impact on NPV</a:t>
            </a:r>
            <a:endParaRPr lang="en-CA" sz="3200"/>
          </a:p>
        </c:rich>
      </c:tx>
      <c:overlay val="0"/>
      <c:spPr>
        <a:noFill/>
        <a:ln>
          <a:noFill/>
        </a:ln>
        <a:effectLst/>
      </c:spPr>
      <c:txPr>
        <a:bodyPr rot="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ES!$K$2</c:f>
              <c:strCache>
                <c:ptCount val="1"/>
                <c:pt idx="0">
                  <c:v>Year 1 implementation</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ES!$J$3:$J$18</c:f>
              <c:numCache>
                <c:formatCode>#,##0</c:formatCode>
                <c:ptCount val="16"/>
                <c:pt idx="0">
                  <c:v>0</c:v>
                </c:pt>
                <c:pt idx="1">
                  <c:v>100</c:v>
                </c:pt>
                <c:pt idx="2">
                  <c:v>500</c:v>
                </c:pt>
                <c:pt idx="3">
                  <c:v>1000</c:v>
                </c:pt>
                <c:pt idx="4">
                  <c:v>2000</c:v>
                </c:pt>
                <c:pt idx="5">
                  <c:v>3000</c:v>
                </c:pt>
                <c:pt idx="6">
                  <c:v>4000</c:v>
                </c:pt>
                <c:pt idx="7">
                  <c:v>5000</c:v>
                </c:pt>
                <c:pt idx="8">
                  <c:v>10000</c:v>
                </c:pt>
                <c:pt idx="9">
                  <c:v>14000</c:v>
                </c:pt>
                <c:pt idx="10">
                  <c:v>20000</c:v>
                </c:pt>
                <c:pt idx="11">
                  <c:v>40000</c:v>
                </c:pt>
                <c:pt idx="12">
                  <c:v>60000</c:v>
                </c:pt>
                <c:pt idx="13">
                  <c:v>80000</c:v>
                </c:pt>
                <c:pt idx="14">
                  <c:v>100000</c:v>
                </c:pt>
                <c:pt idx="15">
                  <c:v>130000</c:v>
                </c:pt>
              </c:numCache>
            </c:numRef>
          </c:xVal>
          <c:yVal>
            <c:numRef>
              <c:f>ES!$K$3:$K$18</c:f>
              <c:numCache>
                <c:formatCode>"$"#,##0.00_);[Red]\("$"#,##0.00\)</c:formatCode>
                <c:ptCount val="16"/>
                <c:pt idx="0">
                  <c:v>846539.82251758687</c:v>
                </c:pt>
                <c:pt idx="1">
                  <c:v>857679.84457484633</c:v>
                </c:pt>
                <c:pt idx="2">
                  <c:v>897316.47214354575</c:v>
                </c:pt>
                <c:pt idx="3">
                  <c:v>937294.16654315963</c:v>
                </c:pt>
                <c:pt idx="4">
                  <c:v>986977.50871792994</c:v>
                </c:pt>
                <c:pt idx="5">
                  <c:v>1003805.3270170689</c:v>
                </c:pt>
                <c:pt idx="6">
                  <c:v>994657.70218329504</c:v>
                </c:pt>
                <c:pt idx="7">
                  <c:v>964330.22393064015</c:v>
                </c:pt>
                <c:pt idx="8">
                  <c:v>588731.70464121178</c:v>
                </c:pt>
                <c:pt idx="9">
                  <c:v>102687.75774486549</c:v>
                </c:pt>
              </c:numCache>
            </c:numRef>
          </c:yVal>
          <c:smooth val="1"/>
          <c:extLst>
            <c:ext xmlns:c16="http://schemas.microsoft.com/office/drawing/2014/chart" uri="{C3380CC4-5D6E-409C-BE32-E72D297353CC}">
              <c16:uniqueId val="{00000000-5883-4519-B2E7-9ADAEBD46080}"/>
            </c:ext>
          </c:extLst>
        </c:ser>
        <c:dLbls>
          <c:showLegendKey val="0"/>
          <c:showVal val="0"/>
          <c:showCatName val="0"/>
          <c:showSerName val="0"/>
          <c:showPercent val="0"/>
          <c:showBubbleSize val="0"/>
        </c:dLbls>
        <c:axId val="992148512"/>
        <c:axId val="992150480"/>
      </c:scatterChart>
      <c:scatterChart>
        <c:scatterStyle val="smoothMarker"/>
        <c:varyColors val="0"/>
        <c:ser>
          <c:idx val="1"/>
          <c:order val="1"/>
          <c:tx>
            <c:strRef>
              <c:f>ES!$L$2</c:f>
              <c:strCache>
                <c:ptCount val="1"/>
                <c:pt idx="0">
                  <c:v>Year 21 implementation</c:v>
                </c:pt>
              </c:strCache>
            </c:strRef>
          </c:tx>
          <c:spPr>
            <a:ln w="9525" cap="rnd">
              <a:solidFill>
                <a:srgbClr val="00B050"/>
              </a:solidFill>
              <a:round/>
            </a:ln>
            <a:effectLst>
              <a:outerShdw blurRad="40000" dist="23000" dir="5400000" rotWithShape="0">
                <a:srgbClr val="000000">
                  <a:alpha val="35000"/>
                </a:srgbClr>
              </a:outerShdw>
            </a:effectLst>
          </c:spPr>
          <c:marker>
            <c:symbol val="circle"/>
            <c:size val="5"/>
            <c:spPr>
              <a:solidFill>
                <a:srgbClr val="00B050"/>
              </a:solidFill>
              <a:ln w="9525">
                <a:solidFill>
                  <a:srgbClr val="00B050"/>
                </a:solidFill>
                <a:round/>
              </a:ln>
              <a:effectLst>
                <a:outerShdw blurRad="40000" dist="23000" dir="5400000" rotWithShape="0">
                  <a:srgbClr val="000000">
                    <a:alpha val="35000"/>
                  </a:srgbClr>
                </a:outerShdw>
              </a:effectLst>
            </c:spPr>
          </c:marker>
          <c:xVal>
            <c:numRef>
              <c:f>ES!$J$3:$J$18</c:f>
              <c:numCache>
                <c:formatCode>#,##0</c:formatCode>
                <c:ptCount val="16"/>
                <c:pt idx="0">
                  <c:v>0</c:v>
                </c:pt>
                <c:pt idx="1">
                  <c:v>100</c:v>
                </c:pt>
                <c:pt idx="2">
                  <c:v>500</c:v>
                </c:pt>
                <c:pt idx="3">
                  <c:v>1000</c:v>
                </c:pt>
                <c:pt idx="4">
                  <c:v>2000</c:v>
                </c:pt>
                <c:pt idx="5">
                  <c:v>3000</c:v>
                </c:pt>
                <c:pt idx="6">
                  <c:v>4000</c:v>
                </c:pt>
                <c:pt idx="7">
                  <c:v>5000</c:v>
                </c:pt>
                <c:pt idx="8">
                  <c:v>10000</c:v>
                </c:pt>
                <c:pt idx="9">
                  <c:v>14000</c:v>
                </c:pt>
                <c:pt idx="10">
                  <c:v>20000</c:v>
                </c:pt>
                <c:pt idx="11">
                  <c:v>40000</c:v>
                </c:pt>
                <c:pt idx="12">
                  <c:v>60000</c:v>
                </c:pt>
                <c:pt idx="13">
                  <c:v>80000</c:v>
                </c:pt>
                <c:pt idx="14">
                  <c:v>100000</c:v>
                </c:pt>
                <c:pt idx="15">
                  <c:v>130000</c:v>
                </c:pt>
              </c:numCache>
            </c:numRef>
          </c:xVal>
          <c:yVal>
            <c:numRef>
              <c:f>ES!$L$3:$L$18</c:f>
              <c:numCache>
                <c:formatCode>"$"#,##0.00_);[Red]\("$"#,##0.00\)</c:formatCode>
                <c:ptCount val="16"/>
                <c:pt idx="0">
                  <c:v>983323.2718632631</c:v>
                </c:pt>
                <c:pt idx="1">
                  <c:v>1003805.3270170689</c:v>
                </c:pt>
                <c:pt idx="2">
                  <c:v>1085676.4918130804</c:v>
                </c:pt>
                <c:pt idx="3">
                  <c:v>1187924.0610310603</c:v>
                </c:pt>
                <c:pt idx="4">
                  <c:v>1391488.7496334873</c:v>
                </c:pt>
                <c:pt idx="5">
                  <c:v>1593940.8264833093</c:v>
                </c:pt>
                <c:pt idx="6">
                  <c:v>1794803.9296199456</c:v>
                </c:pt>
                <c:pt idx="7">
                  <c:v>1993448.3286133669</c:v>
                </c:pt>
                <c:pt idx="8">
                  <c:v>2944049.129302552</c:v>
                </c:pt>
                <c:pt idx="9">
                  <c:v>3642530.9950703811</c:v>
                </c:pt>
                <c:pt idx="10">
                  <c:v>4585062.3182622641</c:v>
                </c:pt>
                <c:pt idx="11">
                  <c:v>6689216.3259939738</c:v>
                </c:pt>
                <c:pt idx="12">
                  <c:v>7024001.5666308403</c:v>
                </c:pt>
                <c:pt idx="13">
                  <c:v>5866027.6562226191</c:v>
                </c:pt>
                <c:pt idx="14">
                  <c:v>3915639.5260937288</c:v>
                </c:pt>
                <c:pt idx="15">
                  <c:v>398057.95253583975</c:v>
                </c:pt>
              </c:numCache>
            </c:numRef>
          </c:yVal>
          <c:smooth val="1"/>
          <c:extLst>
            <c:ext xmlns:c16="http://schemas.microsoft.com/office/drawing/2014/chart" uri="{C3380CC4-5D6E-409C-BE32-E72D297353CC}">
              <c16:uniqueId val="{00000001-5883-4519-B2E7-9ADAEBD46080}"/>
            </c:ext>
          </c:extLst>
        </c:ser>
        <c:dLbls>
          <c:showLegendKey val="0"/>
          <c:showVal val="0"/>
          <c:showCatName val="0"/>
          <c:showSerName val="0"/>
          <c:showPercent val="0"/>
          <c:showBubbleSize val="0"/>
        </c:dLbls>
        <c:axId val="1244456792"/>
        <c:axId val="1244455808"/>
      </c:scatterChart>
      <c:valAx>
        <c:axId val="992148512"/>
        <c:scaling>
          <c:orientation val="minMax"/>
          <c:max val="80000"/>
        </c:scaling>
        <c:delete val="0"/>
        <c:axPos val="b"/>
        <c:title>
          <c:tx>
            <c:rich>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r>
                  <a:rPr lang="en-CA" sz="2800"/>
                  <a:t>Energy</a:t>
                </a:r>
                <a:r>
                  <a:rPr lang="en-CA" sz="2800" baseline="0"/>
                  <a:t> Storage Capacity (kWh)</a:t>
                </a:r>
                <a:endParaRPr lang="en-CA" sz="2800"/>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992150480"/>
        <c:crosses val="autoZero"/>
        <c:crossBetween val="midCat"/>
      </c:valAx>
      <c:valAx>
        <c:axId val="992150480"/>
        <c:scaling>
          <c:orientation val="minMax"/>
        </c:scaling>
        <c:delete val="0"/>
        <c:axPos val="l"/>
        <c:title>
          <c:tx>
            <c:rich>
              <a:bodyPr rot="-5400000" spcFirstLastPara="1" vertOverflow="ellipsis" vert="horz" wrap="square" anchor="ctr" anchorCtr="1"/>
              <a:lstStyle/>
              <a:p>
                <a:pPr>
                  <a:defRPr sz="2800" b="1" i="0" u="none" strike="noStrike" kern="1200" baseline="0">
                    <a:solidFill>
                      <a:schemeClr val="tx2"/>
                    </a:solidFill>
                    <a:latin typeface="+mn-lt"/>
                    <a:ea typeface="+mn-ea"/>
                    <a:cs typeface="+mn-cs"/>
                  </a:defRPr>
                </a:pPr>
                <a:r>
                  <a:rPr lang="en-CA" sz="2800"/>
                  <a:t>Year</a:t>
                </a:r>
                <a:r>
                  <a:rPr lang="en-CA" sz="2800" baseline="0"/>
                  <a:t> 1 - NPV Impact (CA$)</a:t>
                </a:r>
                <a:endParaRPr lang="en-CA" sz="2800"/>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2"/>
                  </a:solidFill>
                  <a:latin typeface="+mn-lt"/>
                  <a:ea typeface="+mn-ea"/>
                  <a:cs typeface="+mn-cs"/>
                </a:defRPr>
              </a:pPr>
              <a:endParaRPr lang="en-US"/>
            </a:p>
          </c:txPr>
        </c:title>
        <c:numFmt formatCode="&quot;$&quot;#,##0.00_);[Red]\(&quot;$&quot;#,##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992148512"/>
        <c:crosses val="autoZero"/>
        <c:crossBetween val="midCat"/>
      </c:valAx>
      <c:valAx>
        <c:axId val="1244455808"/>
        <c:scaling>
          <c:orientation val="minMax"/>
        </c:scaling>
        <c:delete val="0"/>
        <c:axPos val="r"/>
        <c:title>
          <c:tx>
            <c:rich>
              <a:bodyPr rot="5400000" spcFirstLastPara="1" vertOverflow="ellipsis" wrap="square" anchor="ctr" anchorCtr="1"/>
              <a:lstStyle/>
              <a:p>
                <a:pPr>
                  <a:defRPr sz="900" b="1" i="0" u="none" strike="noStrike" kern="1200" baseline="0">
                    <a:solidFill>
                      <a:schemeClr val="tx2"/>
                    </a:solidFill>
                    <a:latin typeface="+mn-lt"/>
                    <a:ea typeface="+mn-ea"/>
                    <a:cs typeface="+mn-cs"/>
                  </a:defRPr>
                </a:pPr>
                <a:r>
                  <a:rPr lang="en-CA"/>
                  <a:t>Year 21 - NPV</a:t>
                </a:r>
                <a:r>
                  <a:rPr lang="en-CA" baseline="0"/>
                  <a:t> Impact (CA$)</a:t>
                </a:r>
                <a:endParaRPr lang="en-CA"/>
              </a:p>
            </c:rich>
          </c:tx>
          <c:overlay val="0"/>
          <c:spPr>
            <a:noFill/>
            <a:ln>
              <a:noFill/>
            </a:ln>
            <a:effectLst/>
          </c:spPr>
          <c:txPr>
            <a:bodyPr rot="5400000" spcFirstLastPara="1" vertOverflow="ellipsis" wrap="square" anchor="ctr" anchorCtr="1"/>
            <a:lstStyle/>
            <a:p>
              <a:pPr>
                <a:defRPr sz="900" b="1" i="0" u="none" strike="noStrike" kern="1200" baseline="0">
                  <a:solidFill>
                    <a:schemeClr val="tx2"/>
                  </a:solidFill>
                  <a:latin typeface="+mn-lt"/>
                  <a:ea typeface="+mn-ea"/>
                  <a:cs typeface="+mn-cs"/>
                </a:defRPr>
              </a:pPr>
              <a:endParaRPr lang="en-US"/>
            </a:p>
          </c:txPr>
        </c:title>
        <c:numFmt formatCode="&quot;$&quot;#,##0.00_);[Red]\(&quot;$&quot;#,##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1244456792"/>
        <c:crosses val="max"/>
        <c:crossBetween val="midCat"/>
      </c:valAx>
      <c:valAx>
        <c:axId val="1244456792"/>
        <c:scaling>
          <c:orientation val="minMax"/>
        </c:scaling>
        <c:delete val="1"/>
        <c:axPos val="t"/>
        <c:numFmt formatCode="#,##0" sourceLinked="1"/>
        <c:majorTickMark val="out"/>
        <c:minorTickMark val="none"/>
        <c:tickLblPos val="nextTo"/>
        <c:crossAx val="1244455808"/>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600" b="1" i="0" u="none" strike="noStrike">
                <a:solidFill>
                  <a:srgbClr val="44546A"/>
                </a:solidFill>
                <a:latin typeface="Calibri"/>
              </a:defRPr>
            </a:pPr>
            <a:r>
              <a:rPr lang="en-CA" sz="1600" b="1" i="0" u="none" strike="noStrike">
                <a:solidFill>
                  <a:srgbClr val="44546A"/>
                </a:solidFill>
                <a:latin typeface="Calibri"/>
              </a:rPr>
              <a:t>Peak Shaving</a:t>
            </a:r>
          </a:p>
        </c:rich>
      </c:tx>
      <c:layout>
        <c:manualLayout>
          <c:xMode val="edge"/>
          <c:yMode val="edge"/>
          <c:x val="0.46260800000000002"/>
          <c:y val="0"/>
          <c:w val="7.4783600000000006E-2"/>
          <c:h val="3.4333200000000001E-2"/>
        </c:manualLayout>
      </c:layout>
      <c:overlay val="1"/>
      <c:spPr>
        <a:noFill/>
        <a:effectLst/>
      </c:spPr>
    </c:title>
    <c:autoTitleDeleted val="0"/>
    <c:plotArea>
      <c:layout>
        <c:manualLayout>
          <c:layoutTarget val="inner"/>
          <c:xMode val="edge"/>
          <c:yMode val="edge"/>
          <c:x val="3.4570400000000001E-2"/>
          <c:y val="3.4333200000000001E-2"/>
          <c:w val="0.96043000000000001"/>
          <c:h val="0.91338799999999998"/>
        </c:manualLayout>
      </c:layout>
      <c:lineChart>
        <c:grouping val="standard"/>
        <c:varyColors val="0"/>
        <c:ser>
          <c:idx val="0"/>
          <c:order val="0"/>
          <c:tx>
            <c:strRef>
              <c:f>Sheet1!$A$2</c:f>
              <c:strCache>
                <c:ptCount val="1"/>
                <c:pt idx="0">
                  <c:v>Monthly Peak Demand @ 0 MWh ES</c:v>
                </c:pt>
              </c:strCache>
            </c:strRef>
          </c:tx>
          <c:spPr>
            <a:ln w="12700" cap="rnd">
              <a:solidFill>
                <a:srgbClr val="4472C4"/>
              </a:solidFill>
              <a:prstDash val="solid"/>
              <a:round/>
            </a:ln>
            <a:effectLst>
              <a:outerShdw blurRad="38100" dist="23000" dir="5400000" algn="tl">
                <a:srgbClr val="000000">
                  <a:alpha val="35000"/>
                </a:srgbClr>
              </a:outerShdw>
            </a:effectLst>
          </c:spPr>
          <c:marker>
            <c:symbol val="none"/>
          </c:marker>
          <c:cat>
            <c:strRef>
              <c:f>Sheet1!$B$1:$RM$1</c:f>
              <c:strCache>
                <c:ptCount val="480"/>
                <c:pt idx="0">
                  <c:v>Jan-23</c:v>
                </c:pt>
                <c:pt idx="1">
                  <c:v>Feb-23</c:v>
                </c:pt>
                <c:pt idx="2">
                  <c:v>Mar-23</c:v>
                </c:pt>
                <c:pt idx="3">
                  <c:v>Apr-23</c:v>
                </c:pt>
                <c:pt idx="4">
                  <c:v>May-23</c:v>
                </c:pt>
                <c:pt idx="5">
                  <c:v>Jun-23</c:v>
                </c:pt>
                <c:pt idx="6">
                  <c:v>Jul-23</c:v>
                </c:pt>
                <c:pt idx="7">
                  <c:v>Aug-23</c:v>
                </c:pt>
                <c:pt idx="8">
                  <c:v>Sept-23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Sept-24</c:v>
                </c:pt>
                <c:pt idx="21">
                  <c:v>Oct-24</c:v>
                </c:pt>
                <c:pt idx="22">
                  <c:v>Nov-24</c:v>
                </c:pt>
                <c:pt idx="23">
                  <c:v>Dec-24</c:v>
                </c:pt>
                <c:pt idx="24">
                  <c:v>Jan-25</c:v>
                </c:pt>
                <c:pt idx="25">
                  <c:v>Feb-25</c:v>
                </c:pt>
                <c:pt idx="26">
                  <c:v>Mar-25</c:v>
                </c:pt>
                <c:pt idx="27">
                  <c:v>Apr-25</c:v>
                </c:pt>
                <c:pt idx="28">
                  <c:v>May-25</c:v>
                </c:pt>
                <c:pt idx="29">
                  <c:v>Jun-25</c:v>
                </c:pt>
                <c:pt idx="30">
                  <c:v>Jul-25</c:v>
                </c:pt>
                <c:pt idx="31">
                  <c:v>Aug-25</c:v>
                </c:pt>
                <c:pt idx="32">
                  <c:v>Sept-25</c:v>
                </c:pt>
                <c:pt idx="33">
                  <c:v>Oct-25</c:v>
                </c:pt>
                <c:pt idx="34">
                  <c:v>Nov-25</c:v>
                </c:pt>
                <c:pt idx="35">
                  <c:v>Dec-25</c:v>
                </c:pt>
                <c:pt idx="36">
                  <c:v>Jan-26</c:v>
                </c:pt>
                <c:pt idx="37">
                  <c:v>Feb-26</c:v>
                </c:pt>
                <c:pt idx="38">
                  <c:v>Mar-26</c:v>
                </c:pt>
                <c:pt idx="39">
                  <c:v>Apr-26</c:v>
                </c:pt>
                <c:pt idx="40">
                  <c:v>May-26</c:v>
                </c:pt>
                <c:pt idx="41">
                  <c:v>Jun-26</c:v>
                </c:pt>
                <c:pt idx="42">
                  <c:v>Jul-26</c:v>
                </c:pt>
                <c:pt idx="43">
                  <c:v>Aug-26</c:v>
                </c:pt>
                <c:pt idx="44">
                  <c:v>Sept-26</c:v>
                </c:pt>
                <c:pt idx="45">
                  <c:v>Oct-26</c:v>
                </c:pt>
                <c:pt idx="46">
                  <c:v>Nov-26</c:v>
                </c:pt>
                <c:pt idx="47">
                  <c:v>Dec-26</c:v>
                </c:pt>
                <c:pt idx="48">
                  <c:v>Jan-27</c:v>
                </c:pt>
                <c:pt idx="49">
                  <c:v>Feb-27</c:v>
                </c:pt>
                <c:pt idx="50">
                  <c:v>Mar-27</c:v>
                </c:pt>
                <c:pt idx="51">
                  <c:v>Apr-27</c:v>
                </c:pt>
                <c:pt idx="52">
                  <c:v>May-27</c:v>
                </c:pt>
                <c:pt idx="53">
                  <c:v>Jun-27</c:v>
                </c:pt>
                <c:pt idx="54">
                  <c:v>Jul-27</c:v>
                </c:pt>
                <c:pt idx="55">
                  <c:v>Aug-27</c:v>
                </c:pt>
                <c:pt idx="56">
                  <c:v>Sept-27</c:v>
                </c:pt>
                <c:pt idx="57">
                  <c:v>Oct-27</c:v>
                </c:pt>
                <c:pt idx="58">
                  <c:v>Nov-27</c:v>
                </c:pt>
                <c:pt idx="59">
                  <c:v>Dec-27</c:v>
                </c:pt>
                <c:pt idx="60">
                  <c:v>Jan-28</c:v>
                </c:pt>
                <c:pt idx="61">
                  <c:v>Feb-28</c:v>
                </c:pt>
                <c:pt idx="62">
                  <c:v>Mar-28</c:v>
                </c:pt>
                <c:pt idx="63">
                  <c:v>Apr-28</c:v>
                </c:pt>
                <c:pt idx="64">
                  <c:v>May-28</c:v>
                </c:pt>
                <c:pt idx="65">
                  <c:v>Jun-28</c:v>
                </c:pt>
                <c:pt idx="66">
                  <c:v>Jul-28</c:v>
                </c:pt>
                <c:pt idx="67">
                  <c:v>Aug-28</c:v>
                </c:pt>
                <c:pt idx="68">
                  <c:v>Sept-28</c:v>
                </c:pt>
                <c:pt idx="69">
                  <c:v>Oct-28</c:v>
                </c:pt>
                <c:pt idx="70">
                  <c:v>Nov-28</c:v>
                </c:pt>
                <c:pt idx="71">
                  <c:v>Dec-28</c:v>
                </c:pt>
                <c:pt idx="72">
                  <c:v>Jan-29</c:v>
                </c:pt>
                <c:pt idx="73">
                  <c:v>Feb-29</c:v>
                </c:pt>
                <c:pt idx="74">
                  <c:v>Mar-29</c:v>
                </c:pt>
                <c:pt idx="75">
                  <c:v>Apr-29</c:v>
                </c:pt>
                <c:pt idx="76">
                  <c:v>May-29</c:v>
                </c:pt>
                <c:pt idx="77">
                  <c:v>Jun-29</c:v>
                </c:pt>
                <c:pt idx="78">
                  <c:v>Jul-29</c:v>
                </c:pt>
                <c:pt idx="79">
                  <c:v>Aug-29</c:v>
                </c:pt>
                <c:pt idx="80">
                  <c:v>Sept-29</c:v>
                </c:pt>
                <c:pt idx="81">
                  <c:v>Oct-29</c:v>
                </c:pt>
                <c:pt idx="82">
                  <c:v>Nov-29</c:v>
                </c:pt>
                <c:pt idx="83">
                  <c:v>Dec-29</c:v>
                </c:pt>
                <c:pt idx="84">
                  <c:v>Jan-30</c:v>
                </c:pt>
                <c:pt idx="85">
                  <c:v>Feb-30</c:v>
                </c:pt>
                <c:pt idx="86">
                  <c:v>Mar-30</c:v>
                </c:pt>
                <c:pt idx="87">
                  <c:v>Apr-30</c:v>
                </c:pt>
                <c:pt idx="88">
                  <c:v>May-30</c:v>
                </c:pt>
                <c:pt idx="89">
                  <c:v>Jun-30</c:v>
                </c:pt>
                <c:pt idx="90">
                  <c:v>Jul-30</c:v>
                </c:pt>
                <c:pt idx="91">
                  <c:v>Aug-30</c:v>
                </c:pt>
                <c:pt idx="92">
                  <c:v>Sept-30</c:v>
                </c:pt>
                <c:pt idx="93">
                  <c:v>Oct-30</c:v>
                </c:pt>
                <c:pt idx="94">
                  <c:v>Nov-30</c:v>
                </c:pt>
                <c:pt idx="95">
                  <c:v>Dec-30</c:v>
                </c:pt>
                <c:pt idx="96">
                  <c:v>Jan-31</c:v>
                </c:pt>
                <c:pt idx="97">
                  <c:v>Feb-31</c:v>
                </c:pt>
                <c:pt idx="98">
                  <c:v>Mar-31</c:v>
                </c:pt>
                <c:pt idx="99">
                  <c:v>Apr-31</c:v>
                </c:pt>
                <c:pt idx="100">
                  <c:v>May-31</c:v>
                </c:pt>
                <c:pt idx="101">
                  <c:v>Jun-31</c:v>
                </c:pt>
                <c:pt idx="102">
                  <c:v>Jul-31</c:v>
                </c:pt>
                <c:pt idx="103">
                  <c:v>Aug-31</c:v>
                </c:pt>
                <c:pt idx="104">
                  <c:v>Sept-31</c:v>
                </c:pt>
                <c:pt idx="105">
                  <c:v>Oct-31</c:v>
                </c:pt>
                <c:pt idx="106">
                  <c:v>Nov-31</c:v>
                </c:pt>
                <c:pt idx="107">
                  <c:v>Dec-31</c:v>
                </c:pt>
                <c:pt idx="108">
                  <c:v>Jan-32</c:v>
                </c:pt>
                <c:pt idx="109">
                  <c:v>Feb-32</c:v>
                </c:pt>
                <c:pt idx="110">
                  <c:v>Mar-32</c:v>
                </c:pt>
                <c:pt idx="111">
                  <c:v>Apr-32</c:v>
                </c:pt>
                <c:pt idx="112">
                  <c:v>May-32</c:v>
                </c:pt>
                <c:pt idx="113">
                  <c:v>Jun-32</c:v>
                </c:pt>
                <c:pt idx="114">
                  <c:v>Jul-32</c:v>
                </c:pt>
                <c:pt idx="115">
                  <c:v>Aug-32</c:v>
                </c:pt>
                <c:pt idx="116">
                  <c:v>Sept-32</c:v>
                </c:pt>
                <c:pt idx="117">
                  <c:v>Oct-32</c:v>
                </c:pt>
                <c:pt idx="118">
                  <c:v>Nov-32</c:v>
                </c:pt>
                <c:pt idx="119">
                  <c:v>Dec-32</c:v>
                </c:pt>
                <c:pt idx="120">
                  <c:v>Jan-33</c:v>
                </c:pt>
                <c:pt idx="121">
                  <c:v>Feb-33</c:v>
                </c:pt>
                <c:pt idx="122">
                  <c:v>Mar-33</c:v>
                </c:pt>
                <c:pt idx="123">
                  <c:v>Apr-33</c:v>
                </c:pt>
                <c:pt idx="124">
                  <c:v>May-33</c:v>
                </c:pt>
                <c:pt idx="125">
                  <c:v>Jun-33</c:v>
                </c:pt>
                <c:pt idx="126">
                  <c:v>Jul-33</c:v>
                </c:pt>
                <c:pt idx="127">
                  <c:v>Aug-33</c:v>
                </c:pt>
                <c:pt idx="128">
                  <c:v>Sept-33</c:v>
                </c:pt>
                <c:pt idx="129">
                  <c:v>Oct-33</c:v>
                </c:pt>
                <c:pt idx="130">
                  <c:v>Nov-33</c:v>
                </c:pt>
                <c:pt idx="131">
                  <c:v>Dec-33</c:v>
                </c:pt>
                <c:pt idx="132">
                  <c:v>Jan-34</c:v>
                </c:pt>
                <c:pt idx="133">
                  <c:v>Feb-34</c:v>
                </c:pt>
                <c:pt idx="134">
                  <c:v>Mar-34</c:v>
                </c:pt>
                <c:pt idx="135">
                  <c:v>Apr-34</c:v>
                </c:pt>
                <c:pt idx="136">
                  <c:v>May-34</c:v>
                </c:pt>
                <c:pt idx="137">
                  <c:v>Jun-34</c:v>
                </c:pt>
                <c:pt idx="138">
                  <c:v>Jul-34</c:v>
                </c:pt>
                <c:pt idx="139">
                  <c:v>Aug-34</c:v>
                </c:pt>
                <c:pt idx="140">
                  <c:v>Sept-34</c:v>
                </c:pt>
                <c:pt idx="141">
                  <c:v>Oct-34</c:v>
                </c:pt>
                <c:pt idx="142">
                  <c:v>Nov-34</c:v>
                </c:pt>
                <c:pt idx="143">
                  <c:v>Dec-34</c:v>
                </c:pt>
                <c:pt idx="144">
                  <c:v>Jan-35</c:v>
                </c:pt>
                <c:pt idx="145">
                  <c:v>Feb-35</c:v>
                </c:pt>
                <c:pt idx="146">
                  <c:v>Mar-35</c:v>
                </c:pt>
                <c:pt idx="147">
                  <c:v>Apr-35</c:v>
                </c:pt>
                <c:pt idx="148">
                  <c:v>May-35</c:v>
                </c:pt>
                <c:pt idx="149">
                  <c:v>Jun-35</c:v>
                </c:pt>
                <c:pt idx="150">
                  <c:v>Jul-35</c:v>
                </c:pt>
                <c:pt idx="151">
                  <c:v>Aug-35</c:v>
                </c:pt>
                <c:pt idx="152">
                  <c:v>Sept-35</c:v>
                </c:pt>
                <c:pt idx="153">
                  <c:v>Oct-35</c:v>
                </c:pt>
                <c:pt idx="154">
                  <c:v>Nov-35</c:v>
                </c:pt>
                <c:pt idx="155">
                  <c:v>Dec-35</c:v>
                </c:pt>
                <c:pt idx="156">
                  <c:v>Jan-36</c:v>
                </c:pt>
                <c:pt idx="157">
                  <c:v>Feb-36</c:v>
                </c:pt>
                <c:pt idx="158">
                  <c:v>Mar-36</c:v>
                </c:pt>
                <c:pt idx="159">
                  <c:v>Apr-36</c:v>
                </c:pt>
                <c:pt idx="160">
                  <c:v>May-36</c:v>
                </c:pt>
                <c:pt idx="161">
                  <c:v>Jun-36</c:v>
                </c:pt>
                <c:pt idx="162">
                  <c:v>Jul-36</c:v>
                </c:pt>
                <c:pt idx="163">
                  <c:v>Aug-36</c:v>
                </c:pt>
                <c:pt idx="164">
                  <c:v>Sept-36</c:v>
                </c:pt>
                <c:pt idx="165">
                  <c:v>Oct-36</c:v>
                </c:pt>
                <c:pt idx="166">
                  <c:v>Nov-36</c:v>
                </c:pt>
                <c:pt idx="167">
                  <c:v>Dec-36</c:v>
                </c:pt>
                <c:pt idx="168">
                  <c:v>Jan-37</c:v>
                </c:pt>
                <c:pt idx="169">
                  <c:v>Feb-37</c:v>
                </c:pt>
                <c:pt idx="170">
                  <c:v>Mar-37</c:v>
                </c:pt>
                <c:pt idx="171">
                  <c:v>Apr-37</c:v>
                </c:pt>
                <c:pt idx="172">
                  <c:v>May-37</c:v>
                </c:pt>
                <c:pt idx="173">
                  <c:v>Jun-37</c:v>
                </c:pt>
                <c:pt idx="174">
                  <c:v>Jul-37</c:v>
                </c:pt>
                <c:pt idx="175">
                  <c:v>Aug-37</c:v>
                </c:pt>
                <c:pt idx="176">
                  <c:v>Sept-37</c:v>
                </c:pt>
                <c:pt idx="177">
                  <c:v>Oct-37</c:v>
                </c:pt>
                <c:pt idx="178">
                  <c:v>Nov-37</c:v>
                </c:pt>
                <c:pt idx="179">
                  <c:v>Dec-37</c:v>
                </c:pt>
                <c:pt idx="180">
                  <c:v>Jan-38</c:v>
                </c:pt>
                <c:pt idx="181">
                  <c:v>Feb-38</c:v>
                </c:pt>
                <c:pt idx="182">
                  <c:v>Mar-38</c:v>
                </c:pt>
                <c:pt idx="183">
                  <c:v>Apr-38</c:v>
                </c:pt>
                <c:pt idx="184">
                  <c:v>May-38</c:v>
                </c:pt>
                <c:pt idx="185">
                  <c:v>Jun-38</c:v>
                </c:pt>
                <c:pt idx="186">
                  <c:v>Jul-38</c:v>
                </c:pt>
                <c:pt idx="187">
                  <c:v>Aug-38</c:v>
                </c:pt>
                <c:pt idx="188">
                  <c:v>Sept-38</c:v>
                </c:pt>
                <c:pt idx="189">
                  <c:v>Oct-38</c:v>
                </c:pt>
                <c:pt idx="190">
                  <c:v>Nov-38</c:v>
                </c:pt>
                <c:pt idx="191">
                  <c:v>Dec-38</c:v>
                </c:pt>
                <c:pt idx="192">
                  <c:v>Jan-39</c:v>
                </c:pt>
                <c:pt idx="193">
                  <c:v>Feb-39</c:v>
                </c:pt>
                <c:pt idx="194">
                  <c:v>Mar-39</c:v>
                </c:pt>
                <c:pt idx="195">
                  <c:v>Apr-39</c:v>
                </c:pt>
                <c:pt idx="196">
                  <c:v>May-39</c:v>
                </c:pt>
                <c:pt idx="197">
                  <c:v>Jun-39</c:v>
                </c:pt>
                <c:pt idx="198">
                  <c:v>Jul-39</c:v>
                </c:pt>
                <c:pt idx="199">
                  <c:v>Aug-39</c:v>
                </c:pt>
                <c:pt idx="200">
                  <c:v>Sept-39</c:v>
                </c:pt>
                <c:pt idx="201">
                  <c:v>Oct-39</c:v>
                </c:pt>
                <c:pt idx="202">
                  <c:v>Nov-39</c:v>
                </c:pt>
                <c:pt idx="203">
                  <c:v>Dec-39</c:v>
                </c:pt>
                <c:pt idx="204">
                  <c:v>Jan-40</c:v>
                </c:pt>
                <c:pt idx="205">
                  <c:v>Feb-40</c:v>
                </c:pt>
                <c:pt idx="206">
                  <c:v>Mar-40</c:v>
                </c:pt>
                <c:pt idx="207">
                  <c:v>Apr-40</c:v>
                </c:pt>
                <c:pt idx="208">
                  <c:v>May-40</c:v>
                </c:pt>
                <c:pt idx="209">
                  <c:v>Jun-40</c:v>
                </c:pt>
                <c:pt idx="210">
                  <c:v>Jul-40</c:v>
                </c:pt>
                <c:pt idx="211">
                  <c:v>Aug-40</c:v>
                </c:pt>
                <c:pt idx="212">
                  <c:v>Sept-40</c:v>
                </c:pt>
                <c:pt idx="213">
                  <c:v>Oct-40</c:v>
                </c:pt>
                <c:pt idx="214">
                  <c:v>Nov-40</c:v>
                </c:pt>
                <c:pt idx="215">
                  <c:v>Dec-40</c:v>
                </c:pt>
                <c:pt idx="216">
                  <c:v>Jan-41</c:v>
                </c:pt>
                <c:pt idx="217">
                  <c:v>Feb-41</c:v>
                </c:pt>
                <c:pt idx="218">
                  <c:v>Mar-41</c:v>
                </c:pt>
                <c:pt idx="219">
                  <c:v>Apr-41</c:v>
                </c:pt>
                <c:pt idx="220">
                  <c:v>May-41</c:v>
                </c:pt>
                <c:pt idx="221">
                  <c:v>Jun-41</c:v>
                </c:pt>
                <c:pt idx="222">
                  <c:v>Jul-41</c:v>
                </c:pt>
                <c:pt idx="223">
                  <c:v>Aug-41</c:v>
                </c:pt>
                <c:pt idx="224">
                  <c:v>Sept-41</c:v>
                </c:pt>
                <c:pt idx="225">
                  <c:v>Oct-41</c:v>
                </c:pt>
                <c:pt idx="226">
                  <c:v>Nov-41</c:v>
                </c:pt>
                <c:pt idx="227">
                  <c:v>Dec-41</c:v>
                </c:pt>
                <c:pt idx="228">
                  <c:v>Jan-42</c:v>
                </c:pt>
                <c:pt idx="229">
                  <c:v>Feb-42</c:v>
                </c:pt>
                <c:pt idx="230">
                  <c:v>Mar-42</c:v>
                </c:pt>
                <c:pt idx="231">
                  <c:v>Apr-42</c:v>
                </c:pt>
                <c:pt idx="232">
                  <c:v>May-42</c:v>
                </c:pt>
                <c:pt idx="233">
                  <c:v>Jun-42</c:v>
                </c:pt>
                <c:pt idx="234">
                  <c:v>Jul-42</c:v>
                </c:pt>
                <c:pt idx="235">
                  <c:v>Aug-42</c:v>
                </c:pt>
                <c:pt idx="236">
                  <c:v>Sept-42</c:v>
                </c:pt>
                <c:pt idx="237">
                  <c:v>Oct-42</c:v>
                </c:pt>
                <c:pt idx="238">
                  <c:v>Nov-42</c:v>
                </c:pt>
                <c:pt idx="239">
                  <c:v>Dec-42</c:v>
                </c:pt>
                <c:pt idx="240">
                  <c:v>Jan-43</c:v>
                </c:pt>
                <c:pt idx="241">
                  <c:v>Feb-43</c:v>
                </c:pt>
                <c:pt idx="242">
                  <c:v>Mar-43</c:v>
                </c:pt>
                <c:pt idx="243">
                  <c:v>Apr-43</c:v>
                </c:pt>
                <c:pt idx="244">
                  <c:v>May-43</c:v>
                </c:pt>
                <c:pt idx="245">
                  <c:v>Jun-43</c:v>
                </c:pt>
                <c:pt idx="246">
                  <c:v>Jul-43</c:v>
                </c:pt>
                <c:pt idx="247">
                  <c:v>Aug-43</c:v>
                </c:pt>
                <c:pt idx="248">
                  <c:v>Sept-43</c:v>
                </c:pt>
                <c:pt idx="249">
                  <c:v>Oct-43</c:v>
                </c:pt>
                <c:pt idx="250">
                  <c:v>Nov-43</c:v>
                </c:pt>
                <c:pt idx="251">
                  <c:v>Dec-43</c:v>
                </c:pt>
                <c:pt idx="252">
                  <c:v>Jan-44</c:v>
                </c:pt>
                <c:pt idx="253">
                  <c:v>Feb-44</c:v>
                </c:pt>
                <c:pt idx="254">
                  <c:v>Mar-44</c:v>
                </c:pt>
                <c:pt idx="255">
                  <c:v>Apr-44</c:v>
                </c:pt>
                <c:pt idx="256">
                  <c:v>May-44</c:v>
                </c:pt>
                <c:pt idx="257">
                  <c:v>Jun-44</c:v>
                </c:pt>
                <c:pt idx="258">
                  <c:v>Jul-44</c:v>
                </c:pt>
                <c:pt idx="259">
                  <c:v>Aug-44</c:v>
                </c:pt>
                <c:pt idx="260">
                  <c:v>Sept-44</c:v>
                </c:pt>
                <c:pt idx="261">
                  <c:v>Oct-44</c:v>
                </c:pt>
                <c:pt idx="262">
                  <c:v>Nov-44</c:v>
                </c:pt>
                <c:pt idx="263">
                  <c:v>Dec-44</c:v>
                </c:pt>
                <c:pt idx="264">
                  <c:v>Jan-45</c:v>
                </c:pt>
                <c:pt idx="265">
                  <c:v>Feb-45</c:v>
                </c:pt>
                <c:pt idx="266">
                  <c:v>Mar-45</c:v>
                </c:pt>
                <c:pt idx="267">
                  <c:v>Apr-45</c:v>
                </c:pt>
                <c:pt idx="268">
                  <c:v>May-45</c:v>
                </c:pt>
                <c:pt idx="269">
                  <c:v>Jun-45</c:v>
                </c:pt>
                <c:pt idx="270">
                  <c:v>Jul-45</c:v>
                </c:pt>
                <c:pt idx="271">
                  <c:v>Aug-45</c:v>
                </c:pt>
                <c:pt idx="272">
                  <c:v>Sept-45</c:v>
                </c:pt>
                <c:pt idx="273">
                  <c:v>Oct-45</c:v>
                </c:pt>
                <c:pt idx="274">
                  <c:v>Nov-45</c:v>
                </c:pt>
                <c:pt idx="275">
                  <c:v>Dec-45</c:v>
                </c:pt>
                <c:pt idx="276">
                  <c:v>Jan-46</c:v>
                </c:pt>
                <c:pt idx="277">
                  <c:v>Feb-46</c:v>
                </c:pt>
                <c:pt idx="278">
                  <c:v>Mar-46</c:v>
                </c:pt>
                <c:pt idx="279">
                  <c:v>Apr-46</c:v>
                </c:pt>
                <c:pt idx="280">
                  <c:v>May-46</c:v>
                </c:pt>
                <c:pt idx="281">
                  <c:v>Jun-46</c:v>
                </c:pt>
                <c:pt idx="282">
                  <c:v>Jul-46</c:v>
                </c:pt>
                <c:pt idx="283">
                  <c:v>Aug-46</c:v>
                </c:pt>
                <c:pt idx="284">
                  <c:v>Sept-46</c:v>
                </c:pt>
                <c:pt idx="285">
                  <c:v>Oct-46</c:v>
                </c:pt>
                <c:pt idx="286">
                  <c:v>Nov-46</c:v>
                </c:pt>
                <c:pt idx="287">
                  <c:v>Dec-46</c:v>
                </c:pt>
                <c:pt idx="288">
                  <c:v>Jan-47</c:v>
                </c:pt>
                <c:pt idx="289">
                  <c:v>Feb-47</c:v>
                </c:pt>
                <c:pt idx="290">
                  <c:v>Mar-47</c:v>
                </c:pt>
                <c:pt idx="291">
                  <c:v>Apr-47</c:v>
                </c:pt>
                <c:pt idx="292">
                  <c:v>May-47</c:v>
                </c:pt>
                <c:pt idx="293">
                  <c:v>Jun-47</c:v>
                </c:pt>
                <c:pt idx="294">
                  <c:v>Jul-47</c:v>
                </c:pt>
                <c:pt idx="295">
                  <c:v>Aug-47</c:v>
                </c:pt>
                <c:pt idx="296">
                  <c:v>Sept-47</c:v>
                </c:pt>
                <c:pt idx="297">
                  <c:v>Oct-47</c:v>
                </c:pt>
                <c:pt idx="298">
                  <c:v>Nov-47</c:v>
                </c:pt>
                <c:pt idx="299">
                  <c:v>Dec-47</c:v>
                </c:pt>
                <c:pt idx="300">
                  <c:v>Jan-48</c:v>
                </c:pt>
                <c:pt idx="301">
                  <c:v>Feb-48</c:v>
                </c:pt>
                <c:pt idx="302">
                  <c:v>Mar-48</c:v>
                </c:pt>
                <c:pt idx="303">
                  <c:v>Apr-48</c:v>
                </c:pt>
                <c:pt idx="304">
                  <c:v>May-48</c:v>
                </c:pt>
                <c:pt idx="305">
                  <c:v>Jun-48</c:v>
                </c:pt>
                <c:pt idx="306">
                  <c:v>Jul-48</c:v>
                </c:pt>
                <c:pt idx="307">
                  <c:v>Aug-48</c:v>
                </c:pt>
                <c:pt idx="308">
                  <c:v>Sept-48</c:v>
                </c:pt>
                <c:pt idx="309">
                  <c:v>Oct-48</c:v>
                </c:pt>
                <c:pt idx="310">
                  <c:v>Nov-48</c:v>
                </c:pt>
                <c:pt idx="311">
                  <c:v>Dec-48</c:v>
                </c:pt>
                <c:pt idx="312">
                  <c:v>Jan-49</c:v>
                </c:pt>
                <c:pt idx="313">
                  <c:v>Feb-49</c:v>
                </c:pt>
                <c:pt idx="314">
                  <c:v>Mar-49</c:v>
                </c:pt>
                <c:pt idx="315">
                  <c:v>Apr-49</c:v>
                </c:pt>
                <c:pt idx="316">
                  <c:v>May-49</c:v>
                </c:pt>
                <c:pt idx="317">
                  <c:v>Jun-49</c:v>
                </c:pt>
                <c:pt idx="318">
                  <c:v>Jul-49</c:v>
                </c:pt>
                <c:pt idx="319">
                  <c:v>Aug-49</c:v>
                </c:pt>
                <c:pt idx="320">
                  <c:v>Sept-49</c:v>
                </c:pt>
                <c:pt idx="321">
                  <c:v>Oct-49</c:v>
                </c:pt>
                <c:pt idx="322">
                  <c:v>Nov-49</c:v>
                </c:pt>
                <c:pt idx="323">
                  <c:v>Dec-49</c:v>
                </c:pt>
                <c:pt idx="324">
                  <c:v>Jan-50</c:v>
                </c:pt>
                <c:pt idx="325">
                  <c:v>Feb-50</c:v>
                </c:pt>
                <c:pt idx="326">
                  <c:v>Mar-50</c:v>
                </c:pt>
                <c:pt idx="327">
                  <c:v>Apr-50</c:v>
                </c:pt>
                <c:pt idx="328">
                  <c:v>May-50</c:v>
                </c:pt>
                <c:pt idx="329">
                  <c:v>Jun-50</c:v>
                </c:pt>
                <c:pt idx="330">
                  <c:v>Jul-50</c:v>
                </c:pt>
                <c:pt idx="331">
                  <c:v>Aug-50</c:v>
                </c:pt>
                <c:pt idx="332">
                  <c:v>Sept-50</c:v>
                </c:pt>
                <c:pt idx="333">
                  <c:v>Oct-50</c:v>
                </c:pt>
                <c:pt idx="334">
                  <c:v>Nov-50</c:v>
                </c:pt>
                <c:pt idx="335">
                  <c:v>Dec-50</c:v>
                </c:pt>
                <c:pt idx="336">
                  <c:v>Jan-51</c:v>
                </c:pt>
                <c:pt idx="337">
                  <c:v>Feb-51</c:v>
                </c:pt>
                <c:pt idx="338">
                  <c:v>Mar-51</c:v>
                </c:pt>
                <c:pt idx="339">
                  <c:v>Apr-51</c:v>
                </c:pt>
                <c:pt idx="340">
                  <c:v>May-51</c:v>
                </c:pt>
                <c:pt idx="341">
                  <c:v>Jun-51</c:v>
                </c:pt>
                <c:pt idx="342">
                  <c:v>Jul-51</c:v>
                </c:pt>
                <c:pt idx="343">
                  <c:v>Aug-51</c:v>
                </c:pt>
                <c:pt idx="344">
                  <c:v>Sept-51</c:v>
                </c:pt>
                <c:pt idx="345">
                  <c:v>Oct-51</c:v>
                </c:pt>
                <c:pt idx="346">
                  <c:v>Nov-51</c:v>
                </c:pt>
                <c:pt idx="347">
                  <c:v>Dec-51</c:v>
                </c:pt>
                <c:pt idx="348">
                  <c:v>Jan-52</c:v>
                </c:pt>
                <c:pt idx="349">
                  <c:v>Feb-52</c:v>
                </c:pt>
                <c:pt idx="350">
                  <c:v>Mar-52</c:v>
                </c:pt>
                <c:pt idx="351">
                  <c:v>Apr-52</c:v>
                </c:pt>
                <c:pt idx="352">
                  <c:v>May-52</c:v>
                </c:pt>
                <c:pt idx="353">
                  <c:v>Jun-52</c:v>
                </c:pt>
                <c:pt idx="354">
                  <c:v>Jul-52</c:v>
                </c:pt>
                <c:pt idx="355">
                  <c:v>Aug-52</c:v>
                </c:pt>
                <c:pt idx="356">
                  <c:v>Sept-52</c:v>
                </c:pt>
                <c:pt idx="357">
                  <c:v>Oct-52</c:v>
                </c:pt>
                <c:pt idx="358">
                  <c:v>Nov-52</c:v>
                </c:pt>
                <c:pt idx="359">
                  <c:v>Dec-52</c:v>
                </c:pt>
                <c:pt idx="360">
                  <c:v>Jan-53</c:v>
                </c:pt>
                <c:pt idx="361">
                  <c:v>Feb-53</c:v>
                </c:pt>
                <c:pt idx="362">
                  <c:v>Mar-53</c:v>
                </c:pt>
                <c:pt idx="363">
                  <c:v>Apr-53</c:v>
                </c:pt>
                <c:pt idx="364">
                  <c:v>May-53</c:v>
                </c:pt>
                <c:pt idx="365">
                  <c:v>Jun-53</c:v>
                </c:pt>
                <c:pt idx="366">
                  <c:v>Jul-53</c:v>
                </c:pt>
                <c:pt idx="367">
                  <c:v>Aug-53</c:v>
                </c:pt>
                <c:pt idx="368">
                  <c:v>Sept-53</c:v>
                </c:pt>
                <c:pt idx="369">
                  <c:v>Oct-53</c:v>
                </c:pt>
                <c:pt idx="370">
                  <c:v>Nov-53</c:v>
                </c:pt>
                <c:pt idx="371">
                  <c:v>Dec-53</c:v>
                </c:pt>
                <c:pt idx="372">
                  <c:v>Jan-54</c:v>
                </c:pt>
                <c:pt idx="373">
                  <c:v>Feb-54</c:v>
                </c:pt>
                <c:pt idx="374">
                  <c:v>Mar-54</c:v>
                </c:pt>
                <c:pt idx="375">
                  <c:v>Apr-54</c:v>
                </c:pt>
                <c:pt idx="376">
                  <c:v>May-54</c:v>
                </c:pt>
                <c:pt idx="377">
                  <c:v>Jun-54</c:v>
                </c:pt>
                <c:pt idx="378">
                  <c:v>Jul-54</c:v>
                </c:pt>
                <c:pt idx="379">
                  <c:v>Aug-54</c:v>
                </c:pt>
                <c:pt idx="380">
                  <c:v>Sept-54</c:v>
                </c:pt>
                <c:pt idx="381">
                  <c:v>Oct-54</c:v>
                </c:pt>
                <c:pt idx="382">
                  <c:v>Nov-54</c:v>
                </c:pt>
                <c:pt idx="383">
                  <c:v>Dec-54</c:v>
                </c:pt>
                <c:pt idx="384">
                  <c:v>Jan-55</c:v>
                </c:pt>
                <c:pt idx="385">
                  <c:v>Feb-55</c:v>
                </c:pt>
                <c:pt idx="386">
                  <c:v>Mar-55</c:v>
                </c:pt>
                <c:pt idx="387">
                  <c:v>Apr-55</c:v>
                </c:pt>
                <c:pt idx="388">
                  <c:v>May-55</c:v>
                </c:pt>
                <c:pt idx="389">
                  <c:v>Jun-55</c:v>
                </c:pt>
                <c:pt idx="390">
                  <c:v>Jul-55</c:v>
                </c:pt>
                <c:pt idx="391">
                  <c:v>Aug-55</c:v>
                </c:pt>
                <c:pt idx="392">
                  <c:v>Sept-55</c:v>
                </c:pt>
                <c:pt idx="393">
                  <c:v>Oct-55</c:v>
                </c:pt>
                <c:pt idx="394">
                  <c:v>Nov-55</c:v>
                </c:pt>
                <c:pt idx="395">
                  <c:v>Dec-55</c:v>
                </c:pt>
                <c:pt idx="396">
                  <c:v>Jan-56</c:v>
                </c:pt>
                <c:pt idx="397">
                  <c:v>Feb-56</c:v>
                </c:pt>
                <c:pt idx="398">
                  <c:v>Mar-56</c:v>
                </c:pt>
                <c:pt idx="399">
                  <c:v>Apr-56</c:v>
                </c:pt>
                <c:pt idx="400">
                  <c:v>May-56</c:v>
                </c:pt>
                <c:pt idx="401">
                  <c:v>Jun-56</c:v>
                </c:pt>
                <c:pt idx="402">
                  <c:v>Jul-56</c:v>
                </c:pt>
                <c:pt idx="403">
                  <c:v>Aug-56</c:v>
                </c:pt>
                <c:pt idx="404">
                  <c:v>Sept-56</c:v>
                </c:pt>
                <c:pt idx="405">
                  <c:v>Oct-56</c:v>
                </c:pt>
                <c:pt idx="406">
                  <c:v>Nov-56</c:v>
                </c:pt>
                <c:pt idx="407">
                  <c:v>Dec-56</c:v>
                </c:pt>
                <c:pt idx="408">
                  <c:v>Jan-57</c:v>
                </c:pt>
                <c:pt idx="409">
                  <c:v>Feb-57</c:v>
                </c:pt>
                <c:pt idx="410">
                  <c:v>Mar-57</c:v>
                </c:pt>
                <c:pt idx="411">
                  <c:v>Apr-57</c:v>
                </c:pt>
                <c:pt idx="412">
                  <c:v>May-57</c:v>
                </c:pt>
                <c:pt idx="413">
                  <c:v>Jun-57</c:v>
                </c:pt>
                <c:pt idx="414">
                  <c:v>Jul-57</c:v>
                </c:pt>
                <c:pt idx="415">
                  <c:v>Aug-57</c:v>
                </c:pt>
                <c:pt idx="416">
                  <c:v>Sept-57</c:v>
                </c:pt>
                <c:pt idx="417">
                  <c:v>Oct-57</c:v>
                </c:pt>
                <c:pt idx="418">
                  <c:v>Nov-57</c:v>
                </c:pt>
                <c:pt idx="419">
                  <c:v>Dec-57</c:v>
                </c:pt>
                <c:pt idx="420">
                  <c:v>Jan-58</c:v>
                </c:pt>
                <c:pt idx="421">
                  <c:v>Feb-58</c:v>
                </c:pt>
                <c:pt idx="422">
                  <c:v>Mar-58</c:v>
                </c:pt>
                <c:pt idx="423">
                  <c:v>Apr-58</c:v>
                </c:pt>
                <c:pt idx="424">
                  <c:v>May-58</c:v>
                </c:pt>
                <c:pt idx="425">
                  <c:v>Jun-58</c:v>
                </c:pt>
                <c:pt idx="426">
                  <c:v>Jul-58</c:v>
                </c:pt>
                <c:pt idx="427">
                  <c:v>Aug-58</c:v>
                </c:pt>
                <c:pt idx="428">
                  <c:v>Sept-58</c:v>
                </c:pt>
                <c:pt idx="429">
                  <c:v>Oct-58</c:v>
                </c:pt>
                <c:pt idx="430">
                  <c:v>Nov-58</c:v>
                </c:pt>
                <c:pt idx="431">
                  <c:v>Dec-58</c:v>
                </c:pt>
                <c:pt idx="432">
                  <c:v>Jan-59</c:v>
                </c:pt>
                <c:pt idx="433">
                  <c:v>Feb-59</c:v>
                </c:pt>
                <c:pt idx="434">
                  <c:v>Mar-59</c:v>
                </c:pt>
                <c:pt idx="435">
                  <c:v>Apr-59</c:v>
                </c:pt>
                <c:pt idx="436">
                  <c:v>May-59</c:v>
                </c:pt>
                <c:pt idx="437">
                  <c:v>Jun-59</c:v>
                </c:pt>
                <c:pt idx="438">
                  <c:v>Jul-59</c:v>
                </c:pt>
                <c:pt idx="439">
                  <c:v>Aug-59</c:v>
                </c:pt>
                <c:pt idx="440">
                  <c:v>Sept-59</c:v>
                </c:pt>
                <c:pt idx="441">
                  <c:v>Oct-59</c:v>
                </c:pt>
                <c:pt idx="442">
                  <c:v>Nov-59</c:v>
                </c:pt>
                <c:pt idx="443">
                  <c:v>Dec-59</c:v>
                </c:pt>
                <c:pt idx="444">
                  <c:v>Jan-60</c:v>
                </c:pt>
                <c:pt idx="445">
                  <c:v>Feb-60</c:v>
                </c:pt>
                <c:pt idx="446">
                  <c:v>Mar-60</c:v>
                </c:pt>
                <c:pt idx="447">
                  <c:v>Apr-60</c:v>
                </c:pt>
                <c:pt idx="448">
                  <c:v>May-60</c:v>
                </c:pt>
                <c:pt idx="449">
                  <c:v>Jun-60</c:v>
                </c:pt>
                <c:pt idx="450">
                  <c:v>Jul-60</c:v>
                </c:pt>
                <c:pt idx="451">
                  <c:v>Aug-60</c:v>
                </c:pt>
                <c:pt idx="452">
                  <c:v>Sept-60</c:v>
                </c:pt>
                <c:pt idx="453">
                  <c:v>Oct-60</c:v>
                </c:pt>
                <c:pt idx="454">
                  <c:v>Nov-60</c:v>
                </c:pt>
                <c:pt idx="455">
                  <c:v>Dec-60</c:v>
                </c:pt>
                <c:pt idx="456">
                  <c:v>Jan-61</c:v>
                </c:pt>
                <c:pt idx="457">
                  <c:v>Feb-61</c:v>
                </c:pt>
                <c:pt idx="458">
                  <c:v>Mar-61</c:v>
                </c:pt>
                <c:pt idx="459">
                  <c:v>Apr-61</c:v>
                </c:pt>
                <c:pt idx="460">
                  <c:v>May-61</c:v>
                </c:pt>
                <c:pt idx="461">
                  <c:v>Jun-61</c:v>
                </c:pt>
                <c:pt idx="462">
                  <c:v>Jul-61</c:v>
                </c:pt>
                <c:pt idx="463">
                  <c:v>Aug-61</c:v>
                </c:pt>
                <c:pt idx="464">
                  <c:v>Sept-61</c:v>
                </c:pt>
                <c:pt idx="465">
                  <c:v>Oct-61</c:v>
                </c:pt>
                <c:pt idx="466">
                  <c:v>Nov-61</c:v>
                </c:pt>
                <c:pt idx="467">
                  <c:v>Dec-61</c:v>
                </c:pt>
                <c:pt idx="468">
                  <c:v>Jan-62</c:v>
                </c:pt>
                <c:pt idx="469">
                  <c:v>Feb-62</c:v>
                </c:pt>
                <c:pt idx="470">
                  <c:v>Mar-62</c:v>
                </c:pt>
                <c:pt idx="471">
                  <c:v>Apr-62</c:v>
                </c:pt>
                <c:pt idx="472">
                  <c:v>May-62</c:v>
                </c:pt>
                <c:pt idx="473">
                  <c:v>Jun-62</c:v>
                </c:pt>
                <c:pt idx="474">
                  <c:v>Jul-62</c:v>
                </c:pt>
                <c:pt idx="475">
                  <c:v>Aug-62</c:v>
                </c:pt>
                <c:pt idx="476">
                  <c:v>Sept-62</c:v>
                </c:pt>
                <c:pt idx="477">
                  <c:v>Oct-62</c:v>
                </c:pt>
                <c:pt idx="478">
                  <c:v>Nov-62</c:v>
                </c:pt>
                <c:pt idx="479">
                  <c:v>Dec-62</c:v>
                </c:pt>
              </c:strCache>
            </c:strRef>
          </c:cat>
          <c:val>
            <c:numRef>
              <c:f>Sheet1!$B$2:$RM$2</c:f>
              <c:numCache>
                <c:formatCode>General</c:formatCode>
                <c:ptCount val="480"/>
                <c:pt idx="0">
                  <c:v>181.12364700000001</c:v>
                </c:pt>
                <c:pt idx="1">
                  <c:v>112.15760899999999</c:v>
                </c:pt>
                <c:pt idx="2">
                  <c:v>95.445081000000002</c:v>
                </c:pt>
                <c:pt idx="3">
                  <c:v>42.245603000000003</c:v>
                </c:pt>
                <c:pt idx="4">
                  <c:v>48.754317999999998</c:v>
                </c:pt>
                <c:pt idx="5">
                  <c:v>66.676879</c:v>
                </c:pt>
                <c:pt idx="6">
                  <c:v>35</c:v>
                </c:pt>
                <c:pt idx="7">
                  <c:v>40.355038</c:v>
                </c:pt>
                <c:pt idx="8">
                  <c:v>37.760739000000001</c:v>
                </c:pt>
                <c:pt idx="9">
                  <c:v>37.135727000000003</c:v>
                </c:pt>
                <c:pt idx="10">
                  <c:v>92.314884000000006</c:v>
                </c:pt>
                <c:pt idx="11">
                  <c:v>69.738966000000005</c:v>
                </c:pt>
                <c:pt idx="12">
                  <c:v>99.206298000000004</c:v>
                </c:pt>
                <c:pt idx="13">
                  <c:v>131.659144</c:v>
                </c:pt>
                <c:pt idx="14">
                  <c:v>130.390501</c:v>
                </c:pt>
                <c:pt idx="15">
                  <c:v>63.704425999999998</c:v>
                </c:pt>
                <c:pt idx="16">
                  <c:v>71.011049</c:v>
                </c:pt>
                <c:pt idx="17">
                  <c:v>92.316415000000006</c:v>
                </c:pt>
                <c:pt idx="18">
                  <c:v>35</c:v>
                </c:pt>
                <c:pt idx="19">
                  <c:v>80.484836999999999</c:v>
                </c:pt>
                <c:pt idx="20">
                  <c:v>56.112616000000003</c:v>
                </c:pt>
                <c:pt idx="21">
                  <c:v>51.718988000000003</c:v>
                </c:pt>
                <c:pt idx="22">
                  <c:v>102.18393</c:v>
                </c:pt>
                <c:pt idx="23">
                  <c:v>108.774418</c:v>
                </c:pt>
                <c:pt idx="24">
                  <c:v>129.104501</c:v>
                </c:pt>
                <c:pt idx="25">
                  <c:v>153.20090300000001</c:v>
                </c:pt>
                <c:pt idx="26">
                  <c:v>169.16928100000001</c:v>
                </c:pt>
                <c:pt idx="27">
                  <c:v>89.144972999999993</c:v>
                </c:pt>
                <c:pt idx="28">
                  <c:v>97.397557000000006</c:v>
                </c:pt>
                <c:pt idx="29">
                  <c:v>122.71341200000001</c:v>
                </c:pt>
                <c:pt idx="30">
                  <c:v>14.875721</c:v>
                </c:pt>
                <c:pt idx="31">
                  <c:v>124.227813</c:v>
                </c:pt>
                <c:pt idx="32">
                  <c:v>77.992101000000005</c:v>
                </c:pt>
                <c:pt idx="33">
                  <c:v>78.907139999999998</c:v>
                </c:pt>
                <c:pt idx="34">
                  <c:v>107.368433</c:v>
                </c:pt>
                <c:pt idx="35">
                  <c:v>155.82749799999999</c:v>
                </c:pt>
                <c:pt idx="36">
                  <c:v>166.57266799999999</c:v>
                </c:pt>
                <c:pt idx="37">
                  <c:v>219.30562399999999</c:v>
                </c:pt>
                <c:pt idx="38">
                  <c:v>189.468356</c:v>
                </c:pt>
                <c:pt idx="39">
                  <c:v>119.664804</c:v>
                </c:pt>
                <c:pt idx="40">
                  <c:v>128.605681</c:v>
                </c:pt>
                <c:pt idx="41">
                  <c:v>158.66486399999999</c:v>
                </c:pt>
                <c:pt idx="42">
                  <c:v>42.917878000000002</c:v>
                </c:pt>
                <c:pt idx="43">
                  <c:v>177.30645100000001</c:v>
                </c:pt>
                <c:pt idx="44">
                  <c:v>120.704159</c:v>
                </c:pt>
                <c:pt idx="45">
                  <c:v>149.92574200000001</c:v>
                </c:pt>
                <c:pt idx="46">
                  <c:v>131.12868800000001</c:v>
                </c:pt>
                <c:pt idx="47">
                  <c:v>198.77834899999999</c:v>
                </c:pt>
                <c:pt idx="48">
                  <c:v>206.98306500000001</c:v>
                </c:pt>
                <c:pt idx="49">
                  <c:v>303.46984600000002</c:v>
                </c:pt>
                <c:pt idx="50">
                  <c:v>212.79731100000001</c:v>
                </c:pt>
                <c:pt idx="51">
                  <c:v>160.232032</c:v>
                </c:pt>
                <c:pt idx="52">
                  <c:v>165.37286900000001</c:v>
                </c:pt>
                <c:pt idx="53">
                  <c:v>201.02030199999999</c:v>
                </c:pt>
                <c:pt idx="54">
                  <c:v>103.72885100000001</c:v>
                </c:pt>
                <c:pt idx="55">
                  <c:v>240.49511799999999</c:v>
                </c:pt>
                <c:pt idx="56">
                  <c:v>172.66566900000001</c:v>
                </c:pt>
                <c:pt idx="57">
                  <c:v>221.05923100000001</c:v>
                </c:pt>
                <c:pt idx="58">
                  <c:v>160.722961</c:v>
                </c:pt>
                <c:pt idx="59">
                  <c:v>235.01109099999999</c:v>
                </c:pt>
                <c:pt idx="60">
                  <c:v>266.45937099999998</c:v>
                </c:pt>
                <c:pt idx="61">
                  <c:v>365.51684299999999</c:v>
                </c:pt>
                <c:pt idx="62">
                  <c:v>290.17409199999997</c:v>
                </c:pt>
                <c:pt idx="63">
                  <c:v>204.27641800000001</c:v>
                </c:pt>
                <c:pt idx="64">
                  <c:v>225.76164700000001</c:v>
                </c:pt>
                <c:pt idx="65">
                  <c:v>258.70784300000003</c:v>
                </c:pt>
                <c:pt idx="66">
                  <c:v>145.87336300000001</c:v>
                </c:pt>
                <c:pt idx="67">
                  <c:v>285.43751400000002</c:v>
                </c:pt>
                <c:pt idx="68">
                  <c:v>211.854026</c:v>
                </c:pt>
                <c:pt idx="69">
                  <c:v>259.81586499999997</c:v>
                </c:pt>
                <c:pt idx="70">
                  <c:v>197.14742699999999</c:v>
                </c:pt>
                <c:pt idx="71">
                  <c:v>270.543317</c:v>
                </c:pt>
                <c:pt idx="72">
                  <c:v>341.610725</c:v>
                </c:pt>
                <c:pt idx="73">
                  <c:v>409.23048299999999</c:v>
                </c:pt>
                <c:pt idx="74">
                  <c:v>347.664783</c:v>
                </c:pt>
                <c:pt idx="75">
                  <c:v>313.83354500000002</c:v>
                </c:pt>
                <c:pt idx="76">
                  <c:v>316.47752400000002</c:v>
                </c:pt>
                <c:pt idx="77">
                  <c:v>319.74355500000001</c:v>
                </c:pt>
                <c:pt idx="78">
                  <c:v>216.67339200000001</c:v>
                </c:pt>
                <c:pt idx="79">
                  <c:v>338.04299700000001</c:v>
                </c:pt>
                <c:pt idx="80">
                  <c:v>253.10956899999999</c:v>
                </c:pt>
                <c:pt idx="81">
                  <c:v>305.55620299999998</c:v>
                </c:pt>
                <c:pt idx="82">
                  <c:v>234.66056599999999</c:v>
                </c:pt>
                <c:pt idx="83">
                  <c:v>312.52822099999997</c:v>
                </c:pt>
                <c:pt idx="84">
                  <c:v>406.41720299999997</c:v>
                </c:pt>
                <c:pt idx="85">
                  <c:v>460.17621500000001</c:v>
                </c:pt>
                <c:pt idx="86">
                  <c:v>414.32789400000001</c:v>
                </c:pt>
                <c:pt idx="87">
                  <c:v>392.50644799999998</c:v>
                </c:pt>
                <c:pt idx="88">
                  <c:v>382.37616600000001</c:v>
                </c:pt>
                <c:pt idx="89">
                  <c:v>390.540413</c:v>
                </c:pt>
                <c:pt idx="90">
                  <c:v>308.65637400000003</c:v>
                </c:pt>
                <c:pt idx="91">
                  <c:v>399.05732699999999</c:v>
                </c:pt>
                <c:pt idx="92">
                  <c:v>301.24185499999999</c:v>
                </c:pt>
                <c:pt idx="93">
                  <c:v>358.87426900000003</c:v>
                </c:pt>
                <c:pt idx="94">
                  <c:v>291.469358</c:v>
                </c:pt>
                <c:pt idx="95">
                  <c:v>361.50386800000001</c:v>
                </c:pt>
                <c:pt idx="96">
                  <c:v>480.85738199999997</c:v>
                </c:pt>
                <c:pt idx="97">
                  <c:v>518.68474000000003</c:v>
                </c:pt>
                <c:pt idx="98">
                  <c:v>490.82639</c:v>
                </c:pt>
                <c:pt idx="99">
                  <c:v>482.82419599999997</c:v>
                </c:pt>
                <c:pt idx="100">
                  <c:v>460.15638999999999</c:v>
                </c:pt>
                <c:pt idx="101">
                  <c:v>471.7867</c:v>
                </c:pt>
                <c:pt idx="102">
                  <c:v>375.42644300000001</c:v>
                </c:pt>
                <c:pt idx="103">
                  <c:v>469.07647600000001</c:v>
                </c:pt>
                <c:pt idx="104">
                  <c:v>356.52846299999999</c:v>
                </c:pt>
                <c:pt idx="105">
                  <c:v>420.10914600000001</c:v>
                </c:pt>
                <c:pt idx="106">
                  <c:v>341.39199100000002</c:v>
                </c:pt>
                <c:pt idx="107">
                  <c:v>433.31846400000001</c:v>
                </c:pt>
                <c:pt idx="108">
                  <c:v>564.85176200000001</c:v>
                </c:pt>
                <c:pt idx="109">
                  <c:v>584.76686400000006</c:v>
                </c:pt>
                <c:pt idx="110">
                  <c:v>577.59920499999998</c:v>
                </c:pt>
                <c:pt idx="111">
                  <c:v>585.04166399999997</c:v>
                </c:pt>
                <c:pt idx="112">
                  <c:v>548.85415899999998</c:v>
                </c:pt>
                <c:pt idx="113">
                  <c:v>563.91943500000002</c:v>
                </c:pt>
                <c:pt idx="114">
                  <c:v>447.08805899999999</c:v>
                </c:pt>
                <c:pt idx="115">
                  <c:v>548.48222899999996</c:v>
                </c:pt>
                <c:pt idx="116">
                  <c:v>426.22483799999998</c:v>
                </c:pt>
                <c:pt idx="117">
                  <c:v>489.25918999999999</c:v>
                </c:pt>
                <c:pt idx="118">
                  <c:v>397.94786800000003</c:v>
                </c:pt>
                <c:pt idx="119">
                  <c:v>516.05419400000005</c:v>
                </c:pt>
                <c:pt idx="120">
                  <c:v>660.41410199999996</c:v>
                </c:pt>
                <c:pt idx="121">
                  <c:v>660.96160199999997</c:v>
                </c:pt>
                <c:pt idx="122">
                  <c:v>678.05888400000003</c:v>
                </c:pt>
                <c:pt idx="123">
                  <c:v>700.87568999999996</c:v>
                </c:pt>
                <c:pt idx="124">
                  <c:v>649.71396400000003</c:v>
                </c:pt>
                <c:pt idx="125">
                  <c:v>668.05347200000006</c:v>
                </c:pt>
                <c:pt idx="126">
                  <c:v>528.10826299999997</c:v>
                </c:pt>
                <c:pt idx="127">
                  <c:v>638.22471800000005</c:v>
                </c:pt>
                <c:pt idx="128">
                  <c:v>568.36807699999997</c:v>
                </c:pt>
                <c:pt idx="129">
                  <c:v>567.84910600000001</c:v>
                </c:pt>
                <c:pt idx="130">
                  <c:v>461.95435600000002</c:v>
                </c:pt>
                <c:pt idx="131">
                  <c:v>609.60430599999995</c:v>
                </c:pt>
                <c:pt idx="132">
                  <c:v>768.11069199999997</c:v>
                </c:pt>
                <c:pt idx="133">
                  <c:v>764.94388500000002</c:v>
                </c:pt>
                <c:pt idx="134">
                  <c:v>797.86330699999996</c:v>
                </c:pt>
                <c:pt idx="135">
                  <c:v>830.87282800000003</c:v>
                </c:pt>
                <c:pt idx="136">
                  <c:v>763.31720399999995</c:v>
                </c:pt>
                <c:pt idx="137">
                  <c:v>794.97116800000003</c:v>
                </c:pt>
                <c:pt idx="138">
                  <c:v>618.81222300000002</c:v>
                </c:pt>
                <c:pt idx="139">
                  <c:v>738.65398800000003</c:v>
                </c:pt>
                <c:pt idx="140">
                  <c:v>704.86408200000005</c:v>
                </c:pt>
                <c:pt idx="141">
                  <c:v>656.31923099999995</c:v>
                </c:pt>
                <c:pt idx="142">
                  <c:v>543.61334399999998</c:v>
                </c:pt>
                <c:pt idx="143">
                  <c:v>714.34718099999998</c:v>
                </c:pt>
                <c:pt idx="144">
                  <c:v>888.272831</c:v>
                </c:pt>
                <c:pt idx="145">
                  <c:v>896.98515999999995</c:v>
                </c:pt>
                <c:pt idx="146">
                  <c:v>931.02192700000001</c:v>
                </c:pt>
                <c:pt idx="147">
                  <c:v>975.27501099999995</c:v>
                </c:pt>
                <c:pt idx="148">
                  <c:v>889.994956</c:v>
                </c:pt>
                <c:pt idx="149">
                  <c:v>944.49238500000001</c:v>
                </c:pt>
                <c:pt idx="150">
                  <c:v>719.30396599999995</c:v>
                </c:pt>
                <c:pt idx="151">
                  <c:v>849.87369799999999</c:v>
                </c:pt>
                <c:pt idx="152">
                  <c:v>822.42413599999998</c:v>
                </c:pt>
                <c:pt idx="153">
                  <c:v>754.91305</c:v>
                </c:pt>
                <c:pt idx="154">
                  <c:v>646.96648800000003</c:v>
                </c:pt>
                <c:pt idx="155">
                  <c:v>830.40626799999995</c:v>
                </c:pt>
                <c:pt idx="156">
                  <c:v>1020.937544</c:v>
                </c:pt>
                <c:pt idx="157">
                  <c:v>1077.2365359999999</c:v>
                </c:pt>
                <c:pt idx="158">
                  <c:v>1077.4348050000001</c:v>
                </c:pt>
                <c:pt idx="159">
                  <c:v>1133.950323</c:v>
                </c:pt>
                <c:pt idx="160">
                  <c:v>1029.7657139999999</c:v>
                </c:pt>
                <c:pt idx="161">
                  <c:v>1109.1766379999999</c:v>
                </c:pt>
                <c:pt idx="162">
                  <c:v>848.199344</c:v>
                </c:pt>
                <c:pt idx="163">
                  <c:v>971.68886899999995</c:v>
                </c:pt>
                <c:pt idx="164">
                  <c:v>942.13252799999998</c:v>
                </c:pt>
                <c:pt idx="165">
                  <c:v>863.62893299999996</c:v>
                </c:pt>
                <c:pt idx="166">
                  <c:v>760.29824799999994</c:v>
                </c:pt>
                <c:pt idx="167">
                  <c:v>957.59536000000003</c:v>
                </c:pt>
                <c:pt idx="168">
                  <c:v>1165.7906760000001</c:v>
                </c:pt>
                <c:pt idx="169">
                  <c:v>1272.8634999999999</c:v>
                </c:pt>
                <c:pt idx="170">
                  <c:v>1237.632854</c:v>
                </c:pt>
                <c:pt idx="171">
                  <c:v>1306.328389</c:v>
                </c:pt>
                <c:pt idx="172">
                  <c:v>1187.483111</c:v>
                </c:pt>
                <c:pt idx="173">
                  <c:v>1288.531849</c:v>
                </c:pt>
                <c:pt idx="174">
                  <c:v>1002.66521</c:v>
                </c:pt>
                <c:pt idx="175">
                  <c:v>1103.5581139999999</c:v>
                </c:pt>
                <c:pt idx="176">
                  <c:v>1073.0248120000001</c:v>
                </c:pt>
                <c:pt idx="177">
                  <c:v>982.17411900000002</c:v>
                </c:pt>
                <c:pt idx="178">
                  <c:v>883.13954899999999</c:v>
                </c:pt>
                <c:pt idx="179">
                  <c:v>1095.368377</c:v>
                </c:pt>
                <c:pt idx="180">
                  <c:v>1322.189034</c:v>
                </c:pt>
                <c:pt idx="181">
                  <c:v>1482.612028</c:v>
                </c:pt>
                <c:pt idx="182">
                  <c:v>1419.8308469999999</c:v>
                </c:pt>
                <c:pt idx="183">
                  <c:v>1491.3450459999999</c:v>
                </c:pt>
                <c:pt idx="184">
                  <c:v>1376.866473</c:v>
                </c:pt>
                <c:pt idx="185">
                  <c:v>1481.5601119999999</c:v>
                </c:pt>
                <c:pt idx="186">
                  <c:v>1167.8319730000001</c:v>
                </c:pt>
                <c:pt idx="187">
                  <c:v>1244.554063</c:v>
                </c:pt>
                <c:pt idx="188">
                  <c:v>1214.4988539999999</c:v>
                </c:pt>
                <c:pt idx="189">
                  <c:v>1109.9240709999999</c:v>
                </c:pt>
                <c:pt idx="190">
                  <c:v>1014.664517</c:v>
                </c:pt>
                <c:pt idx="191">
                  <c:v>1247.521802</c:v>
                </c:pt>
                <c:pt idx="192">
                  <c:v>1488.754972</c:v>
                </c:pt>
                <c:pt idx="193">
                  <c:v>1704.6192860000001</c:v>
                </c:pt>
                <c:pt idx="194">
                  <c:v>1612.9294279999999</c:v>
                </c:pt>
                <c:pt idx="195">
                  <c:v>1687.401241</c:v>
                </c:pt>
                <c:pt idx="196">
                  <c:v>1578.1929520000001</c:v>
                </c:pt>
                <c:pt idx="197">
                  <c:v>1686.7111729999999</c:v>
                </c:pt>
                <c:pt idx="198">
                  <c:v>1342.1311840000001</c:v>
                </c:pt>
                <c:pt idx="199">
                  <c:v>1393.33581</c:v>
                </c:pt>
                <c:pt idx="200">
                  <c:v>1365.5542559999999</c:v>
                </c:pt>
                <c:pt idx="201">
                  <c:v>1245.8905150000001</c:v>
                </c:pt>
                <c:pt idx="202">
                  <c:v>1153.6635140000001</c:v>
                </c:pt>
                <c:pt idx="203">
                  <c:v>1419.297734</c:v>
                </c:pt>
                <c:pt idx="204">
                  <c:v>1664.079487</c:v>
                </c:pt>
                <c:pt idx="205">
                  <c:v>1936.3907340000001</c:v>
                </c:pt>
                <c:pt idx="206">
                  <c:v>1814.81125</c:v>
                </c:pt>
                <c:pt idx="207">
                  <c:v>1892.341036</c:v>
                </c:pt>
                <c:pt idx="208">
                  <c:v>1789.382104</c:v>
                </c:pt>
                <c:pt idx="209">
                  <c:v>1901.8546839999999</c:v>
                </c:pt>
                <c:pt idx="210">
                  <c:v>1523.496181</c:v>
                </c:pt>
                <c:pt idx="211">
                  <c:v>1548.1371280000001</c:v>
                </c:pt>
                <c:pt idx="212">
                  <c:v>1524.7664950000001</c:v>
                </c:pt>
                <c:pt idx="213">
                  <c:v>1388.7015530000001</c:v>
                </c:pt>
                <c:pt idx="214">
                  <c:v>1298.5304639999999</c:v>
                </c:pt>
                <c:pt idx="215">
                  <c:v>1599.9336089999999</c:v>
                </c:pt>
                <c:pt idx="216">
                  <c:v>1845.9844880000001</c:v>
                </c:pt>
                <c:pt idx="217">
                  <c:v>2174.8043779999998</c:v>
                </c:pt>
                <c:pt idx="218">
                  <c:v>2022.81186</c:v>
                </c:pt>
                <c:pt idx="219">
                  <c:v>2103.4531689999999</c:v>
                </c:pt>
                <c:pt idx="220">
                  <c:v>2007.779777</c:v>
                </c:pt>
                <c:pt idx="221">
                  <c:v>2124.275963</c:v>
                </c:pt>
                <c:pt idx="222">
                  <c:v>1709.37048</c:v>
                </c:pt>
                <c:pt idx="223">
                  <c:v>1706.773733</c:v>
                </c:pt>
                <c:pt idx="224">
                  <c:v>1690.277073</c:v>
                </c:pt>
                <c:pt idx="225">
                  <c:v>1536.5969720000001</c:v>
                </c:pt>
                <c:pt idx="226">
                  <c:v>1447.2675879999999</c:v>
                </c:pt>
                <c:pt idx="227">
                  <c:v>1787.2429770000001</c:v>
                </c:pt>
                <c:pt idx="228">
                  <c:v>2031.9007750000001</c:v>
                </c:pt>
                <c:pt idx="229">
                  <c:v>2416.1461340000001</c:v>
                </c:pt>
                <c:pt idx="230">
                  <c:v>2233.7476150000002</c:v>
                </c:pt>
                <c:pt idx="231">
                  <c:v>2317.4997269999999</c:v>
                </c:pt>
                <c:pt idx="232">
                  <c:v>2230.1803</c:v>
                </c:pt>
                <c:pt idx="233">
                  <c:v>2350.6991619999999</c:v>
                </c:pt>
                <c:pt idx="234">
                  <c:v>1896.741428</c:v>
                </c:pt>
                <c:pt idx="235">
                  <c:v>1866.6721299999999</c:v>
                </c:pt>
                <c:pt idx="236">
                  <c:v>1859.8027279999999</c:v>
                </c:pt>
                <c:pt idx="237">
                  <c:v>1687.4414320000001</c:v>
                </c:pt>
                <c:pt idx="238">
                  <c:v>1597.509947</c:v>
                </c:pt>
                <c:pt idx="239">
                  <c:v>1978.5623840000001</c:v>
                </c:pt>
                <c:pt idx="240">
                  <c:v>2170.4754320000002</c:v>
                </c:pt>
                <c:pt idx="241">
                  <c:v>2616.4873200000002</c:v>
                </c:pt>
                <c:pt idx="242">
                  <c:v>2404.2810570000001</c:v>
                </c:pt>
                <c:pt idx="243">
                  <c:v>2491.082766</c:v>
                </c:pt>
                <c:pt idx="244">
                  <c:v>2398.9490369999999</c:v>
                </c:pt>
                <c:pt idx="245">
                  <c:v>2523.4114260000001</c:v>
                </c:pt>
                <c:pt idx="246">
                  <c:v>2061.7163449999998</c:v>
                </c:pt>
                <c:pt idx="247">
                  <c:v>2007.6455450000001</c:v>
                </c:pt>
                <c:pt idx="248">
                  <c:v>1976.7369450000001</c:v>
                </c:pt>
                <c:pt idx="249">
                  <c:v>1799.065916</c:v>
                </c:pt>
                <c:pt idx="250">
                  <c:v>1726.0868049999999</c:v>
                </c:pt>
                <c:pt idx="251">
                  <c:v>2116.8615450000002</c:v>
                </c:pt>
                <c:pt idx="252">
                  <c:v>2319.9031610000002</c:v>
                </c:pt>
                <c:pt idx="253">
                  <c:v>2808.537225</c:v>
                </c:pt>
                <c:pt idx="254">
                  <c:v>2567.756836</c:v>
                </c:pt>
                <c:pt idx="255">
                  <c:v>2657.4819309999998</c:v>
                </c:pt>
                <c:pt idx="256">
                  <c:v>2560.7331450000001</c:v>
                </c:pt>
                <c:pt idx="257">
                  <c:v>2688.9758550000001</c:v>
                </c:pt>
                <c:pt idx="258">
                  <c:v>2219.8636419999998</c:v>
                </c:pt>
                <c:pt idx="259">
                  <c:v>2142.784662</c:v>
                </c:pt>
                <c:pt idx="260">
                  <c:v>2088.8317459999998</c:v>
                </c:pt>
                <c:pt idx="261">
                  <c:v>1906.070731</c:v>
                </c:pt>
                <c:pt idx="262">
                  <c:v>1849.342406</c:v>
                </c:pt>
                <c:pt idx="263">
                  <c:v>2249.4370859999999</c:v>
                </c:pt>
                <c:pt idx="264">
                  <c:v>2459.4350140000001</c:v>
                </c:pt>
                <c:pt idx="265">
                  <c:v>2987.8685930000001</c:v>
                </c:pt>
                <c:pt idx="266">
                  <c:v>2720.4064050000002</c:v>
                </c:pt>
                <c:pt idx="267">
                  <c:v>2812.8612840000001</c:v>
                </c:pt>
                <c:pt idx="268">
                  <c:v>2711.803073</c:v>
                </c:pt>
                <c:pt idx="269">
                  <c:v>2843.5757509999999</c:v>
                </c:pt>
                <c:pt idx="270">
                  <c:v>2367.5376080000001</c:v>
                </c:pt>
                <c:pt idx="271">
                  <c:v>2268.9741690000001</c:v>
                </c:pt>
                <c:pt idx="272">
                  <c:v>2193.5030499999998</c:v>
                </c:pt>
                <c:pt idx="273">
                  <c:v>2005.989135</c:v>
                </c:pt>
                <c:pt idx="274">
                  <c:v>1964.4353840000001</c:v>
                </c:pt>
                <c:pt idx="275">
                  <c:v>2373.2327890000001</c:v>
                </c:pt>
                <c:pt idx="276">
                  <c:v>2574.5771500000001</c:v>
                </c:pt>
                <c:pt idx="277">
                  <c:v>3135.853419</c:v>
                </c:pt>
                <c:pt idx="278">
                  <c:v>2846.3733229999998</c:v>
                </c:pt>
                <c:pt idx="279">
                  <c:v>2941.080829</c:v>
                </c:pt>
                <c:pt idx="280">
                  <c:v>2836.4664659999999</c:v>
                </c:pt>
                <c:pt idx="281">
                  <c:v>2971.1520860000001</c:v>
                </c:pt>
                <c:pt idx="282">
                  <c:v>2489.398643</c:v>
                </c:pt>
                <c:pt idx="283">
                  <c:v>2373.1061580000001</c:v>
                </c:pt>
                <c:pt idx="284">
                  <c:v>2279.8781490000001</c:v>
                </c:pt>
                <c:pt idx="285">
                  <c:v>2088.442125</c:v>
                </c:pt>
                <c:pt idx="286">
                  <c:v>2059.4104819999998</c:v>
                </c:pt>
                <c:pt idx="287">
                  <c:v>2475.3894030000001</c:v>
                </c:pt>
                <c:pt idx="288">
                  <c:v>2595.435391</c:v>
                </c:pt>
                <c:pt idx="289">
                  <c:v>3162.6611819999998</c:v>
                </c:pt>
                <c:pt idx="290">
                  <c:v>2869.1924960000001</c:v>
                </c:pt>
                <c:pt idx="291">
                  <c:v>2964.3080709999999</c:v>
                </c:pt>
                <c:pt idx="292">
                  <c:v>2859.0495030000002</c:v>
                </c:pt>
                <c:pt idx="293">
                  <c:v>2994.2628089999998</c:v>
                </c:pt>
                <c:pt idx="294">
                  <c:v>2511.4740270000002</c:v>
                </c:pt>
                <c:pt idx="295">
                  <c:v>2391.9698880000001</c:v>
                </c:pt>
                <c:pt idx="296">
                  <c:v>2295.525181</c:v>
                </c:pt>
                <c:pt idx="297">
                  <c:v>2103.378659</c:v>
                </c:pt>
                <c:pt idx="298">
                  <c:v>2076.6154219999999</c:v>
                </c:pt>
                <c:pt idx="299">
                  <c:v>2493.8952899999999</c:v>
                </c:pt>
                <c:pt idx="300">
                  <c:v>2600.0454110000001</c:v>
                </c:pt>
                <c:pt idx="301">
                  <c:v>3168.5861460000001</c:v>
                </c:pt>
                <c:pt idx="302">
                  <c:v>2874.2359150000002</c:v>
                </c:pt>
                <c:pt idx="303">
                  <c:v>2969.441679</c:v>
                </c:pt>
                <c:pt idx="304">
                  <c:v>2864.0407319999999</c:v>
                </c:pt>
                <c:pt idx="305">
                  <c:v>2999.3706649999999</c:v>
                </c:pt>
                <c:pt idx="306">
                  <c:v>2516.3530559999999</c:v>
                </c:pt>
                <c:pt idx="307">
                  <c:v>2396.139087</c:v>
                </c:pt>
                <c:pt idx="308">
                  <c:v>2298.983436</c:v>
                </c:pt>
                <c:pt idx="309">
                  <c:v>2106.6798819999999</c:v>
                </c:pt>
                <c:pt idx="310">
                  <c:v>2080.418001</c:v>
                </c:pt>
                <c:pt idx="311">
                  <c:v>2497.9854</c:v>
                </c:pt>
                <c:pt idx="312">
                  <c:v>2604.6554310000001</c:v>
                </c:pt>
                <c:pt idx="313">
                  <c:v>3174.5111099999999</c:v>
                </c:pt>
                <c:pt idx="314">
                  <c:v>2879.2793339999998</c:v>
                </c:pt>
                <c:pt idx="315">
                  <c:v>2974.575288</c:v>
                </c:pt>
                <c:pt idx="316">
                  <c:v>2869.0319610000001</c:v>
                </c:pt>
                <c:pt idx="317">
                  <c:v>3004.478521</c:v>
                </c:pt>
                <c:pt idx="318">
                  <c:v>2521.2320850000001</c:v>
                </c:pt>
                <c:pt idx="319">
                  <c:v>2400.3082869999998</c:v>
                </c:pt>
                <c:pt idx="320">
                  <c:v>2302.4416919999999</c:v>
                </c:pt>
                <c:pt idx="321">
                  <c:v>2109.9811060000002</c:v>
                </c:pt>
                <c:pt idx="322">
                  <c:v>2084.220581</c:v>
                </c:pt>
                <c:pt idx="323">
                  <c:v>2502.075511</c:v>
                </c:pt>
                <c:pt idx="324">
                  <c:v>2609.2654510000002</c:v>
                </c:pt>
                <c:pt idx="325">
                  <c:v>3180.4360740000002</c:v>
                </c:pt>
                <c:pt idx="326">
                  <c:v>2884.322752</c:v>
                </c:pt>
                <c:pt idx="327">
                  <c:v>2979.708897</c:v>
                </c:pt>
                <c:pt idx="328">
                  <c:v>2874.0231899999999</c:v>
                </c:pt>
                <c:pt idx="329">
                  <c:v>3009.5863770000001</c:v>
                </c:pt>
                <c:pt idx="330">
                  <c:v>2526.1111139999998</c:v>
                </c:pt>
                <c:pt idx="331">
                  <c:v>2404.4774870000001</c:v>
                </c:pt>
                <c:pt idx="332">
                  <c:v>2305.8999480000002</c:v>
                </c:pt>
                <c:pt idx="333">
                  <c:v>2113.2823290000001</c:v>
                </c:pt>
                <c:pt idx="334">
                  <c:v>2088.0231600000002</c:v>
                </c:pt>
                <c:pt idx="335">
                  <c:v>2506.1656210000001</c:v>
                </c:pt>
                <c:pt idx="336">
                  <c:v>2613.8754709999998</c:v>
                </c:pt>
                <c:pt idx="337">
                  <c:v>3186.361038</c:v>
                </c:pt>
                <c:pt idx="338">
                  <c:v>2889.3661710000001</c:v>
                </c:pt>
                <c:pt idx="339">
                  <c:v>2984.8425050000001</c:v>
                </c:pt>
                <c:pt idx="340">
                  <c:v>2879.0144180000002</c:v>
                </c:pt>
                <c:pt idx="341">
                  <c:v>3014.6942330000002</c:v>
                </c:pt>
                <c:pt idx="342">
                  <c:v>2530.990143</c:v>
                </c:pt>
                <c:pt idx="343">
                  <c:v>2408.6466869999999</c:v>
                </c:pt>
                <c:pt idx="344">
                  <c:v>2309.3582029999998</c:v>
                </c:pt>
                <c:pt idx="345">
                  <c:v>2116.5835529999999</c:v>
                </c:pt>
                <c:pt idx="346">
                  <c:v>2091.8257389999999</c:v>
                </c:pt>
                <c:pt idx="347">
                  <c:v>2510.2557310000002</c:v>
                </c:pt>
                <c:pt idx="348">
                  <c:v>2618.4854909999999</c:v>
                </c:pt>
                <c:pt idx="349">
                  <c:v>3192.2860019999998</c:v>
                </c:pt>
                <c:pt idx="350">
                  <c:v>2894.4095900000002</c:v>
                </c:pt>
                <c:pt idx="351">
                  <c:v>2989.9761140000001</c:v>
                </c:pt>
                <c:pt idx="352">
                  <c:v>2884.005647</c:v>
                </c:pt>
                <c:pt idx="353">
                  <c:v>3019.8020889999998</c:v>
                </c:pt>
                <c:pt idx="354">
                  <c:v>2535.8691720000002</c:v>
                </c:pt>
                <c:pt idx="355">
                  <c:v>2412.8158859999999</c:v>
                </c:pt>
                <c:pt idx="356">
                  <c:v>2312.8164590000001</c:v>
                </c:pt>
                <c:pt idx="357">
                  <c:v>2119.8847770000002</c:v>
                </c:pt>
                <c:pt idx="358">
                  <c:v>2095.6283189999999</c:v>
                </c:pt>
                <c:pt idx="359">
                  <c:v>2514.3458420000002</c:v>
                </c:pt>
                <c:pt idx="360">
                  <c:v>2623.0955119999999</c:v>
                </c:pt>
                <c:pt idx="361">
                  <c:v>3198.2109660000001</c:v>
                </c:pt>
                <c:pt idx="362">
                  <c:v>2899.4530089999998</c:v>
                </c:pt>
                <c:pt idx="363">
                  <c:v>2995.109723</c:v>
                </c:pt>
                <c:pt idx="364">
                  <c:v>2888.9968760000002</c:v>
                </c:pt>
                <c:pt idx="365">
                  <c:v>3024.9099449999999</c:v>
                </c:pt>
                <c:pt idx="366">
                  <c:v>2540.7482009999999</c:v>
                </c:pt>
                <c:pt idx="367">
                  <c:v>2416.9850860000001</c:v>
                </c:pt>
                <c:pt idx="368">
                  <c:v>2316.2747140000001</c:v>
                </c:pt>
                <c:pt idx="369">
                  <c:v>2123.1860000000001</c:v>
                </c:pt>
                <c:pt idx="370">
                  <c:v>2099.4308980000001</c:v>
                </c:pt>
                <c:pt idx="371">
                  <c:v>2518.4359519999998</c:v>
                </c:pt>
                <c:pt idx="372">
                  <c:v>2627.7055319999999</c:v>
                </c:pt>
                <c:pt idx="373">
                  <c:v>3204.1359299999999</c:v>
                </c:pt>
                <c:pt idx="374">
                  <c:v>2904.4964279999999</c:v>
                </c:pt>
                <c:pt idx="375">
                  <c:v>3000.2433310000001</c:v>
                </c:pt>
                <c:pt idx="376">
                  <c:v>2893.9881049999999</c:v>
                </c:pt>
                <c:pt idx="377">
                  <c:v>3030.017801</c:v>
                </c:pt>
                <c:pt idx="378">
                  <c:v>2545.6272300000001</c:v>
                </c:pt>
                <c:pt idx="379">
                  <c:v>2421.154286</c:v>
                </c:pt>
                <c:pt idx="380">
                  <c:v>2319.73297</c:v>
                </c:pt>
                <c:pt idx="381">
                  <c:v>2126.487224</c:v>
                </c:pt>
                <c:pt idx="382">
                  <c:v>2103.2334770000002</c:v>
                </c:pt>
                <c:pt idx="383">
                  <c:v>2522.5260619999999</c:v>
                </c:pt>
                <c:pt idx="384">
                  <c:v>2632.315552</c:v>
                </c:pt>
                <c:pt idx="385">
                  <c:v>3210.0608940000002</c:v>
                </c:pt>
                <c:pt idx="386">
                  <c:v>2909.539847</c:v>
                </c:pt>
                <c:pt idx="387">
                  <c:v>3005.3769400000001</c:v>
                </c:pt>
                <c:pt idx="388">
                  <c:v>2898.9793330000002</c:v>
                </c:pt>
                <c:pt idx="389">
                  <c:v>3035.125657</c:v>
                </c:pt>
                <c:pt idx="390">
                  <c:v>2550.5062589999998</c:v>
                </c:pt>
                <c:pt idx="391">
                  <c:v>2425.3234849999999</c:v>
                </c:pt>
                <c:pt idx="392">
                  <c:v>2323.1912259999999</c:v>
                </c:pt>
                <c:pt idx="393">
                  <c:v>2129.7884469999999</c:v>
                </c:pt>
                <c:pt idx="394">
                  <c:v>2107.0360569999998</c:v>
                </c:pt>
                <c:pt idx="395">
                  <c:v>2526.6161729999999</c:v>
                </c:pt>
                <c:pt idx="396">
                  <c:v>2636.9255720000001</c:v>
                </c:pt>
                <c:pt idx="397">
                  <c:v>3215.985858</c:v>
                </c:pt>
                <c:pt idx="398">
                  <c:v>2914.5832650000002</c:v>
                </c:pt>
                <c:pt idx="399">
                  <c:v>3010.5105490000001</c:v>
                </c:pt>
                <c:pt idx="400">
                  <c:v>2903.970562</c:v>
                </c:pt>
                <c:pt idx="401">
                  <c:v>3040.233514</c:v>
                </c:pt>
                <c:pt idx="402">
                  <c:v>2555.3852879999999</c:v>
                </c:pt>
                <c:pt idx="403">
                  <c:v>2429.4926850000002</c:v>
                </c:pt>
                <c:pt idx="404">
                  <c:v>2326.6494809999999</c:v>
                </c:pt>
                <c:pt idx="405">
                  <c:v>2133.0896710000002</c:v>
                </c:pt>
                <c:pt idx="406">
                  <c:v>2110.838636</c:v>
                </c:pt>
                <c:pt idx="407">
                  <c:v>2530.706283</c:v>
                </c:pt>
                <c:pt idx="408">
                  <c:v>2641.5355920000002</c:v>
                </c:pt>
                <c:pt idx="409">
                  <c:v>3221.9108219999998</c:v>
                </c:pt>
                <c:pt idx="410">
                  <c:v>2919.6266839999998</c:v>
                </c:pt>
                <c:pt idx="411">
                  <c:v>3015.6441580000001</c:v>
                </c:pt>
                <c:pt idx="412">
                  <c:v>2908.9617910000002</c:v>
                </c:pt>
                <c:pt idx="413">
                  <c:v>3045.3413700000001</c:v>
                </c:pt>
                <c:pt idx="414">
                  <c:v>2560.2643170000001</c:v>
                </c:pt>
                <c:pt idx="415">
                  <c:v>2433.661885</c:v>
                </c:pt>
                <c:pt idx="416">
                  <c:v>2330.1077369999998</c:v>
                </c:pt>
                <c:pt idx="417">
                  <c:v>2136.390895</c:v>
                </c:pt>
                <c:pt idx="418">
                  <c:v>2114.6412150000001</c:v>
                </c:pt>
                <c:pt idx="419">
                  <c:v>2534.7963930000001</c:v>
                </c:pt>
                <c:pt idx="420">
                  <c:v>2646.1456119999998</c:v>
                </c:pt>
                <c:pt idx="421">
                  <c:v>3227.8357860000001</c:v>
                </c:pt>
                <c:pt idx="422">
                  <c:v>2924.6701029999999</c:v>
                </c:pt>
                <c:pt idx="423">
                  <c:v>3020.7777660000002</c:v>
                </c:pt>
                <c:pt idx="424">
                  <c:v>2913.9530199999999</c:v>
                </c:pt>
                <c:pt idx="425">
                  <c:v>3050.4492260000002</c:v>
                </c:pt>
                <c:pt idx="426">
                  <c:v>2565.143345</c:v>
                </c:pt>
                <c:pt idx="427">
                  <c:v>2437.8310839999999</c:v>
                </c:pt>
                <c:pt idx="428">
                  <c:v>2333.5659919999998</c:v>
                </c:pt>
                <c:pt idx="429">
                  <c:v>2139.6921179999999</c:v>
                </c:pt>
                <c:pt idx="430">
                  <c:v>2118.4437950000001</c:v>
                </c:pt>
                <c:pt idx="431">
                  <c:v>2538.8865040000001</c:v>
                </c:pt>
                <c:pt idx="432">
                  <c:v>2648.9116239999998</c:v>
                </c:pt>
                <c:pt idx="433">
                  <c:v>3231.3907650000001</c:v>
                </c:pt>
                <c:pt idx="434">
                  <c:v>2927.6961540000002</c:v>
                </c:pt>
                <c:pt idx="435">
                  <c:v>3023.8579319999999</c:v>
                </c:pt>
                <c:pt idx="436">
                  <c:v>2916.9477569999999</c:v>
                </c:pt>
                <c:pt idx="437">
                  <c:v>3053.5139389999999</c:v>
                </c:pt>
                <c:pt idx="438">
                  <c:v>2568.0707630000002</c:v>
                </c:pt>
                <c:pt idx="439">
                  <c:v>2440.3326040000002</c:v>
                </c:pt>
                <c:pt idx="440">
                  <c:v>2335.640946</c:v>
                </c:pt>
                <c:pt idx="441">
                  <c:v>2141.6728520000001</c:v>
                </c:pt>
                <c:pt idx="442">
                  <c:v>2120.7253420000002</c:v>
                </c:pt>
                <c:pt idx="443">
                  <c:v>2541.3405699999998</c:v>
                </c:pt>
                <c:pt idx="444">
                  <c:v>2648.9116239999998</c:v>
                </c:pt>
                <c:pt idx="445">
                  <c:v>3231.3907650000001</c:v>
                </c:pt>
                <c:pt idx="446">
                  <c:v>2927.6961540000002</c:v>
                </c:pt>
                <c:pt idx="447">
                  <c:v>3023.8579319999999</c:v>
                </c:pt>
                <c:pt idx="448">
                  <c:v>2916.9477569999999</c:v>
                </c:pt>
                <c:pt idx="449">
                  <c:v>3053.5139389999999</c:v>
                </c:pt>
                <c:pt idx="450">
                  <c:v>2568.0707630000002</c:v>
                </c:pt>
                <c:pt idx="451">
                  <c:v>2440.3326040000002</c:v>
                </c:pt>
                <c:pt idx="452">
                  <c:v>2335.640946</c:v>
                </c:pt>
                <c:pt idx="453">
                  <c:v>2141.6728520000001</c:v>
                </c:pt>
                <c:pt idx="454">
                  <c:v>2120.7253420000002</c:v>
                </c:pt>
                <c:pt idx="455">
                  <c:v>2541.3405699999998</c:v>
                </c:pt>
                <c:pt idx="456">
                  <c:v>2648.9116239999998</c:v>
                </c:pt>
                <c:pt idx="457">
                  <c:v>3231.3907650000001</c:v>
                </c:pt>
                <c:pt idx="458">
                  <c:v>2927.6961540000002</c:v>
                </c:pt>
                <c:pt idx="459">
                  <c:v>3023.8579319999999</c:v>
                </c:pt>
                <c:pt idx="460">
                  <c:v>2916.9477569999999</c:v>
                </c:pt>
                <c:pt idx="461">
                  <c:v>3053.5139389999999</c:v>
                </c:pt>
                <c:pt idx="462">
                  <c:v>2568.0707630000002</c:v>
                </c:pt>
                <c:pt idx="463">
                  <c:v>2440.3326040000002</c:v>
                </c:pt>
                <c:pt idx="464">
                  <c:v>2335.640946</c:v>
                </c:pt>
                <c:pt idx="465">
                  <c:v>2141.6728520000001</c:v>
                </c:pt>
                <c:pt idx="466">
                  <c:v>2120.7253420000002</c:v>
                </c:pt>
                <c:pt idx="467">
                  <c:v>2541.3405699999998</c:v>
                </c:pt>
                <c:pt idx="468">
                  <c:v>2648.9116239999998</c:v>
                </c:pt>
                <c:pt idx="469">
                  <c:v>3231.3907650000001</c:v>
                </c:pt>
                <c:pt idx="470">
                  <c:v>2927.6961540000002</c:v>
                </c:pt>
                <c:pt idx="471">
                  <c:v>3023.8579319999999</c:v>
                </c:pt>
                <c:pt idx="472">
                  <c:v>2916.9477569999999</c:v>
                </c:pt>
                <c:pt idx="473">
                  <c:v>3053.5139389999999</c:v>
                </c:pt>
                <c:pt idx="474">
                  <c:v>2568.0707630000002</c:v>
                </c:pt>
                <c:pt idx="475">
                  <c:v>2440.3326040000002</c:v>
                </c:pt>
                <c:pt idx="476">
                  <c:v>2335.640946</c:v>
                </c:pt>
                <c:pt idx="477">
                  <c:v>2141.6728520000001</c:v>
                </c:pt>
                <c:pt idx="478">
                  <c:v>2120.7253420000002</c:v>
                </c:pt>
                <c:pt idx="479">
                  <c:v>2541.3405699999998</c:v>
                </c:pt>
              </c:numCache>
            </c:numRef>
          </c:val>
          <c:smooth val="0"/>
          <c:extLst>
            <c:ext xmlns:c16="http://schemas.microsoft.com/office/drawing/2014/chart" uri="{C3380CC4-5D6E-409C-BE32-E72D297353CC}">
              <c16:uniqueId val="{00000000-1749-4164-A9C8-75C4142C08F0}"/>
            </c:ext>
          </c:extLst>
        </c:ser>
        <c:ser>
          <c:idx val="1"/>
          <c:order val="1"/>
          <c:tx>
            <c:strRef>
              <c:f>Sheet1!$A$3</c:f>
              <c:strCache>
                <c:ptCount val="1"/>
                <c:pt idx="0">
                  <c:v>Monthly Peak Demand @ 3 MWh ES</c:v>
                </c:pt>
              </c:strCache>
            </c:strRef>
          </c:tx>
          <c:spPr>
            <a:ln w="12700" cap="rnd">
              <a:solidFill>
                <a:srgbClr val="00B050">
                  <a:alpha val="63000"/>
                </a:srgbClr>
              </a:solidFill>
              <a:prstDash val="solid"/>
              <a:round/>
            </a:ln>
            <a:effectLst>
              <a:outerShdw blurRad="38100" dist="23000" dir="5400000" algn="tl">
                <a:srgbClr val="000000">
                  <a:alpha val="35000"/>
                </a:srgbClr>
              </a:outerShdw>
            </a:effectLst>
          </c:spPr>
          <c:marker>
            <c:symbol val="none"/>
          </c:marker>
          <c:cat>
            <c:strRef>
              <c:f>Sheet1!$B$1:$RM$1</c:f>
              <c:strCache>
                <c:ptCount val="480"/>
                <c:pt idx="0">
                  <c:v>Jan-23</c:v>
                </c:pt>
                <c:pt idx="1">
                  <c:v>Feb-23</c:v>
                </c:pt>
                <c:pt idx="2">
                  <c:v>Mar-23</c:v>
                </c:pt>
                <c:pt idx="3">
                  <c:v>Apr-23</c:v>
                </c:pt>
                <c:pt idx="4">
                  <c:v>May-23</c:v>
                </c:pt>
                <c:pt idx="5">
                  <c:v>Jun-23</c:v>
                </c:pt>
                <c:pt idx="6">
                  <c:v>Jul-23</c:v>
                </c:pt>
                <c:pt idx="7">
                  <c:v>Aug-23</c:v>
                </c:pt>
                <c:pt idx="8">
                  <c:v>Sept-23</c:v>
                </c:pt>
                <c:pt idx="9">
                  <c:v>Oct-23</c:v>
                </c:pt>
                <c:pt idx="10">
                  <c:v>Nov-23</c:v>
                </c:pt>
                <c:pt idx="11">
                  <c:v>Dec-23</c:v>
                </c:pt>
                <c:pt idx="12">
                  <c:v>Jan-24</c:v>
                </c:pt>
                <c:pt idx="13">
                  <c:v>Feb-24</c:v>
                </c:pt>
                <c:pt idx="14">
                  <c:v>Mar-24</c:v>
                </c:pt>
                <c:pt idx="15">
                  <c:v>Apr-24</c:v>
                </c:pt>
                <c:pt idx="16">
                  <c:v>May-24</c:v>
                </c:pt>
                <c:pt idx="17">
                  <c:v>Jun-24</c:v>
                </c:pt>
                <c:pt idx="18">
                  <c:v>Jul-24</c:v>
                </c:pt>
                <c:pt idx="19">
                  <c:v>Aug-24</c:v>
                </c:pt>
                <c:pt idx="20">
                  <c:v>Sept-24</c:v>
                </c:pt>
                <c:pt idx="21">
                  <c:v>Oct-24</c:v>
                </c:pt>
                <c:pt idx="22">
                  <c:v>Nov-24</c:v>
                </c:pt>
                <c:pt idx="23">
                  <c:v>Dec-24</c:v>
                </c:pt>
                <c:pt idx="24">
                  <c:v>Jan-25</c:v>
                </c:pt>
                <c:pt idx="25">
                  <c:v>Feb-25</c:v>
                </c:pt>
                <c:pt idx="26">
                  <c:v>Mar-25</c:v>
                </c:pt>
                <c:pt idx="27">
                  <c:v>Apr-25</c:v>
                </c:pt>
                <c:pt idx="28">
                  <c:v>May-25</c:v>
                </c:pt>
                <c:pt idx="29">
                  <c:v>Jun-25</c:v>
                </c:pt>
                <c:pt idx="30">
                  <c:v>Jul-25</c:v>
                </c:pt>
                <c:pt idx="31">
                  <c:v>Aug-25</c:v>
                </c:pt>
                <c:pt idx="32">
                  <c:v>Sept-25</c:v>
                </c:pt>
                <c:pt idx="33">
                  <c:v>Oct-25</c:v>
                </c:pt>
                <c:pt idx="34">
                  <c:v>Nov-25</c:v>
                </c:pt>
                <c:pt idx="35">
                  <c:v>Dec-25</c:v>
                </c:pt>
                <c:pt idx="36">
                  <c:v>Jan-26</c:v>
                </c:pt>
                <c:pt idx="37">
                  <c:v>Feb-26</c:v>
                </c:pt>
                <c:pt idx="38">
                  <c:v>Mar-26</c:v>
                </c:pt>
                <c:pt idx="39">
                  <c:v>Apr-26</c:v>
                </c:pt>
                <c:pt idx="40">
                  <c:v>May-26</c:v>
                </c:pt>
                <c:pt idx="41">
                  <c:v>Jun-26</c:v>
                </c:pt>
                <c:pt idx="42">
                  <c:v>Jul-26</c:v>
                </c:pt>
                <c:pt idx="43">
                  <c:v>Aug-26</c:v>
                </c:pt>
                <c:pt idx="44">
                  <c:v>Sept-26</c:v>
                </c:pt>
                <c:pt idx="45">
                  <c:v>Oct-26</c:v>
                </c:pt>
                <c:pt idx="46">
                  <c:v>Nov-26</c:v>
                </c:pt>
                <c:pt idx="47">
                  <c:v>Dec-26</c:v>
                </c:pt>
                <c:pt idx="48">
                  <c:v>Jan-27</c:v>
                </c:pt>
                <c:pt idx="49">
                  <c:v>Feb-27</c:v>
                </c:pt>
                <c:pt idx="50">
                  <c:v>Mar-27</c:v>
                </c:pt>
                <c:pt idx="51">
                  <c:v>Apr-27</c:v>
                </c:pt>
                <c:pt idx="52">
                  <c:v>May-27</c:v>
                </c:pt>
                <c:pt idx="53">
                  <c:v>Jun-27</c:v>
                </c:pt>
                <c:pt idx="54">
                  <c:v>Jul-27</c:v>
                </c:pt>
                <c:pt idx="55">
                  <c:v>Aug-27</c:v>
                </c:pt>
                <c:pt idx="56">
                  <c:v>Sept-27</c:v>
                </c:pt>
                <c:pt idx="57">
                  <c:v>Oct-27</c:v>
                </c:pt>
                <c:pt idx="58">
                  <c:v>Nov-27</c:v>
                </c:pt>
                <c:pt idx="59">
                  <c:v>Dec-27</c:v>
                </c:pt>
                <c:pt idx="60">
                  <c:v>Jan-28</c:v>
                </c:pt>
                <c:pt idx="61">
                  <c:v>Feb-28</c:v>
                </c:pt>
                <c:pt idx="62">
                  <c:v>Mar-28</c:v>
                </c:pt>
                <c:pt idx="63">
                  <c:v>Apr-28</c:v>
                </c:pt>
                <c:pt idx="64">
                  <c:v>May-28</c:v>
                </c:pt>
                <c:pt idx="65">
                  <c:v>Jun-28</c:v>
                </c:pt>
                <c:pt idx="66">
                  <c:v>Jul-28</c:v>
                </c:pt>
                <c:pt idx="67">
                  <c:v>Aug-28</c:v>
                </c:pt>
                <c:pt idx="68">
                  <c:v>Sept-28</c:v>
                </c:pt>
                <c:pt idx="69">
                  <c:v>Oct-28</c:v>
                </c:pt>
                <c:pt idx="70">
                  <c:v>Nov-28</c:v>
                </c:pt>
                <c:pt idx="71">
                  <c:v>Dec-28</c:v>
                </c:pt>
                <c:pt idx="72">
                  <c:v>Jan-29</c:v>
                </c:pt>
                <c:pt idx="73">
                  <c:v>Feb-29</c:v>
                </c:pt>
                <c:pt idx="74">
                  <c:v>Mar-29</c:v>
                </c:pt>
                <c:pt idx="75">
                  <c:v>Apr-29</c:v>
                </c:pt>
                <c:pt idx="76">
                  <c:v>May-29</c:v>
                </c:pt>
                <c:pt idx="77">
                  <c:v>Jun-29</c:v>
                </c:pt>
                <c:pt idx="78">
                  <c:v>Jul-29</c:v>
                </c:pt>
                <c:pt idx="79">
                  <c:v>Aug-29</c:v>
                </c:pt>
                <c:pt idx="80">
                  <c:v>Sept-29</c:v>
                </c:pt>
                <c:pt idx="81">
                  <c:v>Oct-29</c:v>
                </c:pt>
                <c:pt idx="82">
                  <c:v>Nov-29</c:v>
                </c:pt>
                <c:pt idx="83">
                  <c:v>Dec-29</c:v>
                </c:pt>
                <c:pt idx="84">
                  <c:v>Jan-30</c:v>
                </c:pt>
                <c:pt idx="85">
                  <c:v>Feb-30</c:v>
                </c:pt>
                <c:pt idx="86">
                  <c:v>Mar-30</c:v>
                </c:pt>
                <c:pt idx="87">
                  <c:v>Apr-30</c:v>
                </c:pt>
                <c:pt idx="88">
                  <c:v>May-30</c:v>
                </c:pt>
                <c:pt idx="89">
                  <c:v>Jun-30</c:v>
                </c:pt>
                <c:pt idx="90">
                  <c:v>Jul-30</c:v>
                </c:pt>
                <c:pt idx="91">
                  <c:v>Aug-30</c:v>
                </c:pt>
                <c:pt idx="92">
                  <c:v>Sept-30</c:v>
                </c:pt>
                <c:pt idx="93">
                  <c:v>Oct-30</c:v>
                </c:pt>
                <c:pt idx="94">
                  <c:v>Nov-30</c:v>
                </c:pt>
                <c:pt idx="95">
                  <c:v>Dec-30</c:v>
                </c:pt>
                <c:pt idx="96">
                  <c:v>Jan-31</c:v>
                </c:pt>
                <c:pt idx="97">
                  <c:v>Feb-31</c:v>
                </c:pt>
                <c:pt idx="98">
                  <c:v>Mar-31</c:v>
                </c:pt>
                <c:pt idx="99">
                  <c:v>Apr-31</c:v>
                </c:pt>
                <c:pt idx="100">
                  <c:v>May-31</c:v>
                </c:pt>
                <c:pt idx="101">
                  <c:v>Jun-31</c:v>
                </c:pt>
                <c:pt idx="102">
                  <c:v>Jul-31</c:v>
                </c:pt>
                <c:pt idx="103">
                  <c:v>Aug-31</c:v>
                </c:pt>
                <c:pt idx="104">
                  <c:v>Sept-31</c:v>
                </c:pt>
                <c:pt idx="105">
                  <c:v>Oct-31</c:v>
                </c:pt>
                <c:pt idx="106">
                  <c:v>Nov-31</c:v>
                </c:pt>
                <c:pt idx="107">
                  <c:v>Dec-31</c:v>
                </c:pt>
                <c:pt idx="108">
                  <c:v>Jan-32</c:v>
                </c:pt>
                <c:pt idx="109">
                  <c:v>Feb-32</c:v>
                </c:pt>
                <c:pt idx="110">
                  <c:v>Mar-32</c:v>
                </c:pt>
                <c:pt idx="111">
                  <c:v>Apr-32</c:v>
                </c:pt>
                <c:pt idx="112">
                  <c:v>May-32</c:v>
                </c:pt>
                <c:pt idx="113">
                  <c:v>Jun-32</c:v>
                </c:pt>
                <c:pt idx="114">
                  <c:v>Jul-32</c:v>
                </c:pt>
                <c:pt idx="115">
                  <c:v>Aug-32</c:v>
                </c:pt>
                <c:pt idx="116">
                  <c:v>Sept-32</c:v>
                </c:pt>
                <c:pt idx="117">
                  <c:v>Oct-32</c:v>
                </c:pt>
                <c:pt idx="118">
                  <c:v>Nov-32</c:v>
                </c:pt>
                <c:pt idx="119">
                  <c:v>Dec-32</c:v>
                </c:pt>
                <c:pt idx="120">
                  <c:v>Jan-33</c:v>
                </c:pt>
                <c:pt idx="121">
                  <c:v>Feb-33</c:v>
                </c:pt>
                <c:pt idx="122">
                  <c:v>Mar-33</c:v>
                </c:pt>
                <c:pt idx="123">
                  <c:v>Apr-33</c:v>
                </c:pt>
                <c:pt idx="124">
                  <c:v>May-33</c:v>
                </c:pt>
                <c:pt idx="125">
                  <c:v>Jun-33</c:v>
                </c:pt>
                <c:pt idx="126">
                  <c:v>Jul-33</c:v>
                </c:pt>
                <c:pt idx="127">
                  <c:v>Aug-33</c:v>
                </c:pt>
                <c:pt idx="128">
                  <c:v>Sept-33</c:v>
                </c:pt>
                <c:pt idx="129">
                  <c:v>Oct-33</c:v>
                </c:pt>
                <c:pt idx="130">
                  <c:v>Nov-33</c:v>
                </c:pt>
                <c:pt idx="131">
                  <c:v>Dec-33</c:v>
                </c:pt>
                <c:pt idx="132">
                  <c:v>Jan-34</c:v>
                </c:pt>
                <c:pt idx="133">
                  <c:v>Feb-34</c:v>
                </c:pt>
                <c:pt idx="134">
                  <c:v>Mar-34</c:v>
                </c:pt>
                <c:pt idx="135">
                  <c:v>Apr-34</c:v>
                </c:pt>
                <c:pt idx="136">
                  <c:v>May-34</c:v>
                </c:pt>
                <c:pt idx="137">
                  <c:v>Jun-34</c:v>
                </c:pt>
                <c:pt idx="138">
                  <c:v>Jul-34</c:v>
                </c:pt>
                <c:pt idx="139">
                  <c:v>Aug-34</c:v>
                </c:pt>
                <c:pt idx="140">
                  <c:v>Sept-34</c:v>
                </c:pt>
                <c:pt idx="141">
                  <c:v>Oct-34</c:v>
                </c:pt>
                <c:pt idx="142">
                  <c:v>Nov-34</c:v>
                </c:pt>
                <c:pt idx="143">
                  <c:v>Dec-34</c:v>
                </c:pt>
                <c:pt idx="144">
                  <c:v>Jan-35</c:v>
                </c:pt>
                <c:pt idx="145">
                  <c:v>Feb-35</c:v>
                </c:pt>
                <c:pt idx="146">
                  <c:v>Mar-35</c:v>
                </c:pt>
                <c:pt idx="147">
                  <c:v>Apr-35</c:v>
                </c:pt>
                <c:pt idx="148">
                  <c:v>May-35</c:v>
                </c:pt>
                <c:pt idx="149">
                  <c:v>Jun-35</c:v>
                </c:pt>
                <c:pt idx="150">
                  <c:v>Jul-35</c:v>
                </c:pt>
                <c:pt idx="151">
                  <c:v>Aug-35</c:v>
                </c:pt>
                <c:pt idx="152">
                  <c:v>Sept-35</c:v>
                </c:pt>
                <c:pt idx="153">
                  <c:v>Oct-35</c:v>
                </c:pt>
                <c:pt idx="154">
                  <c:v>Nov-35</c:v>
                </c:pt>
                <c:pt idx="155">
                  <c:v>Dec-35</c:v>
                </c:pt>
                <c:pt idx="156">
                  <c:v>Jan-36</c:v>
                </c:pt>
                <c:pt idx="157">
                  <c:v>Feb-36</c:v>
                </c:pt>
                <c:pt idx="158">
                  <c:v>Mar-36</c:v>
                </c:pt>
                <c:pt idx="159">
                  <c:v>Apr-36</c:v>
                </c:pt>
                <c:pt idx="160">
                  <c:v>May-36</c:v>
                </c:pt>
                <c:pt idx="161">
                  <c:v>Jun-36</c:v>
                </c:pt>
                <c:pt idx="162">
                  <c:v>Jul-36</c:v>
                </c:pt>
                <c:pt idx="163">
                  <c:v>Aug-36</c:v>
                </c:pt>
                <c:pt idx="164">
                  <c:v>Sept-36</c:v>
                </c:pt>
                <c:pt idx="165">
                  <c:v>Oct-36</c:v>
                </c:pt>
                <c:pt idx="166">
                  <c:v>Nov-36</c:v>
                </c:pt>
                <c:pt idx="167">
                  <c:v>Dec-36</c:v>
                </c:pt>
                <c:pt idx="168">
                  <c:v>Jan-37</c:v>
                </c:pt>
                <c:pt idx="169">
                  <c:v>Feb-37</c:v>
                </c:pt>
                <c:pt idx="170">
                  <c:v>Mar-37</c:v>
                </c:pt>
                <c:pt idx="171">
                  <c:v>Apr-37</c:v>
                </c:pt>
                <c:pt idx="172">
                  <c:v>May-37</c:v>
                </c:pt>
                <c:pt idx="173">
                  <c:v>Jun-37</c:v>
                </c:pt>
                <c:pt idx="174">
                  <c:v>Jul-37</c:v>
                </c:pt>
                <c:pt idx="175">
                  <c:v>Aug-37</c:v>
                </c:pt>
                <c:pt idx="176">
                  <c:v>Sept-37</c:v>
                </c:pt>
                <c:pt idx="177">
                  <c:v>Oct-37</c:v>
                </c:pt>
                <c:pt idx="178">
                  <c:v>Nov-37</c:v>
                </c:pt>
                <c:pt idx="179">
                  <c:v>Dec-37</c:v>
                </c:pt>
                <c:pt idx="180">
                  <c:v>Jan-38</c:v>
                </c:pt>
                <c:pt idx="181">
                  <c:v>Feb-38</c:v>
                </c:pt>
                <c:pt idx="182">
                  <c:v>Mar-38</c:v>
                </c:pt>
                <c:pt idx="183">
                  <c:v>Apr-38</c:v>
                </c:pt>
                <c:pt idx="184">
                  <c:v>May-38</c:v>
                </c:pt>
                <c:pt idx="185">
                  <c:v>Jun-38</c:v>
                </c:pt>
                <c:pt idx="186">
                  <c:v>Jul-38</c:v>
                </c:pt>
                <c:pt idx="187">
                  <c:v>Aug-38</c:v>
                </c:pt>
                <c:pt idx="188">
                  <c:v>Sept-38</c:v>
                </c:pt>
                <c:pt idx="189">
                  <c:v>Oct-38</c:v>
                </c:pt>
                <c:pt idx="190">
                  <c:v>Nov-38</c:v>
                </c:pt>
                <c:pt idx="191">
                  <c:v>Dec-38</c:v>
                </c:pt>
                <c:pt idx="192">
                  <c:v>Jan-39</c:v>
                </c:pt>
                <c:pt idx="193">
                  <c:v>Feb-39</c:v>
                </c:pt>
                <c:pt idx="194">
                  <c:v>Mar-39</c:v>
                </c:pt>
                <c:pt idx="195">
                  <c:v>Apr-39</c:v>
                </c:pt>
                <c:pt idx="196">
                  <c:v>May-39</c:v>
                </c:pt>
                <c:pt idx="197">
                  <c:v>Jun-39</c:v>
                </c:pt>
                <c:pt idx="198">
                  <c:v>Jul-39</c:v>
                </c:pt>
                <c:pt idx="199">
                  <c:v>Aug-39</c:v>
                </c:pt>
                <c:pt idx="200">
                  <c:v>Sept-39</c:v>
                </c:pt>
                <c:pt idx="201">
                  <c:v>Oct-39</c:v>
                </c:pt>
                <c:pt idx="202">
                  <c:v>Nov-39</c:v>
                </c:pt>
                <c:pt idx="203">
                  <c:v>Dec-39</c:v>
                </c:pt>
                <c:pt idx="204">
                  <c:v>Jan-40</c:v>
                </c:pt>
                <c:pt idx="205">
                  <c:v>Feb-40</c:v>
                </c:pt>
                <c:pt idx="206">
                  <c:v>Mar-40</c:v>
                </c:pt>
                <c:pt idx="207">
                  <c:v>Apr-40</c:v>
                </c:pt>
                <c:pt idx="208">
                  <c:v>May-40</c:v>
                </c:pt>
                <c:pt idx="209">
                  <c:v>Jun-40</c:v>
                </c:pt>
                <c:pt idx="210">
                  <c:v>Jul-40</c:v>
                </c:pt>
                <c:pt idx="211">
                  <c:v>Aug-40</c:v>
                </c:pt>
                <c:pt idx="212">
                  <c:v>Sept-40</c:v>
                </c:pt>
                <c:pt idx="213">
                  <c:v>Oct-40</c:v>
                </c:pt>
                <c:pt idx="214">
                  <c:v>Nov-40</c:v>
                </c:pt>
                <c:pt idx="215">
                  <c:v>Dec-40</c:v>
                </c:pt>
                <c:pt idx="216">
                  <c:v>Jan-41</c:v>
                </c:pt>
                <c:pt idx="217">
                  <c:v>Feb-41</c:v>
                </c:pt>
                <c:pt idx="218">
                  <c:v>Mar-41</c:v>
                </c:pt>
                <c:pt idx="219">
                  <c:v>Apr-41</c:v>
                </c:pt>
                <c:pt idx="220">
                  <c:v>May-41</c:v>
                </c:pt>
                <c:pt idx="221">
                  <c:v>Jun-41</c:v>
                </c:pt>
                <c:pt idx="222">
                  <c:v>Jul-41</c:v>
                </c:pt>
                <c:pt idx="223">
                  <c:v>Aug-41</c:v>
                </c:pt>
                <c:pt idx="224">
                  <c:v>Sept-41</c:v>
                </c:pt>
                <c:pt idx="225">
                  <c:v>Oct-41</c:v>
                </c:pt>
                <c:pt idx="226">
                  <c:v>Nov-41</c:v>
                </c:pt>
                <c:pt idx="227">
                  <c:v>Dec-41</c:v>
                </c:pt>
                <c:pt idx="228">
                  <c:v>Jan-42</c:v>
                </c:pt>
                <c:pt idx="229">
                  <c:v>Feb-42</c:v>
                </c:pt>
                <c:pt idx="230">
                  <c:v>Mar-42</c:v>
                </c:pt>
                <c:pt idx="231">
                  <c:v>Apr-42</c:v>
                </c:pt>
                <c:pt idx="232">
                  <c:v>May-42</c:v>
                </c:pt>
                <c:pt idx="233">
                  <c:v>Jun-42</c:v>
                </c:pt>
                <c:pt idx="234">
                  <c:v>Jul-42</c:v>
                </c:pt>
                <c:pt idx="235">
                  <c:v>Aug-42</c:v>
                </c:pt>
                <c:pt idx="236">
                  <c:v>Sept-42</c:v>
                </c:pt>
                <c:pt idx="237">
                  <c:v>Oct-42</c:v>
                </c:pt>
                <c:pt idx="238">
                  <c:v>Nov-42</c:v>
                </c:pt>
                <c:pt idx="239">
                  <c:v>Dec-42</c:v>
                </c:pt>
                <c:pt idx="240">
                  <c:v>Jan-43</c:v>
                </c:pt>
                <c:pt idx="241">
                  <c:v>Feb-43</c:v>
                </c:pt>
                <c:pt idx="242">
                  <c:v>Mar-43</c:v>
                </c:pt>
                <c:pt idx="243">
                  <c:v>Apr-43</c:v>
                </c:pt>
                <c:pt idx="244">
                  <c:v>May-43</c:v>
                </c:pt>
                <c:pt idx="245">
                  <c:v>Jun-43</c:v>
                </c:pt>
                <c:pt idx="246">
                  <c:v>Jul-43</c:v>
                </c:pt>
                <c:pt idx="247">
                  <c:v>Aug-43</c:v>
                </c:pt>
                <c:pt idx="248">
                  <c:v>Sept-43</c:v>
                </c:pt>
                <c:pt idx="249">
                  <c:v>Oct-43</c:v>
                </c:pt>
                <c:pt idx="250">
                  <c:v>Nov-43</c:v>
                </c:pt>
                <c:pt idx="251">
                  <c:v>Dec-43</c:v>
                </c:pt>
                <c:pt idx="252">
                  <c:v>Jan-44</c:v>
                </c:pt>
                <c:pt idx="253">
                  <c:v>Feb-44</c:v>
                </c:pt>
                <c:pt idx="254">
                  <c:v>Mar-44</c:v>
                </c:pt>
                <c:pt idx="255">
                  <c:v>Apr-44</c:v>
                </c:pt>
                <c:pt idx="256">
                  <c:v>May-44</c:v>
                </c:pt>
                <c:pt idx="257">
                  <c:v>Jun-44</c:v>
                </c:pt>
                <c:pt idx="258">
                  <c:v>Jul-44</c:v>
                </c:pt>
                <c:pt idx="259">
                  <c:v>Aug-44</c:v>
                </c:pt>
                <c:pt idx="260">
                  <c:v>Sept-44</c:v>
                </c:pt>
                <c:pt idx="261">
                  <c:v>Oct-44</c:v>
                </c:pt>
                <c:pt idx="262">
                  <c:v>Nov-44</c:v>
                </c:pt>
                <c:pt idx="263">
                  <c:v>Dec-44</c:v>
                </c:pt>
                <c:pt idx="264">
                  <c:v>Jan-45</c:v>
                </c:pt>
                <c:pt idx="265">
                  <c:v>Feb-45</c:v>
                </c:pt>
                <c:pt idx="266">
                  <c:v>Mar-45</c:v>
                </c:pt>
                <c:pt idx="267">
                  <c:v>Apr-45</c:v>
                </c:pt>
                <c:pt idx="268">
                  <c:v>May-45</c:v>
                </c:pt>
                <c:pt idx="269">
                  <c:v>Jun-45</c:v>
                </c:pt>
                <c:pt idx="270">
                  <c:v>Jul-45</c:v>
                </c:pt>
                <c:pt idx="271">
                  <c:v>Aug-45</c:v>
                </c:pt>
                <c:pt idx="272">
                  <c:v>Sept-45</c:v>
                </c:pt>
                <c:pt idx="273">
                  <c:v>Oct-45</c:v>
                </c:pt>
                <c:pt idx="274">
                  <c:v>Nov-45</c:v>
                </c:pt>
                <c:pt idx="275">
                  <c:v>Dec-45</c:v>
                </c:pt>
                <c:pt idx="276">
                  <c:v>Jan-46</c:v>
                </c:pt>
                <c:pt idx="277">
                  <c:v>Feb-46</c:v>
                </c:pt>
                <c:pt idx="278">
                  <c:v>Mar-46</c:v>
                </c:pt>
                <c:pt idx="279">
                  <c:v>Apr-46</c:v>
                </c:pt>
                <c:pt idx="280">
                  <c:v>May-46</c:v>
                </c:pt>
                <c:pt idx="281">
                  <c:v>Jun-46</c:v>
                </c:pt>
                <c:pt idx="282">
                  <c:v>Jul-46</c:v>
                </c:pt>
                <c:pt idx="283">
                  <c:v>Aug-46</c:v>
                </c:pt>
                <c:pt idx="284">
                  <c:v>Sept-46</c:v>
                </c:pt>
                <c:pt idx="285">
                  <c:v>Oct-46</c:v>
                </c:pt>
                <c:pt idx="286">
                  <c:v>Nov-46</c:v>
                </c:pt>
                <c:pt idx="287">
                  <c:v>Dec-46</c:v>
                </c:pt>
                <c:pt idx="288">
                  <c:v>Jan-47</c:v>
                </c:pt>
                <c:pt idx="289">
                  <c:v>Feb-47</c:v>
                </c:pt>
                <c:pt idx="290">
                  <c:v>Mar-47</c:v>
                </c:pt>
                <c:pt idx="291">
                  <c:v>Apr-47</c:v>
                </c:pt>
                <c:pt idx="292">
                  <c:v>May-47</c:v>
                </c:pt>
                <c:pt idx="293">
                  <c:v>Jun-47</c:v>
                </c:pt>
                <c:pt idx="294">
                  <c:v>Jul-47</c:v>
                </c:pt>
                <c:pt idx="295">
                  <c:v>Aug-47</c:v>
                </c:pt>
                <c:pt idx="296">
                  <c:v>Sept-47</c:v>
                </c:pt>
                <c:pt idx="297">
                  <c:v>Oct-47</c:v>
                </c:pt>
                <c:pt idx="298">
                  <c:v>Nov-47</c:v>
                </c:pt>
                <c:pt idx="299">
                  <c:v>Dec-47</c:v>
                </c:pt>
                <c:pt idx="300">
                  <c:v>Jan-48</c:v>
                </c:pt>
                <c:pt idx="301">
                  <c:v>Feb-48</c:v>
                </c:pt>
                <c:pt idx="302">
                  <c:v>Mar-48</c:v>
                </c:pt>
                <c:pt idx="303">
                  <c:v>Apr-48</c:v>
                </c:pt>
                <c:pt idx="304">
                  <c:v>May-48</c:v>
                </c:pt>
                <c:pt idx="305">
                  <c:v>Jun-48</c:v>
                </c:pt>
                <c:pt idx="306">
                  <c:v>Jul-48</c:v>
                </c:pt>
                <c:pt idx="307">
                  <c:v>Aug-48</c:v>
                </c:pt>
                <c:pt idx="308">
                  <c:v>Sept-48</c:v>
                </c:pt>
                <c:pt idx="309">
                  <c:v>Oct-48</c:v>
                </c:pt>
                <c:pt idx="310">
                  <c:v>Nov-48</c:v>
                </c:pt>
                <c:pt idx="311">
                  <c:v>Dec-48</c:v>
                </c:pt>
                <c:pt idx="312">
                  <c:v>Jan-49</c:v>
                </c:pt>
                <c:pt idx="313">
                  <c:v>Feb-49</c:v>
                </c:pt>
                <c:pt idx="314">
                  <c:v>Mar-49</c:v>
                </c:pt>
                <c:pt idx="315">
                  <c:v>Apr-49</c:v>
                </c:pt>
                <c:pt idx="316">
                  <c:v>May-49</c:v>
                </c:pt>
                <c:pt idx="317">
                  <c:v>Jun-49</c:v>
                </c:pt>
                <c:pt idx="318">
                  <c:v>Jul-49</c:v>
                </c:pt>
                <c:pt idx="319">
                  <c:v>Aug-49</c:v>
                </c:pt>
                <c:pt idx="320">
                  <c:v>Sept-49</c:v>
                </c:pt>
                <c:pt idx="321">
                  <c:v>Oct-49</c:v>
                </c:pt>
                <c:pt idx="322">
                  <c:v>Nov-49</c:v>
                </c:pt>
                <c:pt idx="323">
                  <c:v>Dec-49</c:v>
                </c:pt>
                <c:pt idx="324">
                  <c:v>Jan-50</c:v>
                </c:pt>
                <c:pt idx="325">
                  <c:v>Feb-50</c:v>
                </c:pt>
                <c:pt idx="326">
                  <c:v>Mar-50</c:v>
                </c:pt>
                <c:pt idx="327">
                  <c:v>Apr-50</c:v>
                </c:pt>
                <c:pt idx="328">
                  <c:v>May-50</c:v>
                </c:pt>
                <c:pt idx="329">
                  <c:v>Jun-50</c:v>
                </c:pt>
                <c:pt idx="330">
                  <c:v>Jul-50</c:v>
                </c:pt>
                <c:pt idx="331">
                  <c:v>Aug-50</c:v>
                </c:pt>
                <c:pt idx="332">
                  <c:v>Sept-50</c:v>
                </c:pt>
                <c:pt idx="333">
                  <c:v>Oct-50</c:v>
                </c:pt>
                <c:pt idx="334">
                  <c:v>Nov-50</c:v>
                </c:pt>
                <c:pt idx="335">
                  <c:v>Dec-50</c:v>
                </c:pt>
                <c:pt idx="336">
                  <c:v>Jan-51</c:v>
                </c:pt>
                <c:pt idx="337">
                  <c:v>Feb-51</c:v>
                </c:pt>
                <c:pt idx="338">
                  <c:v>Mar-51</c:v>
                </c:pt>
                <c:pt idx="339">
                  <c:v>Apr-51</c:v>
                </c:pt>
                <c:pt idx="340">
                  <c:v>May-51</c:v>
                </c:pt>
                <c:pt idx="341">
                  <c:v>Jun-51</c:v>
                </c:pt>
                <c:pt idx="342">
                  <c:v>Jul-51</c:v>
                </c:pt>
                <c:pt idx="343">
                  <c:v>Aug-51</c:v>
                </c:pt>
                <c:pt idx="344">
                  <c:v>Sept-51</c:v>
                </c:pt>
                <c:pt idx="345">
                  <c:v>Oct-51</c:v>
                </c:pt>
                <c:pt idx="346">
                  <c:v>Nov-51</c:v>
                </c:pt>
                <c:pt idx="347">
                  <c:v>Dec-51</c:v>
                </c:pt>
                <c:pt idx="348">
                  <c:v>Jan-52</c:v>
                </c:pt>
                <c:pt idx="349">
                  <c:v>Feb-52</c:v>
                </c:pt>
                <c:pt idx="350">
                  <c:v>Mar-52</c:v>
                </c:pt>
                <c:pt idx="351">
                  <c:v>Apr-52</c:v>
                </c:pt>
                <c:pt idx="352">
                  <c:v>May-52</c:v>
                </c:pt>
                <c:pt idx="353">
                  <c:v>Jun-52</c:v>
                </c:pt>
                <c:pt idx="354">
                  <c:v>Jul-52</c:v>
                </c:pt>
                <c:pt idx="355">
                  <c:v>Aug-52</c:v>
                </c:pt>
                <c:pt idx="356">
                  <c:v>Sept-52</c:v>
                </c:pt>
                <c:pt idx="357">
                  <c:v>Oct-52</c:v>
                </c:pt>
                <c:pt idx="358">
                  <c:v>Nov-52</c:v>
                </c:pt>
                <c:pt idx="359">
                  <c:v>Dec-52</c:v>
                </c:pt>
                <c:pt idx="360">
                  <c:v>Jan-53</c:v>
                </c:pt>
                <c:pt idx="361">
                  <c:v>Feb-53</c:v>
                </c:pt>
                <c:pt idx="362">
                  <c:v>Mar-53</c:v>
                </c:pt>
                <c:pt idx="363">
                  <c:v>Apr-53</c:v>
                </c:pt>
                <c:pt idx="364">
                  <c:v>May-53</c:v>
                </c:pt>
                <c:pt idx="365">
                  <c:v>Jun-53</c:v>
                </c:pt>
                <c:pt idx="366">
                  <c:v>Jul-53</c:v>
                </c:pt>
                <c:pt idx="367">
                  <c:v>Aug-53</c:v>
                </c:pt>
                <c:pt idx="368">
                  <c:v>Sept-53</c:v>
                </c:pt>
                <c:pt idx="369">
                  <c:v>Oct-53</c:v>
                </c:pt>
                <c:pt idx="370">
                  <c:v>Nov-53</c:v>
                </c:pt>
                <c:pt idx="371">
                  <c:v>Dec-53</c:v>
                </c:pt>
                <c:pt idx="372">
                  <c:v>Jan-54</c:v>
                </c:pt>
                <c:pt idx="373">
                  <c:v>Feb-54</c:v>
                </c:pt>
                <c:pt idx="374">
                  <c:v>Mar-54</c:v>
                </c:pt>
                <c:pt idx="375">
                  <c:v>Apr-54</c:v>
                </c:pt>
                <c:pt idx="376">
                  <c:v>May-54</c:v>
                </c:pt>
                <c:pt idx="377">
                  <c:v>Jun-54</c:v>
                </c:pt>
                <c:pt idx="378">
                  <c:v>Jul-54</c:v>
                </c:pt>
                <c:pt idx="379">
                  <c:v>Aug-54</c:v>
                </c:pt>
                <c:pt idx="380">
                  <c:v>Sept-54</c:v>
                </c:pt>
                <c:pt idx="381">
                  <c:v>Oct-54</c:v>
                </c:pt>
                <c:pt idx="382">
                  <c:v>Nov-54</c:v>
                </c:pt>
                <c:pt idx="383">
                  <c:v>Dec-54</c:v>
                </c:pt>
                <c:pt idx="384">
                  <c:v>Jan-55</c:v>
                </c:pt>
                <c:pt idx="385">
                  <c:v>Feb-55</c:v>
                </c:pt>
                <c:pt idx="386">
                  <c:v>Mar-55</c:v>
                </c:pt>
                <c:pt idx="387">
                  <c:v>Apr-55</c:v>
                </c:pt>
                <c:pt idx="388">
                  <c:v>May-55</c:v>
                </c:pt>
                <c:pt idx="389">
                  <c:v>Jun-55</c:v>
                </c:pt>
                <c:pt idx="390">
                  <c:v>Jul-55</c:v>
                </c:pt>
                <c:pt idx="391">
                  <c:v>Aug-55</c:v>
                </c:pt>
                <c:pt idx="392">
                  <c:v>Sept-55</c:v>
                </c:pt>
                <c:pt idx="393">
                  <c:v>Oct-55</c:v>
                </c:pt>
                <c:pt idx="394">
                  <c:v>Nov-55</c:v>
                </c:pt>
                <c:pt idx="395">
                  <c:v>Dec-55</c:v>
                </c:pt>
                <c:pt idx="396">
                  <c:v>Jan-56</c:v>
                </c:pt>
                <c:pt idx="397">
                  <c:v>Feb-56</c:v>
                </c:pt>
                <c:pt idx="398">
                  <c:v>Mar-56</c:v>
                </c:pt>
                <c:pt idx="399">
                  <c:v>Apr-56</c:v>
                </c:pt>
                <c:pt idx="400">
                  <c:v>May-56</c:v>
                </c:pt>
                <c:pt idx="401">
                  <c:v>Jun-56</c:v>
                </c:pt>
                <c:pt idx="402">
                  <c:v>Jul-56</c:v>
                </c:pt>
                <c:pt idx="403">
                  <c:v>Aug-56</c:v>
                </c:pt>
                <c:pt idx="404">
                  <c:v>Sept-56</c:v>
                </c:pt>
                <c:pt idx="405">
                  <c:v>Oct-56</c:v>
                </c:pt>
                <c:pt idx="406">
                  <c:v>Nov-56</c:v>
                </c:pt>
                <c:pt idx="407">
                  <c:v>Dec-56</c:v>
                </c:pt>
                <c:pt idx="408">
                  <c:v>Jan-57</c:v>
                </c:pt>
                <c:pt idx="409">
                  <c:v>Feb-57</c:v>
                </c:pt>
                <c:pt idx="410">
                  <c:v>Mar-57</c:v>
                </c:pt>
                <c:pt idx="411">
                  <c:v>Apr-57</c:v>
                </c:pt>
                <c:pt idx="412">
                  <c:v>May-57</c:v>
                </c:pt>
                <c:pt idx="413">
                  <c:v>Jun-57</c:v>
                </c:pt>
                <c:pt idx="414">
                  <c:v>Jul-57</c:v>
                </c:pt>
                <c:pt idx="415">
                  <c:v>Aug-57</c:v>
                </c:pt>
                <c:pt idx="416">
                  <c:v>Sept-57</c:v>
                </c:pt>
                <c:pt idx="417">
                  <c:v>Oct-57</c:v>
                </c:pt>
                <c:pt idx="418">
                  <c:v>Nov-57</c:v>
                </c:pt>
                <c:pt idx="419">
                  <c:v>Dec-57</c:v>
                </c:pt>
                <c:pt idx="420">
                  <c:v>Jan-58</c:v>
                </c:pt>
                <c:pt idx="421">
                  <c:v>Feb-58</c:v>
                </c:pt>
                <c:pt idx="422">
                  <c:v>Mar-58</c:v>
                </c:pt>
                <c:pt idx="423">
                  <c:v>Apr-58</c:v>
                </c:pt>
                <c:pt idx="424">
                  <c:v>May-58</c:v>
                </c:pt>
                <c:pt idx="425">
                  <c:v>Jun-58</c:v>
                </c:pt>
                <c:pt idx="426">
                  <c:v>Jul-58</c:v>
                </c:pt>
                <c:pt idx="427">
                  <c:v>Aug-58</c:v>
                </c:pt>
                <c:pt idx="428">
                  <c:v>Sept-58</c:v>
                </c:pt>
                <c:pt idx="429">
                  <c:v>Oct-58</c:v>
                </c:pt>
                <c:pt idx="430">
                  <c:v>Nov-58</c:v>
                </c:pt>
                <c:pt idx="431">
                  <c:v>Dec-58</c:v>
                </c:pt>
                <c:pt idx="432">
                  <c:v>Jan-59</c:v>
                </c:pt>
                <c:pt idx="433">
                  <c:v>Feb-59</c:v>
                </c:pt>
                <c:pt idx="434">
                  <c:v>Mar-59</c:v>
                </c:pt>
                <c:pt idx="435">
                  <c:v>Apr-59</c:v>
                </c:pt>
                <c:pt idx="436">
                  <c:v>May-59</c:v>
                </c:pt>
                <c:pt idx="437">
                  <c:v>Jun-59</c:v>
                </c:pt>
                <c:pt idx="438">
                  <c:v>Jul-59</c:v>
                </c:pt>
                <c:pt idx="439">
                  <c:v>Aug-59</c:v>
                </c:pt>
                <c:pt idx="440">
                  <c:v>Sept-59</c:v>
                </c:pt>
                <c:pt idx="441">
                  <c:v>Oct-59</c:v>
                </c:pt>
                <c:pt idx="442">
                  <c:v>Nov-59</c:v>
                </c:pt>
                <c:pt idx="443">
                  <c:v>Dec-59</c:v>
                </c:pt>
                <c:pt idx="444">
                  <c:v>Jan-60</c:v>
                </c:pt>
                <c:pt idx="445">
                  <c:v>Feb-60</c:v>
                </c:pt>
                <c:pt idx="446">
                  <c:v>Mar-60</c:v>
                </c:pt>
                <c:pt idx="447">
                  <c:v>Apr-60</c:v>
                </c:pt>
                <c:pt idx="448">
                  <c:v>May-60</c:v>
                </c:pt>
                <c:pt idx="449">
                  <c:v>Jun-60</c:v>
                </c:pt>
                <c:pt idx="450">
                  <c:v>Jul-60</c:v>
                </c:pt>
                <c:pt idx="451">
                  <c:v>Aug-60</c:v>
                </c:pt>
                <c:pt idx="452">
                  <c:v>Sept-60</c:v>
                </c:pt>
                <c:pt idx="453">
                  <c:v>Oct-60</c:v>
                </c:pt>
                <c:pt idx="454">
                  <c:v>Nov-60</c:v>
                </c:pt>
                <c:pt idx="455">
                  <c:v>Dec-60</c:v>
                </c:pt>
                <c:pt idx="456">
                  <c:v>Jan-61</c:v>
                </c:pt>
                <c:pt idx="457">
                  <c:v>Feb-61</c:v>
                </c:pt>
                <c:pt idx="458">
                  <c:v>Mar-61</c:v>
                </c:pt>
                <c:pt idx="459">
                  <c:v>Apr-61</c:v>
                </c:pt>
                <c:pt idx="460">
                  <c:v>May-61</c:v>
                </c:pt>
                <c:pt idx="461">
                  <c:v>Jun-61</c:v>
                </c:pt>
                <c:pt idx="462">
                  <c:v>Jul-61</c:v>
                </c:pt>
                <c:pt idx="463">
                  <c:v>Aug-61</c:v>
                </c:pt>
                <c:pt idx="464">
                  <c:v>Sept-61</c:v>
                </c:pt>
                <c:pt idx="465">
                  <c:v>Oct-61</c:v>
                </c:pt>
                <c:pt idx="466">
                  <c:v>Nov-61</c:v>
                </c:pt>
                <c:pt idx="467">
                  <c:v>Dec-61</c:v>
                </c:pt>
                <c:pt idx="468">
                  <c:v>Jan-62</c:v>
                </c:pt>
                <c:pt idx="469">
                  <c:v>Feb-62</c:v>
                </c:pt>
                <c:pt idx="470">
                  <c:v>Mar-62</c:v>
                </c:pt>
                <c:pt idx="471">
                  <c:v>Apr-62</c:v>
                </c:pt>
                <c:pt idx="472">
                  <c:v>May-62</c:v>
                </c:pt>
                <c:pt idx="473">
                  <c:v>Jun-62</c:v>
                </c:pt>
                <c:pt idx="474">
                  <c:v>Jul-62</c:v>
                </c:pt>
                <c:pt idx="475">
                  <c:v>Aug-62</c:v>
                </c:pt>
                <c:pt idx="476">
                  <c:v>Sept-62</c:v>
                </c:pt>
                <c:pt idx="477">
                  <c:v>Oct-62</c:v>
                </c:pt>
                <c:pt idx="478">
                  <c:v>Nov-62</c:v>
                </c:pt>
                <c:pt idx="479">
                  <c:v>Dec-62</c:v>
                </c:pt>
              </c:strCache>
            </c:strRef>
          </c:cat>
          <c:val>
            <c:numRef>
              <c:f>Sheet1!$B$3:$RM$3</c:f>
              <c:numCache>
                <c:formatCode>General</c:formatCode>
                <c:ptCount val="480"/>
                <c:pt idx="0">
                  <c:v>181.12364700000001</c:v>
                </c:pt>
                <c:pt idx="1">
                  <c:v>35</c:v>
                </c:pt>
                <c:pt idx="2">
                  <c:v>35</c:v>
                </c:pt>
                <c:pt idx="3">
                  <c:v>35</c:v>
                </c:pt>
                <c:pt idx="4">
                  <c:v>35</c:v>
                </c:pt>
                <c:pt idx="5">
                  <c:v>35</c:v>
                </c:pt>
                <c:pt idx="6">
                  <c:v>35</c:v>
                </c:pt>
                <c:pt idx="7">
                  <c:v>35</c:v>
                </c:pt>
                <c:pt idx="8">
                  <c:v>35</c:v>
                </c:pt>
                <c:pt idx="9">
                  <c:v>35</c:v>
                </c:pt>
                <c:pt idx="10">
                  <c:v>35</c:v>
                </c:pt>
                <c:pt idx="11">
                  <c:v>35</c:v>
                </c:pt>
                <c:pt idx="12">
                  <c:v>35</c:v>
                </c:pt>
                <c:pt idx="13">
                  <c:v>8.4048820000000006</c:v>
                </c:pt>
                <c:pt idx="14">
                  <c:v>7.1447940000000001</c:v>
                </c:pt>
                <c:pt idx="15">
                  <c:v>35</c:v>
                </c:pt>
                <c:pt idx="16">
                  <c:v>35</c:v>
                </c:pt>
                <c:pt idx="17">
                  <c:v>35</c:v>
                </c:pt>
                <c:pt idx="18">
                  <c:v>35</c:v>
                </c:pt>
                <c:pt idx="19">
                  <c:v>35</c:v>
                </c:pt>
                <c:pt idx="20">
                  <c:v>35</c:v>
                </c:pt>
                <c:pt idx="21">
                  <c:v>35</c:v>
                </c:pt>
                <c:pt idx="22">
                  <c:v>35</c:v>
                </c:pt>
                <c:pt idx="23">
                  <c:v>35</c:v>
                </c:pt>
                <c:pt idx="24">
                  <c:v>5.9264340000000004</c:v>
                </c:pt>
                <c:pt idx="25">
                  <c:v>33.535798999999997</c:v>
                </c:pt>
                <c:pt idx="26">
                  <c:v>49.588487000000001</c:v>
                </c:pt>
                <c:pt idx="27">
                  <c:v>35</c:v>
                </c:pt>
                <c:pt idx="28">
                  <c:v>35</c:v>
                </c:pt>
                <c:pt idx="29">
                  <c:v>35</c:v>
                </c:pt>
                <c:pt idx="30">
                  <c:v>35</c:v>
                </c:pt>
                <c:pt idx="31">
                  <c:v>4.2635500000000004</c:v>
                </c:pt>
                <c:pt idx="32">
                  <c:v>35</c:v>
                </c:pt>
                <c:pt idx="33">
                  <c:v>35</c:v>
                </c:pt>
                <c:pt idx="34">
                  <c:v>35</c:v>
                </c:pt>
                <c:pt idx="35">
                  <c:v>35.763606000000003</c:v>
                </c:pt>
                <c:pt idx="36">
                  <c:v>50.588746</c:v>
                </c:pt>
                <c:pt idx="37">
                  <c:v>103.156862</c:v>
                </c:pt>
                <c:pt idx="38">
                  <c:v>73.493500999999995</c:v>
                </c:pt>
                <c:pt idx="39">
                  <c:v>0.63880800000000004</c:v>
                </c:pt>
                <c:pt idx="40">
                  <c:v>9.5796840000000003</c:v>
                </c:pt>
                <c:pt idx="41">
                  <c:v>39.638866999999998</c:v>
                </c:pt>
                <c:pt idx="42">
                  <c:v>35</c:v>
                </c:pt>
                <c:pt idx="43">
                  <c:v>60.709378000000001</c:v>
                </c:pt>
                <c:pt idx="44">
                  <c:v>4.7320760000000002</c:v>
                </c:pt>
                <c:pt idx="45">
                  <c:v>34.366971999999997</c:v>
                </c:pt>
                <c:pt idx="46">
                  <c:v>15.643389000000001</c:v>
                </c:pt>
                <c:pt idx="47">
                  <c:v>82.257521999999994</c:v>
                </c:pt>
                <c:pt idx="48">
                  <c:v>92.109138000000002</c:v>
                </c:pt>
                <c:pt idx="49">
                  <c:v>188.59591900000001</c:v>
                </c:pt>
                <c:pt idx="50">
                  <c:v>100.36040199999999</c:v>
                </c:pt>
                <c:pt idx="51">
                  <c:v>45.358105000000002</c:v>
                </c:pt>
                <c:pt idx="52">
                  <c:v>50.498942</c:v>
                </c:pt>
                <c:pt idx="53">
                  <c:v>86.146375000000006</c:v>
                </c:pt>
                <c:pt idx="54">
                  <c:v>35</c:v>
                </c:pt>
                <c:pt idx="55">
                  <c:v>125.621191</c:v>
                </c:pt>
                <c:pt idx="56">
                  <c:v>60.168143999999998</c:v>
                </c:pt>
                <c:pt idx="57">
                  <c:v>108.90931</c:v>
                </c:pt>
                <c:pt idx="58">
                  <c:v>48.890335999999998</c:v>
                </c:pt>
                <c:pt idx="59">
                  <c:v>120.137164</c:v>
                </c:pt>
                <c:pt idx="60">
                  <c:v>155.737514</c:v>
                </c:pt>
                <c:pt idx="61">
                  <c:v>254.794985</c:v>
                </c:pt>
                <c:pt idx="62">
                  <c:v>179.452235</c:v>
                </c:pt>
                <c:pt idx="63">
                  <c:v>93.554559999999995</c:v>
                </c:pt>
                <c:pt idx="64">
                  <c:v>115.039789</c:v>
                </c:pt>
                <c:pt idx="65">
                  <c:v>147.985986</c:v>
                </c:pt>
                <c:pt idx="66">
                  <c:v>37.898575000000001</c:v>
                </c:pt>
                <c:pt idx="67">
                  <c:v>174.71565699999999</c:v>
                </c:pt>
                <c:pt idx="68">
                  <c:v>101.132169</c:v>
                </c:pt>
                <c:pt idx="69">
                  <c:v>149.094008</c:v>
                </c:pt>
                <c:pt idx="70">
                  <c:v>88.909848999999994</c:v>
                </c:pt>
                <c:pt idx="71">
                  <c:v>159.82146</c:v>
                </c:pt>
                <c:pt idx="72">
                  <c:v>235.04093800000001</c:v>
                </c:pt>
                <c:pt idx="73">
                  <c:v>302.66069499999998</c:v>
                </c:pt>
                <c:pt idx="74">
                  <c:v>241.09499600000001</c:v>
                </c:pt>
                <c:pt idx="75">
                  <c:v>207.263757</c:v>
                </c:pt>
                <c:pt idx="76">
                  <c:v>209.907736</c:v>
                </c:pt>
                <c:pt idx="77">
                  <c:v>213.173767</c:v>
                </c:pt>
                <c:pt idx="78">
                  <c:v>110.103604</c:v>
                </c:pt>
                <c:pt idx="79">
                  <c:v>231.473209</c:v>
                </c:pt>
                <c:pt idx="80">
                  <c:v>146.539782</c:v>
                </c:pt>
                <c:pt idx="81">
                  <c:v>198.98641499999999</c:v>
                </c:pt>
                <c:pt idx="82">
                  <c:v>128.090778</c:v>
                </c:pt>
                <c:pt idx="83">
                  <c:v>205.95843300000001</c:v>
                </c:pt>
                <c:pt idx="84">
                  <c:v>303.99948499999999</c:v>
                </c:pt>
                <c:pt idx="85">
                  <c:v>357.75849699999998</c:v>
                </c:pt>
                <c:pt idx="86">
                  <c:v>311.91017599999998</c:v>
                </c:pt>
                <c:pt idx="87">
                  <c:v>290.08873</c:v>
                </c:pt>
                <c:pt idx="88">
                  <c:v>279.95844799999998</c:v>
                </c:pt>
                <c:pt idx="89">
                  <c:v>288.12269500000002</c:v>
                </c:pt>
                <c:pt idx="90">
                  <c:v>206.23865599999999</c:v>
                </c:pt>
                <c:pt idx="91">
                  <c:v>296.63960900000001</c:v>
                </c:pt>
                <c:pt idx="92">
                  <c:v>198.82413700000001</c:v>
                </c:pt>
                <c:pt idx="93">
                  <c:v>256.45655099999999</c:v>
                </c:pt>
                <c:pt idx="94">
                  <c:v>189.05163999999999</c:v>
                </c:pt>
                <c:pt idx="95">
                  <c:v>259.08614999999998</c:v>
                </c:pt>
                <c:pt idx="96">
                  <c:v>382.59173399999997</c:v>
                </c:pt>
                <c:pt idx="97">
                  <c:v>420.41909099999998</c:v>
                </c:pt>
                <c:pt idx="98">
                  <c:v>392.56074100000001</c:v>
                </c:pt>
                <c:pt idx="99">
                  <c:v>384.55854699999998</c:v>
                </c:pt>
                <c:pt idx="100">
                  <c:v>361.89074199999999</c:v>
                </c:pt>
                <c:pt idx="101">
                  <c:v>373.521052</c:v>
                </c:pt>
                <c:pt idx="102">
                  <c:v>277.16079400000001</c:v>
                </c:pt>
                <c:pt idx="103">
                  <c:v>370.81082700000002</c:v>
                </c:pt>
                <c:pt idx="104">
                  <c:v>258.26281399999999</c:v>
                </c:pt>
                <c:pt idx="105">
                  <c:v>321.84349800000001</c:v>
                </c:pt>
                <c:pt idx="106">
                  <c:v>243.12634199999999</c:v>
                </c:pt>
                <c:pt idx="107">
                  <c:v>335.05281600000001</c:v>
                </c:pt>
                <c:pt idx="108">
                  <c:v>470.73818399999999</c:v>
                </c:pt>
                <c:pt idx="109">
                  <c:v>490.65328499999998</c:v>
                </c:pt>
                <c:pt idx="110">
                  <c:v>483.48562600000002</c:v>
                </c:pt>
                <c:pt idx="111">
                  <c:v>490.92808500000001</c:v>
                </c:pt>
                <c:pt idx="112">
                  <c:v>454.74058100000002</c:v>
                </c:pt>
                <c:pt idx="113">
                  <c:v>469.805857</c:v>
                </c:pt>
                <c:pt idx="114">
                  <c:v>352.97448000000003</c:v>
                </c:pt>
                <c:pt idx="115">
                  <c:v>454.36865</c:v>
                </c:pt>
                <c:pt idx="116">
                  <c:v>332.11126000000002</c:v>
                </c:pt>
                <c:pt idx="117">
                  <c:v>395.14561099999997</c:v>
                </c:pt>
                <c:pt idx="118">
                  <c:v>303.83429000000001</c:v>
                </c:pt>
                <c:pt idx="119">
                  <c:v>421.94061499999998</c:v>
                </c:pt>
                <c:pt idx="120">
                  <c:v>570.45259299999998</c:v>
                </c:pt>
                <c:pt idx="121">
                  <c:v>571.00009299999999</c:v>
                </c:pt>
                <c:pt idx="122">
                  <c:v>588.09737500000006</c:v>
                </c:pt>
                <c:pt idx="123">
                  <c:v>610.91418099999999</c:v>
                </c:pt>
                <c:pt idx="124">
                  <c:v>559.75245500000005</c:v>
                </c:pt>
                <c:pt idx="125">
                  <c:v>578.09196299999996</c:v>
                </c:pt>
                <c:pt idx="126">
                  <c:v>438.14675399999999</c:v>
                </c:pt>
                <c:pt idx="127">
                  <c:v>548.26320899999996</c:v>
                </c:pt>
                <c:pt idx="128">
                  <c:v>478.40656799999999</c:v>
                </c:pt>
                <c:pt idx="129">
                  <c:v>477.88759700000003</c:v>
                </c:pt>
                <c:pt idx="130">
                  <c:v>371.99284699999998</c:v>
                </c:pt>
                <c:pt idx="131">
                  <c:v>519.64279699999997</c:v>
                </c:pt>
                <c:pt idx="132">
                  <c:v>682.30125299999997</c:v>
                </c:pt>
                <c:pt idx="133">
                  <c:v>679.13444600000003</c:v>
                </c:pt>
                <c:pt idx="134">
                  <c:v>712.05386799999997</c:v>
                </c:pt>
                <c:pt idx="135">
                  <c:v>745.06338900000003</c:v>
                </c:pt>
                <c:pt idx="136">
                  <c:v>677.50776499999995</c:v>
                </c:pt>
                <c:pt idx="137">
                  <c:v>709.16172800000004</c:v>
                </c:pt>
                <c:pt idx="138">
                  <c:v>533.00278400000002</c:v>
                </c:pt>
                <c:pt idx="139">
                  <c:v>652.84454900000003</c:v>
                </c:pt>
                <c:pt idx="140">
                  <c:v>619.05464300000006</c:v>
                </c:pt>
                <c:pt idx="141">
                  <c:v>570.50979099999995</c:v>
                </c:pt>
                <c:pt idx="142">
                  <c:v>457.80390499999999</c:v>
                </c:pt>
                <c:pt idx="143">
                  <c:v>628.53774099999998</c:v>
                </c:pt>
                <c:pt idx="144">
                  <c:v>806.61546099999998</c:v>
                </c:pt>
                <c:pt idx="145">
                  <c:v>815.32779000000005</c:v>
                </c:pt>
                <c:pt idx="146">
                  <c:v>849.36455699999999</c:v>
                </c:pt>
                <c:pt idx="147">
                  <c:v>893.61764100000005</c:v>
                </c:pt>
                <c:pt idx="148">
                  <c:v>808.33758599999999</c:v>
                </c:pt>
                <c:pt idx="149">
                  <c:v>862.835015</c:v>
                </c:pt>
                <c:pt idx="150">
                  <c:v>637.64659600000005</c:v>
                </c:pt>
                <c:pt idx="151">
                  <c:v>768.21632799999998</c:v>
                </c:pt>
                <c:pt idx="152">
                  <c:v>740.76676599999996</c:v>
                </c:pt>
                <c:pt idx="153">
                  <c:v>673.25567999999998</c:v>
                </c:pt>
                <c:pt idx="154">
                  <c:v>565.30911800000001</c:v>
                </c:pt>
                <c:pt idx="155">
                  <c:v>748.74889800000005</c:v>
                </c:pt>
                <c:pt idx="156">
                  <c:v>943.43224399999997</c:v>
                </c:pt>
                <c:pt idx="157">
                  <c:v>999.73123599999997</c:v>
                </c:pt>
                <c:pt idx="158">
                  <c:v>999.92950499999995</c:v>
                </c:pt>
                <c:pt idx="159">
                  <c:v>1056.445023</c:v>
                </c:pt>
                <c:pt idx="160">
                  <c:v>952.26041399999997</c:v>
                </c:pt>
                <c:pt idx="161">
                  <c:v>1031.6713380000001</c:v>
                </c:pt>
                <c:pt idx="162">
                  <c:v>770.69404399999996</c:v>
                </c:pt>
                <c:pt idx="163">
                  <c:v>894.18356800000004</c:v>
                </c:pt>
                <c:pt idx="164">
                  <c:v>864.62722799999995</c:v>
                </c:pt>
                <c:pt idx="165">
                  <c:v>786.12363300000004</c:v>
                </c:pt>
                <c:pt idx="166">
                  <c:v>682.79294800000002</c:v>
                </c:pt>
                <c:pt idx="167">
                  <c:v>880.09005999999999</c:v>
                </c:pt>
                <c:pt idx="168">
                  <c:v>1092.4374459999999</c:v>
                </c:pt>
                <c:pt idx="169">
                  <c:v>1199.51027</c:v>
                </c:pt>
                <c:pt idx="170">
                  <c:v>1164.2796229999999</c:v>
                </c:pt>
                <c:pt idx="171">
                  <c:v>1232.9751590000001</c:v>
                </c:pt>
                <c:pt idx="172">
                  <c:v>1114.1298810000001</c:v>
                </c:pt>
                <c:pt idx="173">
                  <c:v>1215.1786179999999</c:v>
                </c:pt>
                <c:pt idx="174">
                  <c:v>929.31197999999995</c:v>
                </c:pt>
                <c:pt idx="175">
                  <c:v>1030.204884</c:v>
                </c:pt>
                <c:pt idx="176">
                  <c:v>999.67158199999994</c:v>
                </c:pt>
                <c:pt idx="177">
                  <c:v>908.82088899999997</c:v>
                </c:pt>
                <c:pt idx="178">
                  <c:v>809.78631800000005</c:v>
                </c:pt>
                <c:pt idx="179">
                  <c:v>1022.015147</c:v>
                </c:pt>
                <c:pt idx="180">
                  <c:v>1252.987873</c:v>
                </c:pt>
                <c:pt idx="181">
                  <c:v>1413.4108670000001</c:v>
                </c:pt>
                <c:pt idx="182">
                  <c:v>1350.6296870000001</c:v>
                </c:pt>
                <c:pt idx="183">
                  <c:v>1422.1438860000001</c:v>
                </c:pt>
                <c:pt idx="184">
                  <c:v>1307.6653120000001</c:v>
                </c:pt>
                <c:pt idx="185">
                  <c:v>1412.3589509999999</c:v>
                </c:pt>
                <c:pt idx="186">
                  <c:v>1098.6308120000001</c:v>
                </c:pt>
                <c:pt idx="187">
                  <c:v>1175.3529020000001</c:v>
                </c:pt>
                <c:pt idx="188">
                  <c:v>1145.2976940000001</c:v>
                </c:pt>
                <c:pt idx="189">
                  <c:v>1040.72291</c:v>
                </c:pt>
                <c:pt idx="190">
                  <c:v>945.46335599999998</c:v>
                </c:pt>
                <c:pt idx="191">
                  <c:v>1178.320641</c:v>
                </c:pt>
                <c:pt idx="192">
                  <c:v>1423.7058810000001</c:v>
                </c:pt>
                <c:pt idx="193">
                  <c:v>1639.570195</c:v>
                </c:pt>
                <c:pt idx="194">
                  <c:v>1547.8803370000001</c:v>
                </c:pt>
                <c:pt idx="195">
                  <c:v>1622.3521499999999</c:v>
                </c:pt>
                <c:pt idx="196">
                  <c:v>1513.143861</c:v>
                </c:pt>
                <c:pt idx="197">
                  <c:v>1621.6620809999999</c:v>
                </c:pt>
                <c:pt idx="198">
                  <c:v>1277.082093</c:v>
                </c:pt>
                <c:pt idx="199">
                  <c:v>1328.2867189999999</c:v>
                </c:pt>
                <c:pt idx="200">
                  <c:v>1300.505165</c:v>
                </c:pt>
                <c:pt idx="201">
                  <c:v>1180.841424</c:v>
                </c:pt>
                <c:pt idx="202">
                  <c:v>1088.6144220000001</c:v>
                </c:pt>
                <c:pt idx="203">
                  <c:v>1354.2486429999999</c:v>
                </c:pt>
                <c:pt idx="204">
                  <c:v>1603.182466</c:v>
                </c:pt>
                <c:pt idx="205">
                  <c:v>1875.493712</c:v>
                </c:pt>
                <c:pt idx="206">
                  <c:v>1753.9142280000001</c:v>
                </c:pt>
                <c:pt idx="207">
                  <c:v>1831.4440139999999</c:v>
                </c:pt>
                <c:pt idx="208">
                  <c:v>1728.4850819999999</c:v>
                </c:pt>
                <c:pt idx="209">
                  <c:v>1840.957662</c:v>
                </c:pt>
                <c:pt idx="210">
                  <c:v>1462.5991590000001</c:v>
                </c:pt>
                <c:pt idx="211">
                  <c:v>1487.240106</c:v>
                </c:pt>
                <c:pt idx="212">
                  <c:v>1463.8694740000001</c:v>
                </c:pt>
                <c:pt idx="213">
                  <c:v>1327.804531</c:v>
                </c:pt>
                <c:pt idx="214">
                  <c:v>1237.6334429999999</c:v>
                </c:pt>
                <c:pt idx="215">
                  <c:v>1539.0365870000001</c:v>
                </c:pt>
                <c:pt idx="216">
                  <c:v>1789.239536</c:v>
                </c:pt>
                <c:pt idx="217">
                  <c:v>2118.0594259999998</c:v>
                </c:pt>
                <c:pt idx="218">
                  <c:v>1966.066908</c:v>
                </c:pt>
                <c:pt idx="219">
                  <c:v>2046.7082170000001</c:v>
                </c:pt>
                <c:pt idx="220">
                  <c:v>1951.034825</c:v>
                </c:pt>
                <c:pt idx="221">
                  <c:v>2067.531011</c:v>
                </c:pt>
                <c:pt idx="222">
                  <c:v>1652.625528</c:v>
                </c:pt>
                <c:pt idx="223">
                  <c:v>1650.028781</c:v>
                </c:pt>
                <c:pt idx="224">
                  <c:v>1633.532121</c:v>
                </c:pt>
                <c:pt idx="225">
                  <c:v>1479.85202</c:v>
                </c:pt>
                <c:pt idx="226">
                  <c:v>1390.5226359999999</c:v>
                </c:pt>
                <c:pt idx="227">
                  <c:v>1730.498026</c:v>
                </c:pt>
                <c:pt idx="228">
                  <c:v>1979.3078929999999</c:v>
                </c:pt>
                <c:pt idx="229">
                  <c:v>2363.5532520000002</c:v>
                </c:pt>
                <c:pt idx="230">
                  <c:v>2181.154732</c:v>
                </c:pt>
                <c:pt idx="231">
                  <c:v>2264.906845</c:v>
                </c:pt>
                <c:pt idx="232">
                  <c:v>2177.5874180000001</c:v>
                </c:pt>
                <c:pt idx="233">
                  <c:v>2298.10628</c:v>
                </c:pt>
                <c:pt idx="234">
                  <c:v>1844.1485459999999</c:v>
                </c:pt>
                <c:pt idx="235">
                  <c:v>1814.079248</c:v>
                </c:pt>
                <c:pt idx="236">
                  <c:v>1807.2098450000001</c:v>
                </c:pt>
                <c:pt idx="237">
                  <c:v>1634.848549</c:v>
                </c:pt>
                <c:pt idx="238">
                  <c:v>1544.9170650000001</c:v>
                </c:pt>
                <c:pt idx="239">
                  <c:v>1925.969501</c:v>
                </c:pt>
                <c:pt idx="240">
                  <c:v>2038.9932269999999</c:v>
                </c:pt>
                <c:pt idx="241">
                  <c:v>2485.005114</c:v>
                </c:pt>
                <c:pt idx="242">
                  <c:v>2272.798851</c:v>
                </c:pt>
                <c:pt idx="243">
                  <c:v>2359.6005599999999</c:v>
                </c:pt>
                <c:pt idx="244">
                  <c:v>2267.4668310000002</c:v>
                </c:pt>
                <c:pt idx="245">
                  <c:v>2391.92922</c:v>
                </c:pt>
                <c:pt idx="246">
                  <c:v>1930.2341389999999</c:v>
                </c:pt>
                <c:pt idx="247">
                  <c:v>1876.163339</c:v>
                </c:pt>
                <c:pt idx="248">
                  <c:v>1845.254739</c:v>
                </c:pt>
                <c:pt idx="249">
                  <c:v>1667.5837100000001</c:v>
                </c:pt>
                <c:pt idx="250">
                  <c:v>1594.604599</c:v>
                </c:pt>
                <c:pt idx="251">
                  <c:v>1985.37934</c:v>
                </c:pt>
                <c:pt idx="252">
                  <c:v>2192.573026</c:v>
                </c:pt>
                <c:pt idx="253">
                  <c:v>2681.207089</c:v>
                </c:pt>
                <c:pt idx="254">
                  <c:v>2440.4267009999999</c:v>
                </c:pt>
                <c:pt idx="255">
                  <c:v>2530.1517960000001</c:v>
                </c:pt>
                <c:pt idx="256">
                  <c:v>2433.4030090000001</c:v>
                </c:pt>
                <c:pt idx="257">
                  <c:v>2561.6457190000001</c:v>
                </c:pt>
                <c:pt idx="258">
                  <c:v>2092.5335070000001</c:v>
                </c:pt>
                <c:pt idx="259">
                  <c:v>2015.454526</c:v>
                </c:pt>
                <c:pt idx="260">
                  <c:v>1961.50161</c:v>
                </c:pt>
                <c:pt idx="261">
                  <c:v>1778.7405960000001</c:v>
                </c:pt>
                <c:pt idx="262">
                  <c:v>1722.0122699999999</c:v>
                </c:pt>
                <c:pt idx="263">
                  <c:v>2122.1069499999999</c:v>
                </c:pt>
                <c:pt idx="264">
                  <c:v>2336.2569469999999</c:v>
                </c:pt>
                <c:pt idx="265">
                  <c:v>2864.6905270000002</c:v>
                </c:pt>
                <c:pt idx="266">
                  <c:v>2597.2283379999999</c:v>
                </c:pt>
                <c:pt idx="267">
                  <c:v>2689.6832180000001</c:v>
                </c:pt>
                <c:pt idx="268">
                  <c:v>2588.6250060000002</c:v>
                </c:pt>
                <c:pt idx="269">
                  <c:v>2720.3976849999999</c:v>
                </c:pt>
                <c:pt idx="270">
                  <c:v>2244.3595420000001</c:v>
                </c:pt>
                <c:pt idx="271">
                  <c:v>2145.7961019999998</c:v>
                </c:pt>
                <c:pt idx="272">
                  <c:v>2070.3249839999999</c:v>
                </c:pt>
                <c:pt idx="273">
                  <c:v>1882.8110690000001</c:v>
                </c:pt>
                <c:pt idx="274">
                  <c:v>1841.2573179999999</c:v>
                </c:pt>
                <c:pt idx="275">
                  <c:v>2250.0547219999999</c:v>
                </c:pt>
                <c:pt idx="276">
                  <c:v>2455.5511540000002</c:v>
                </c:pt>
                <c:pt idx="277">
                  <c:v>3016.8274219999998</c:v>
                </c:pt>
                <c:pt idx="278">
                  <c:v>2727.3473260000001</c:v>
                </c:pt>
                <c:pt idx="279">
                  <c:v>2822.0548330000001</c:v>
                </c:pt>
                <c:pt idx="280">
                  <c:v>2717.44047</c:v>
                </c:pt>
                <c:pt idx="281">
                  <c:v>2852.1260900000002</c:v>
                </c:pt>
                <c:pt idx="282">
                  <c:v>2370.3726470000001</c:v>
                </c:pt>
                <c:pt idx="283">
                  <c:v>2254.0801609999999</c:v>
                </c:pt>
                <c:pt idx="284">
                  <c:v>2160.8521529999998</c:v>
                </c:pt>
                <c:pt idx="285">
                  <c:v>1969.416129</c:v>
                </c:pt>
                <c:pt idx="286">
                  <c:v>1940.3844859999999</c:v>
                </c:pt>
                <c:pt idx="287">
                  <c:v>2356.3634069999998</c:v>
                </c:pt>
                <c:pt idx="288">
                  <c:v>2480.5614639999999</c:v>
                </c:pt>
                <c:pt idx="289">
                  <c:v>3047.7872550000002</c:v>
                </c:pt>
                <c:pt idx="290">
                  <c:v>2754.318569</c:v>
                </c:pt>
                <c:pt idx="291">
                  <c:v>2849.4341439999998</c:v>
                </c:pt>
                <c:pt idx="292">
                  <c:v>2744.1755760000001</c:v>
                </c:pt>
                <c:pt idx="293">
                  <c:v>2879.3888820000002</c:v>
                </c:pt>
                <c:pt idx="294">
                  <c:v>2396.6001000000001</c:v>
                </c:pt>
                <c:pt idx="295">
                  <c:v>2277.095961</c:v>
                </c:pt>
                <c:pt idx="296">
                  <c:v>2180.6512539999999</c:v>
                </c:pt>
                <c:pt idx="297">
                  <c:v>1988.5047320000001</c:v>
                </c:pt>
                <c:pt idx="298">
                  <c:v>1961.741495</c:v>
                </c:pt>
                <c:pt idx="299">
                  <c:v>2379.0213629999998</c:v>
                </c:pt>
                <c:pt idx="300">
                  <c:v>2489.3235540000001</c:v>
                </c:pt>
                <c:pt idx="301">
                  <c:v>3057.8642890000001</c:v>
                </c:pt>
                <c:pt idx="302">
                  <c:v>2763.5140580000002</c:v>
                </c:pt>
                <c:pt idx="303">
                  <c:v>2858.719822</c:v>
                </c:pt>
                <c:pt idx="304">
                  <c:v>2753.3188749999999</c:v>
                </c:pt>
                <c:pt idx="305">
                  <c:v>2888.6488079999999</c:v>
                </c:pt>
                <c:pt idx="306">
                  <c:v>2405.6311989999999</c:v>
                </c:pt>
                <c:pt idx="307">
                  <c:v>2285.41723</c:v>
                </c:pt>
                <c:pt idx="308">
                  <c:v>2188.261579</c:v>
                </c:pt>
                <c:pt idx="309">
                  <c:v>1995.9580249999999</c:v>
                </c:pt>
                <c:pt idx="310">
                  <c:v>1969.696144</c:v>
                </c:pt>
                <c:pt idx="311">
                  <c:v>2387.263543</c:v>
                </c:pt>
                <c:pt idx="312">
                  <c:v>2498.0856439999998</c:v>
                </c:pt>
                <c:pt idx="313">
                  <c:v>3067.941323</c:v>
                </c:pt>
                <c:pt idx="314">
                  <c:v>2772.709546</c:v>
                </c:pt>
                <c:pt idx="315">
                  <c:v>2868.0055000000002</c:v>
                </c:pt>
                <c:pt idx="316">
                  <c:v>2762.4621729999999</c:v>
                </c:pt>
                <c:pt idx="317">
                  <c:v>2897.9087330000002</c:v>
                </c:pt>
                <c:pt idx="318">
                  <c:v>2414.6622969999999</c:v>
                </c:pt>
                <c:pt idx="319">
                  <c:v>2293.7384999999999</c:v>
                </c:pt>
                <c:pt idx="320">
                  <c:v>2195.8719040000001</c:v>
                </c:pt>
                <c:pt idx="321">
                  <c:v>2003.4113179999999</c:v>
                </c:pt>
                <c:pt idx="322">
                  <c:v>1977.650793</c:v>
                </c:pt>
                <c:pt idx="323">
                  <c:v>2395.5057230000002</c:v>
                </c:pt>
                <c:pt idx="324">
                  <c:v>2506.8477330000001</c:v>
                </c:pt>
                <c:pt idx="325">
                  <c:v>3078.018356</c:v>
                </c:pt>
                <c:pt idx="326">
                  <c:v>2781.9050339999999</c:v>
                </c:pt>
                <c:pt idx="327">
                  <c:v>2877.2911789999998</c:v>
                </c:pt>
                <c:pt idx="328">
                  <c:v>2771.6054720000002</c:v>
                </c:pt>
                <c:pt idx="329">
                  <c:v>2907.1686589999999</c:v>
                </c:pt>
                <c:pt idx="330">
                  <c:v>2423.6933960000001</c:v>
                </c:pt>
                <c:pt idx="331">
                  <c:v>2302.059769</c:v>
                </c:pt>
                <c:pt idx="332">
                  <c:v>2203.4822300000001</c:v>
                </c:pt>
                <c:pt idx="333">
                  <c:v>2010.864611</c:v>
                </c:pt>
                <c:pt idx="334">
                  <c:v>1985.605442</c:v>
                </c:pt>
                <c:pt idx="335">
                  <c:v>2403.747903</c:v>
                </c:pt>
                <c:pt idx="336">
                  <c:v>2515.6098229999998</c:v>
                </c:pt>
                <c:pt idx="337">
                  <c:v>3088.09539</c:v>
                </c:pt>
                <c:pt idx="338">
                  <c:v>2791.1005230000001</c:v>
                </c:pt>
                <c:pt idx="339">
                  <c:v>2886.576857</c:v>
                </c:pt>
                <c:pt idx="340">
                  <c:v>2780.7487700000001</c:v>
                </c:pt>
                <c:pt idx="341">
                  <c:v>2916.4285850000001</c:v>
                </c:pt>
                <c:pt idx="342">
                  <c:v>2432.7244949999999</c:v>
                </c:pt>
                <c:pt idx="343">
                  <c:v>2310.381038</c:v>
                </c:pt>
                <c:pt idx="344">
                  <c:v>2211.0925550000002</c:v>
                </c:pt>
                <c:pt idx="345">
                  <c:v>2018.3179050000001</c:v>
                </c:pt>
                <c:pt idx="346">
                  <c:v>1993.5600910000001</c:v>
                </c:pt>
                <c:pt idx="347">
                  <c:v>2411.9900830000001</c:v>
                </c:pt>
                <c:pt idx="348">
                  <c:v>2524.3719129999999</c:v>
                </c:pt>
                <c:pt idx="349">
                  <c:v>3098.172423</c:v>
                </c:pt>
                <c:pt idx="350">
                  <c:v>2800.2960109999999</c:v>
                </c:pt>
                <c:pt idx="351">
                  <c:v>2895.8625350000002</c:v>
                </c:pt>
                <c:pt idx="352">
                  <c:v>2789.8920680000001</c:v>
                </c:pt>
                <c:pt idx="353">
                  <c:v>2925.6885109999998</c:v>
                </c:pt>
                <c:pt idx="354">
                  <c:v>2441.7555929999999</c:v>
                </c:pt>
                <c:pt idx="355">
                  <c:v>2318.702307</c:v>
                </c:pt>
                <c:pt idx="356">
                  <c:v>2218.7028799999998</c:v>
                </c:pt>
                <c:pt idx="357">
                  <c:v>2025.7711979999999</c:v>
                </c:pt>
                <c:pt idx="358">
                  <c:v>2001.5147400000001</c:v>
                </c:pt>
                <c:pt idx="359">
                  <c:v>2420.2322629999999</c:v>
                </c:pt>
                <c:pt idx="360">
                  <c:v>2533.1340019999998</c:v>
                </c:pt>
                <c:pt idx="361">
                  <c:v>3108.2494569999999</c:v>
                </c:pt>
                <c:pt idx="362">
                  <c:v>2809.4915000000001</c:v>
                </c:pt>
                <c:pt idx="363">
                  <c:v>2905.1482139999998</c:v>
                </c:pt>
                <c:pt idx="364">
                  <c:v>2799.035367</c:v>
                </c:pt>
                <c:pt idx="365">
                  <c:v>2934.9484360000001</c:v>
                </c:pt>
                <c:pt idx="366">
                  <c:v>2450.7866920000001</c:v>
                </c:pt>
                <c:pt idx="367">
                  <c:v>2327.0235769999999</c:v>
                </c:pt>
                <c:pt idx="368">
                  <c:v>2226.3132049999999</c:v>
                </c:pt>
                <c:pt idx="369">
                  <c:v>2033.2244909999999</c:v>
                </c:pt>
                <c:pt idx="370">
                  <c:v>2009.4693890000001</c:v>
                </c:pt>
                <c:pt idx="371">
                  <c:v>2428.4744430000001</c:v>
                </c:pt>
                <c:pt idx="372">
                  <c:v>2541.896092</c:v>
                </c:pt>
                <c:pt idx="373">
                  <c:v>3118.3264909999998</c:v>
                </c:pt>
                <c:pt idx="374">
                  <c:v>2818.6869879999999</c:v>
                </c:pt>
                <c:pt idx="375">
                  <c:v>2914.433892</c:v>
                </c:pt>
                <c:pt idx="376">
                  <c:v>2808.1786649999999</c:v>
                </c:pt>
                <c:pt idx="377">
                  <c:v>2944.2083619999999</c:v>
                </c:pt>
                <c:pt idx="378">
                  <c:v>2459.8177900000001</c:v>
                </c:pt>
                <c:pt idx="379">
                  <c:v>2335.344846</c:v>
                </c:pt>
                <c:pt idx="380">
                  <c:v>2233.9235309999999</c:v>
                </c:pt>
                <c:pt idx="381">
                  <c:v>2040.677784</c:v>
                </c:pt>
                <c:pt idx="382">
                  <c:v>2017.4240380000001</c:v>
                </c:pt>
                <c:pt idx="383">
                  <c:v>2436.7166229999998</c:v>
                </c:pt>
                <c:pt idx="384">
                  <c:v>2550.6581820000001</c:v>
                </c:pt>
                <c:pt idx="385">
                  <c:v>3128.4035239999998</c:v>
                </c:pt>
                <c:pt idx="386">
                  <c:v>2827.8824770000001</c:v>
                </c:pt>
                <c:pt idx="387">
                  <c:v>2923.7195700000002</c:v>
                </c:pt>
                <c:pt idx="388">
                  <c:v>2817.3219640000002</c:v>
                </c:pt>
                <c:pt idx="389">
                  <c:v>2953.468288</c:v>
                </c:pt>
                <c:pt idx="390">
                  <c:v>2468.8488889999999</c:v>
                </c:pt>
                <c:pt idx="391">
                  <c:v>2343.666115</c:v>
                </c:pt>
                <c:pt idx="392">
                  <c:v>2241.533856</c:v>
                </c:pt>
                <c:pt idx="393">
                  <c:v>2048.1310779999999</c:v>
                </c:pt>
                <c:pt idx="394">
                  <c:v>2025.3786869999999</c:v>
                </c:pt>
                <c:pt idx="395">
                  <c:v>2444.958803</c:v>
                </c:pt>
                <c:pt idx="396">
                  <c:v>2559.4202719999998</c:v>
                </c:pt>
                <c:pt idx="397">
                  <c:v>3138.4805580000002</c:v>
                </c:pt>
                <c:pt idx="398">
                  <c:v>2837.0779649999999</c:v>
                </c:pt>
                <c:pt idx="399">
                  <c:v>2933.0052489999998</c:v>
                </c:pt>
                <c:pt idx="400">
                  <c:v>2826.4652620000002</c:v>
                </c:pt>
                <c:pt idx="401">
                  <c:v>2962.7282129999999</c:v>
                </c:pt>
                <c:pt idx="402">
                  <c:v>2477.8799880000001</c:v>
                </c:pt>
                <c:pt idx="403">
                  <c:v>2351.9873849999999</c:v>
                </c:pt>
                <c:pt idx="404">
                  <c:v>2249.1441810000001</c:v>
                </c:pt>
                <c:pt idx="405">
                  <c:v>2055.5843709999999</c:v>
                </c:pt>
                <c:pt idx="406">
                  <c:v>2033.3333359999999</c:v>
                </c:pt>
                <c:pt idx="407">
                  <c:v>2453.2009830000002</c:v>
                </c:pt>
                <c:pt idx="408">
                  <c:v>2568.1823610000001</c:v>
                </c:pt>
                <c:pt idx="409">
                  <c:v>3148.5575920000001</c:v>
                </c:pt>
                <c:pt idx="410">
                  <c:v>2846.2734540000001</c:v>
                </c:pt>
                <c:pt idx="411">
                  <c:v>2942.290927</c:v>
                </c:pt>
                <c:pt idx="412">
                  <c:v>2835.608561</c:v>
                </c:pt>
                <c:pt idx="413">
                  <c:v>2971.988139</c:v>
                </c:pt>
                <c:pt idx="414">
                  <c:v>2486.9110860000001</c:v>
                </c:pt>
                <c:pt idx="415">
                  <c:v>2360.3086539999999</c:v>
                </c:pt>
                <c:pt idx="416">
                  <c:v>2256.7545060000002</c:v>
                </c:pt>
                <c:pt idx="417">
                  <c:v>2063.0376639999999</c:v>
                </c:pt>
                <c:pt idx="418">
                  <c:v>2041.2879849999999</c:v>
                </c:pt>
                <c:pt idx="419">
                  <c:v>2461.4431629999999</c:v>
                </c:pt>
                <c:pt idx="420">
                  <c:v>2576.9444509999998</c:v>
                </c:pt>
                <c:pt idx="421">
                  <c:v>3158.6346250000001</c:v>
                </c:pt>
                <c:pt idx="422">
                  <c:v>2855.468942</c:v>
                </c:pt>
                <c:pt idx="423">
                  <c:v>2951.5766050000002</c:v>
                </c:pt>
                <c:pt idx="424">
                  <c:v>2844.751859</c:v>
                </c:pt>
                <c:pt idx="425">
                  <c:v>2981.2480650000002</c:v>
                </c:pt>
                <c:pt idx="426">
                  <c:v>2495.9421849999999</c:v>
                </c:pt>
                <c:pt idx="427">
                  <c:v>2368.629923</c:v>
                </c:pt>
                <c:pt idx="428">
                  <c:v>2264.3648320000002</c:v>
                </c:pt>
                <c:pt idx="429">
                  <c:v>2070.490957</c:v>
                </c:pt>
                <c:pt idx="430">
                  <c:v>2049.2426340000002</c:v>
                </c:pt>
                <c:pt idx="431">
                  <c:v>2469.6853430000001</c:v>
                </c:pt>
                <c:pt idx="432">
                  <c:v>2583.862533</c:v>
                </c:pt>
                <c:pt idx="433">
                  <c:v>3166.3416729999999</c:v>
                </c:pt>
                <c:pt idx="434">
                  <c:v>2862.6470629999999</c:v>
                </c:pt>
                <c:pt idx="435">
                  <c:v>2958.8088400000001</c:v>
                </c:pt>
                <c:pt idx="436">
                  <c:v>2851.898666</c:v>
                </c:pt>
                <c:pt idx="437">
                  <c:v>2988.4648480000001</c:v>
                </c:pt>
                <c:pt idx="438">
                  <c:v>2503.0216719999999</c:v>
                </c:pt>
                <c:pt idx="439">
                  <c:v>2375.2835129999999</c:v>
                </c:pt>
                <c:pt idx="440">
                  <c:v>2270.5918550000001</c:v>
                </c:pt>
                <c:pt idx="441">
                  <c:v>2076.6237609999998</c:v>
                </c:pt>
                <c:pt idx="442">
                  <c:v>2055.6762509999999</c:v>
                </c:pt>
                <c:pt idx="443">
                  <c:v>2476.291479</c:v>
                </c:pt>
                <c:pt idx="444">
                  <c:v>2588.0146020000002</c:v>
                </c:pt>
                <c:pt idx="445">
                  <c:v>3170.493743</c:v>
                </c:pt>
                <c:pt idx="446">
                  <c:v>2866.799133</c:v>
                </c:pt>
                <c:pt idx="447">
                  <c:v>2962.9609099999998</c:v>
                </c:pt>
                <c:pt idx="448">
                  <c:v>2856.0507360000001</c:v>
                </c:pt>
                <c:pt idx="449">
                  <c:v>2992.6169180000002</c:v>
                </c:pt>
                <c:pt idx="450">
                  <c:v>2507.1737410000001</c:v>
                </c:pt>
                <c:pt idx="451">
                  <c:v>2379.435583</c:v>
                </c:pt>
                <c:pt idx="452">
                  <c:v>2274.7439239999999</c:v>
                </c:pt>
                <c:pt idx="453">
                  <c:v>2080.7758309999999</c:v>
                </c:pt>
                <c:pt idx="454">
                  <c:v>2059.828321</c:v>
                </c:pt>
                <c:pt idx="455">
                  <c:v>2480.4435480000002</c:v>
                </c:pt>
                <c:pt idx="456">
                  <c:v>2592.1666719999998</c:v>
                </c:pt>
                <c:pt idx="457">
                  <c:v>3174.6458130000001</c:v>
                </c:pt>
                <c:pt idx="458">
                  <c:v>2870.9512020000002</c:v>
                </c:pt>
                <c:pt idx="459">
                  <c:v>2967.1129799999999</c:v>
                </c:pt>
                <c:pt idx="460">
                  <c:v>2860.2028049999999</c:v>
                </c:pt>
                <c:pt idx="461">
                  <c:v>2996.7689879999998</c:v>
                </c:pt>
                <c:pt idx="462">
                  <c:v>2511.3258110000002</c:v>
                </c:pt>
                <c:pt idx="463">
                  <c:v>2383.5876520000002</c:v>
                </c:pt>
                <c:pt idx="464">
                  <c:v>2278.895994</c:v>
                </c:pt>
                <c:pt idx="465">
                  <c:v>2084.9279000000001</c:v>
                </c:pt>
                <c:pt idx="466">
                  <c:v>2063.9803900000002</c:v>
                </c:pt>
                <c:pt idx="467">
                  <c:v>2484.5956179999998</c:v>
                </c:pt>
                <c:pt idx="468">
                  <c:v>2596.3187419999999</c:v>
                </c:pt>
                <c:pt idx="469">
                  <c:v>3178.7978819999998</c:v>
                </c:pt>
                <c:pt idx="470">
                  <c:v>2875.1032719999998</c:v>
                </c:pt>
                <c:pt idx="471">
                  <c:v>2971.2650490000001</c:v>
                </c:pt>
                <c:pt idx="472">
                  <c:v>2864.354875</c:v>
                </c:pt>
                <c:pt idx="473">
                  <c:v>3000.921057</c:v>
                </c:pt>
                <c:pt idx="474">
                  <c:v>2515.4778809999998</c:v>
                </c:pt>
                <c:pt idx="475">
                  <c:v>2387.7397219999998</c:v>
                </c:pt>
                <c:pt idx="476">
                  <c:v>2283.0480640000001</c:v>
                </c:pt>
                <c:pt idx="477">
                  <c:v>2089.0799699999998</c:v>
                </c:pt>
                <c:pt idx="478">
                  <c:v>2068.1324599999998</c:v>
                </c:pt>
                <c:pt idx="479">
                  <c:v>2488.7476879999999</c:v>
                </c:pt>
              </c:numCache>
            </c:numRef>
          </c:val>
          <c:smooth val="0"/>
          <c:extLst>
            <c:ext xmlns:c16="http://schemas.microsoft.com/office/drawing/2014/chart" uri="{C3380CC4-5D6E-409C-BE32-E72D297353CC}">
              <c16:uniqueId val="{00000001-1749-4164-A9C8-75C4142C08F0}"/>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out"/>
        <c:minorTickMark val="none"/>
        <c:tickLblPos val="low"/>
        <c:spPr>
          <a:ln w="12700" cap="flat">
            <a:solidFill>
              <a:srgbClr val="E0E5EB"/>
            </a:solidFill>
            <a:prstDash val="solid"/>
            <a:round/>
          </a:ln>
        </c:spPr>
        <c:txPr>
          <a:bodyPr rot="0"/>
          <a:lstStyle/>
          <a:p>
            <a:pPr>
              <a:defRPr sz="900" b="0" i="0" u="none" strike="noStrike">
                <a:solidFill>
                  <a:srgbClr val="44546A"/>
                </a:solidFill>
                <a:latin typeface="Calibri"/>
              </a:defRPr>
            </a:pPr>
            <a:endParaRPr lang="en-US"/>
          </a:p>
        </c:txPr>
        <c:crossAx val="2094734553"/>
        <c:crosses val="autoZero"/>
        <c:auto val="1"/>
        <c:lblAlgn val="ctr"/>
        <c:lblOffset val="100"/>
        <c:noMultiLvlLbl val="1"/>
      </c:catAx>
      <c:valAx>
        <c:axId val="2094734553"/>
        <c:scaling>
          <c:orientation val="minMax"/>
        </c:scaling>
        <c:delete val="0"/>
        <c:axPos val="l"/>
        <c:title>
          <c:tx>
            <c:rich>
              <a:bodyPr rot="-5400000"/>
              <a:lstStyle/>
              <a:p>
                <a:pPr>
                  <a:defRPr sz="900" b="1" i="0" u="none" strike="noStrike">
                    <a:solidFill>
                      <a:srgbClr val="44546A"/>
                    </a:solidFill>
                    <a:latin typeface="Calibri"/>
                  </a:defRPr>
                </a:pPr>
                <a:r>
                  <a:rPr lang="en-CA" sz="900" b="1" i="0" u="none" strike="noStrike">
                    <a:solidFill>
                      <a:srgbClr val="44546A"/>
                    </a:solidFill>
                    <a:latin typeface="Calibri"/>
                  </a:rPr>
                  <a:t>kW</a:t>
                </a:r>
              </a:p>
            </c:rich>
          </c:tx>
          <c:overlay val="1"/>
        </c:title>
        <c:numFmt formatCode="0.####" sourceLinked="0"/>
        <c:majorTickMark val="none"/>
        <c:minorTickMark val="none"/>
        <c:tickLblPos val="nextTo"/>
        <c:spPr>
          <a:ln w="12700" cap="flat">
            <a:noFill/>
            <a:prstDash val="solid"/>
            <a:round/>
          </a:ln>
        </c:spPr>
        <c:txPr>
          <a:bodyPr rot="0"/>
          <a:lstStyle/>
          <a:p>
            <a:pPr>
              <a:defRPr sz="900" b="0" i="0" u="none" strike="noStrike">
                <a:solidFill>
                  <a:srgbClr val="44546A"/>
                </a:solidFill>
                <a:latin typeface="Calibri"/>
              </a:defRPr>
            </a:pPr>
            <a:endParaRPr lang="en-US"/>
          </a:p>
        </c:txPr>
        <c:crossAx val="2094734552"/>
        <c:crosses val="autoZero"/>
        <c:crossBetween val="between"/>
        <c:majorUnit val="1000"/>
        <c:minorUnit val="500"/>
      </c:valAx>
      <c:spPr>
        <a:noFill/>
        <a:ln w="12700" cap="flat">
          <a:noFill/>
          <a:miter lim="400000"/>
        </a:ln>
        <a:effectLst/>
      </c:spPr>
    </c:plotArea>
    <c:legend>
      <c:legendPos val="b"/>
      <c:layout>
        <c:manualLayout>
          <c:xMode val="edge"/>
          <c:yMode val="edge"/>
          <c:x val="0.36779099999999998"/>
          <c:y val="0.975661"/>
          <c:w val="0.26277299999999998"/>
          <c:h val="2.4339E-2"/>
        </c:manualLayout>
      </c:layout>
      <c:overlay val="1"/>
      <c:spPr>
        <a:noFill/>
        <a:ln w="12700" cap="flat">
          <a:noFill/>
          <a:miter lim="400000"/>
        </a:ln>
        <a:effectLst/>
      </c:spPr>
      <c:txPr>
        <a:bodyPr rot="0"/>
        <a:lstStyle/>
        <a:p>
          <a:pPr>
            <a:defRPr sz="900" b="0" i="0" u="none" strike="noStrike">
              <a:solidFill>
                <a:srgbClr val="44546A"/>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82-47D5-B2C9-387F225ABE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82-47D5-B2C9-387F225ABE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82-47D5-B2C9-387F225ABE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82-47D5-B2C9-387F225ABE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782-47D5-B2C9-387F225ABE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782-47D5-B2C9-387F225ABE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782-47D5-B2C9-387F225ABEAA}"/>
              </c:ext>
            </c:extLst>
          </c:dPt>
          <c:dLbls>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'Cost Breakdown'!$F$1:$F$7</c:f>
              <c:strCache>
                <c:ptCount val="7"/>
                <c:pt idx="0">
                  <c:v>Superstructure</c:v>
                </c:pt>
                <c:pt idx="1">
                  <c:v>Solar Panels</c:v>
                </c:pt>
                <c:pt idx="2">
                  <c:v>Misc Solar</c:v>
                </c:pt>
                <c:pt idx="3">
                  <c:v>Energy Storage</c:v>
                </c:pt>
                <c:pt idx="4">
                  <c:v>EV Stations</c:v>
                </c:pt>
                <c:pt idx="5">
                  <c:v>Hydrogen Components</c:v>
                </c:pt>
                <c:pt idx="6">
                  <c:v>Indirect</c:v>
                </c:pt>
              </c:strCache>
            </c:strRef>
          </c:cat>
          <c:val>
            <c:numRef>
              <c:f>'Cost Breakdown'!$G$1:$G$7</c:f>
              <c:numCache>
                <c:formatCode>_("$"* #,##0.00_);_("$"* \(#,##0.00\);_("$"* "-"??_);_(@_)</c:formatCode>
                <c:ptCount val="7"/>
                <c:pt idx="0">
                  <c:v>2200000</c:v>
                </c:pt>
                <c:pt idx="1">
                  <c:v>3500000</c:v>
                </c:pt>
                <c:pt idx="2">
                  <c:v>540805</c:v>
                </c:pt>
                <c:pt idx="3">
                  <c:v>27170</c:v>
                </c:pt>
                <c:pt idx="4">
                  <c:v>458857</c:v>
                </c:pt>
                <c:pt idx="5">
                  <c:v>2564434.7560000001</c:v>
                </c:pt>
                <c:pt idx="6">
                  <c:v>400000</c:v>
                </c:pt>
              </c:numCache>
            </c:numRef>
          </c:val>
          <c:extLst>
            <c:ext xmlns:c16="http://schemas.microsoft.com/office/drawing/2014/chart" uri="{C3380CC4-5D6E-409C-BE32-E72D297353CC}">
              <c16:uniqueId val="{0000000E-8782-47D5-B2C9-387F225ABEA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3600" dirty="0"/>
              <a:t>UBC - No Optimization (CA$)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'Models NPVs'!$B$7</c:f>
              <c:strCache>
                <c:ptCount val="1"/>
                <c:pt idx="0">
                  <c:v>UBC - no optimization</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'Models NPVs'!$C$2:$AQ$2</c:f>
              <c:strCache>
                <c:ptCount val="4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pt idx="31">
                  <c:v>Year 31</c:v>
                </c:pt>
                <c:pt idx="32">
                  <c:v>Year 32</c:v>
                </c:pt>
                <c:pt idx="33">
                  <c:v>Year 33</c:v>
                </c:pt>
                <c:pt idx="34">
                  <c:v>Year 34</c:v>
                </c:pt>
                <c:pt idx="35">
                  <c:v>Year 35</c:v>
                </c:pt>
                <c:pt idx="36">
                  <c:v>Year 36</c:v>
                </c:pt>
                <c:pt idx="37">
                  <c:v>Year 37</c:v>
                </c:pt>
                <c:pt idx="38">
                  <c:v>Year 38</c:v>
                </c:pt>
                <c:pt idx="39">
                  <c:v>Year 39</c:v>
                </c:pt>
                <c:pt idx="40">
                  <c:v>Year 40</c:v>
                </c:pt>
              </c:strCache>
            </c:strRef>
          </c:cat>
          <c:val>
            <c:numRef>
              <c:f>'Models NPVs'!$C$7:$AQ$7</c:f>
              <c:numCache>
                <c:formatCode>"$"#,##0_);\("$"#,##0\)</c:formatCode>
                <c:ptCount val="41"/>
                <c:pt idx="0">
                  <c:v>-8691266.756000001</c:v>
                </c:pt>
                <c:pt idx="1">
                  <c:v>-8431121.2480538134</c:v>
                </c:pt>
                <c:pt idx="2">
                  <c:v>-8139996.7801919151</c:v>
                </c:pt>
                <c:pt idx="3">
                  <c:v>-7859305.7064841399</c:v>
                </c:pt>
                <c:pt idx="4">
                  <c:v>-7629298.4586402951</c:v>
                </c:pt>
                <c:pt idx="5">
                  <c:v>-7384802.5457251118</c:v>
                </c:pt>
                <c:pt idx="6">
                  <c:v>-7115545.4565634103</c:v>
                </c:pt>
                <c:pt idx="7">
                  <c:v>-6885129.9882267937</c:v>
                </c:pt>
                <c:pt idx="8">
                  <c:v>-6621368.9212167887</c:v>
                </c:pt>
                <c:pt idx="9">
                  <c:v>-6330719.4040229842</c:v>
                </c:pt>
                <c:pt idx="10">
                  <c:v>-6155751.6166448798</c:v>
                </c:pt>
                <c:pt idx="11">
                  <c:v>-8282742.5330257248</c:v>
                </c:pt>
                <c:pt idx="12">
                  <c:v>-8115713.5237718467</c:v>
                </c:pt>
                <c:pt idx="13">
                  <c:v>-7943053.8770091152</c:v>
                </c:pt>
                <c:pt idx="14">
                  <c:v>-7849374.8285364043</c:v>
                </c:pt>
                <c:pt idx="15">
                  <c:v>-7686055.2662240705</c:v>
                </c:pt>
                <c:pt idx="16">
                  <c:v>-7516839.2455234323</c:v>
                </c:pt>
                <c:pt idx="17">
                  <c:v>-7171322.3851530105</c:v>
                </c:pt>
                <c:pt idx="18">
                  <c:v>-6809846.2644930379</c:v>
                </c:pt>
                <c:pt idx="19">
                  <c:v>-6360739.2728841249</c:v>
                </c:pt>
                <c:pt idx="20">
                  <c:v>-5922940.7356513692</c:v>
                </c:pt>
                <c:pt idx="21">
                  <c:v>-16314370.211004656</c:v>
                </c:pt>
                <c:pt idx="22">
                  <c:v>-16387340.004224909</c:v>
                </c:pt>
                <c:pt idx="23">
                  <c:v>-15101319.439985689</c:v>
                </c:pt>
                <c:pt idx="24">
                  <c:v>-13854097.99760922</c:v>
                </c:pt>
                <c:pt idx="25">
                  <c:v>-12730086.935445679</c:v>
                </c:pt>
                <c:pt idx="26">
                  <c:v>-11503960.215089373</c:v>
                </c:pt>
                <c:pt idx="27">
                  <c:v>-10355591.09910053</c:v>
                </c:pt>
                <c:pt idx="28">
                  <c:v>-9180277.1367867365</c:v>
                </c:pt>
                <c:pt idx="29">
                  <c:v>-8015726.9593477771</c:v>
                </c:pt>
                <c:pt idx="30">
                  <c:v>-6865237.4813293535</c:v>
                </c:pt>
                <c:pt idx="31">
                  <c:v>-13648231.138322724</c:v>
                </c:pt>
                <c:pt idx="32">
                  <c:v>-12644139.305029431</c:v>
                </c:pt>
                <c:pt idx="33">
                  <c:v>-12379850.34009455</c:v>
                </c:pt>
                <c:pt idx="34">
                  <c:v>-10820014.836616926</c:v>
                </c:pt>
                <c:pt idx="35">
                  <c:v>-9464184.0732351542</c:v>
                </c:pt>
                <c:pt idx="36">
                  <c:v>-8030635.5349358954</c:v>
                </c:pt>
                <c:pt idx="37">
                  <c:v>-6685858.7036636919</c:v>
                </c:pt>
                <c:pt idx="38">
                  <c:v>-5329045.6065503471</c:v>
                </c:pt>
                <c:pt idx="39">
                  <c:v>-4000988.0242999597</c:v>
                </c:pt>
                <c:pt idx="40">
                  <c:v>-2705679.0910284026</c:v>
                </c:pt>
              </c:numCache>
            </c:numRef>
          </c:val>
          <c:extLst>
            <c:ext xmlns:c16="http://schemas.microsoft.com/office/drawing/2014/chart" uri="{C3380CC4-5D6E-409C-BE32-E72D297353CC}">
              <c16:uniqueId val="{00000000-E999-4951-8BD9-74DF4040B259}"/>
            </c:ext>
          </c:extLst>
        </c:ser>
        <c:dLbls>
          <c:showLegendKey val="0"/>
          <c:showVal val="0"/>
          <c:showCatName val="0"/>
          <c:showSerName val="0"/>
          <c:showPercent val="0"/>
          <c:showBubbleSize val="0"/>
        </c:dLbls>
        <c:gapWidth val="100"/>
        <c:overlap val="-24"/>
        <c:axId val="536335016"/>
        <c:axId val="536336328"/>
      </c:barChart>
      <c:catAx>
        <c:axId val="536335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accent2">
                    <a:lumMod val="20000"/>
                    <a:lumOff val="80000"/>
                  </a:schemeClr>
                </a:solidFill>
                <a:latin typeface="+mn-lt"/>
                <a:ea typeface="+mn-ea"/>
                <a:cs typeface="+mn-cs"/>
              </a:defRPr>
            </a:pPr>
            <a:endParaRPr lang="en-US"/>
          </a:p>
        </c:txPr>
        <c:crossAx val="536336328"/>
        <c:crosses val="autoZero"/>
        <c:auto val="1"/>
        <c:lblAlgn val="ctr"/>
        <c:lblOffset val="100"/>
        <c:noMultiLvlLbl val="0"/>
      </c:catAx>
      <c:valAx>
        <c:axId val="536336328"/>
        <c:scaling>
          <c:orientation val="minMax"/>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53633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CA" sz="3600" cap="none" dirty="0"/>
              <a:t>Sensitivity</a:t>
            </a:r>
            <a:r>
              <a:rPr lang="en-CA" sz="3600" cap="none" baseline="0" dirty="0"/>
              <a:t> Analysis</a:t>
            </a:r>
            <a:endParaRPr lang="en-CA" sz="3600" cap="none" dirty="0"/>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'Sens Analysis'!$C$2</c:f>
              <c:strCache>
                <c:ptCount val="1"/>
                <c:pt idx="0">
                  <c:v>+1</c:v>
                </c:pt>
              </c:strCache>
            </c:strRef>
          </c:tx>
          <c:spPr>
            <a:solidFill>
              <a:schemeClr val="accent1">
                <a:alpha val="70000"/>
              </a:schemeClr>
            </a:solidFill>
            <a:ln>
              <a:noFill/>
            </a:ln>
            <a:effectLst/>
          </c:spPr>
          <c:invertIfNegative val="0"/>
          <c:cat>
            <c:strRef>
              <c:f>'Sens Analysis'!$B$3:$B$16</c:f>
              <c:strCache>
                <c:ptCount val="14"/>
                <c:pt idx="0">
                  <c:v>EV escalation rate (%)</c:v>
                </c:pt>
                <c:pt idx="1">
                  <c:v>EV level 2 station (unit)</c:v>
                </c:pt>
                <c:pt idx="2">
                  <c:v>EV charging fee (CA¢/kWh)</c:v>
                </c:pt>
                <c:pt idx="3">
                  <c:v>EV fleet (unit)</c:v>
                </c:pt>
                <c:pt idx="4">
                  <c:v>FCV escalation rate (%)</c:v>
                </c:pt>
                <c:pt idx="5">
                  <c:v>LCFS (credits/ton H2)</c:v>
                </c:pt>
                <c:pt idx="6">
                  <c:v>FCV charging fee (CA¢/kg)</c:v>
                </c:pt>
                <c:pt idx="7">
                  <c:v>FCV fleet (unit)</c:v>
                </c:pt>
                <c:pt idx="8">
                  <c:v>Electricity rate (CA¢/kWh)</c:v>
                </c:pt>
                <c:pt idx="9">
                  <c:v>Electricity over threshold (CA¢/kWh)</c:v>
                </c:pt>
                <c:pt idx="10">
                  <c:v>Electricity demand charge (CA¢/kWh)</c:v>
                </c:pt>
                <c:pt idx="11">
                  <c:v>Buy back electricity rate (CA¢/kWh)</c:v>
                </c:pt>
                <c:pt idx="12">
                  <c:v>Energy storage (kWh)</c:v>
                </c:pt>
                <c:pt idx="13">
                  <c:v>Gasoline price (CA¢/liter)</c:v>
                </c:pt>
              </c:strCache>
            </c:strRef>
          </c:cat>
          <c:val>
            <c:numRef>
              <c:f>'Sens Analysis'!$C$3:$C$16</c:f>
              <c:numCache>
                <c:formatCode>_-"$"* #,##0_-;\-"$"* #,##0_-;_-"$"* "-"??_-;_-@_-</c:formatCode>
                <c:ptCount val="14"/>
                <c:pt idx="0">
                  <c:v>499380.37809079234</c:v>
                </c:pt>
                <c:pt idx="1">
                  <c:v>474408.95790063031</c:v>
                </c:pt>
                <c:pt idx="2">
                  <c:v>1274769.6392067568</c:v>
                </c:pt>
                <c:pt idx="3">
                  <c:v>32202.834769849665</c:v>
                </c:pt>
                <c:pt idx="4">
                  <c:v>-399827.47412785608</c:v>
                </c:pt>
                <c:pt idx="5">
                  <c:v>39865.588840948418</c:v>
                </c:pt>
                <c:pt idx="6">
                  <c:v>4962.1930409660563</c:v>
                </c:pt>
                <c:pt idx="7">
                  <c:v>-3358.1076048621908</c:v>
                </c:pt>
                <c:pt idx="8">
                  <c:v>-1988145.7357559642</c:v>
                </c:pt>
                <c:pt idx="9">
                  <c:v>-1510633.6106311101</c:v>
                </c:pt>
                <c:pt idx="10">
                  <c:v>-3762.0978424139321</c:v>
                </c:pt>
                <c:pt idx="11">
                  <c:v>1759.8586428156123</c:v>
                </c:pt>
                <c:pt idx="12">
                  <c:v>320.20640203543007</c:v>
                </c:pt>
                <c:pt idx="13">
                  <c:v>64722.860251230188</c:v>
                </c:pt>
              </c:numCache>
            </c:numRef>
          </c:val>
          <c:extLst>
            <c:ext xmlns:c16="http://schemas.microsoft.com/office/drawing/2014/chart" uri="{C3380CC4-5D6E-409C-BE32-E72D297353CC}">
              <c16:uniqueId val="{00000000-A519-4C6F-92EF-F3A8C14A577A}"/>
            </c:ext>
          </c:extLst>
        </c:ser>
        <c:ser>
          <c:idx val="1"/>
          <c:order val="1"/>
          <c:tx>
            <c:strRef>
              <c:f>'Sens Analysis'!$D$2</c:f>
              <c:strCache>
                <c:ptCount val="1"/>
                <c:pt idx="0">
                  <c:v>-1</c:v>
                </c:pt>
              </c:strCache>
            </c:strRef>
          </c:tx>
          <c:spPr>
            <a:solidFill>
              <a:schemeClr val="accent3">
                <a:alpha val="70000"/>
              </a:schemeClr>
            </a:solidFill>
            <a:ln>
              <a:noFill/>
            </a:ln>
            <a:effectLst/>
          </c:spPr>
          <c:invertIfNegative val="0"/>
          <c:cat>
            <c:strRef>
              <c:f>'Sens Analysis'!$B$3:$B$16</c:f>
              <c:strCache>
                <c:ptCount val="14"/>
                <c:pt idx="0">
                  <c:v>EV escalation rate (%)</c:v>
                </c:pt>
                <c:pt idx="1">
                  <c:v>EV level 2 station (unit)</c:v>
                </c:pt>
                <c:pt idx="2">
                  <c:v>EV charging fee (CA¢/kWh)</c:v>
                </c:pt>
                <c:pt idx="3">
                  <c:v>EV fleet (unit)</c:v>
                </c:pt>
                <c:pt idx="4">
                  <c:v>FCV escalation rate (%)</c:v>
                </c:pt>
                <c:pt idx="5">
                  <c:v>LCFS (credits/ton H2)</c:v>
                </c:pt>
                <c:pt idx="6">
                  <c:v>FCV charging fee (CA¢/kg)</c:v>
                </c:pt>
                <c:pt idx="7">
                  <c:v>FCV fleet (unit)</c:v>
                </c:pt>
                <c:pt idx="8">
                  <c:v>Electricity rate (CA¢/kWh)</c:v>
                </c:pt>
                <c:pt idx="9">
                  <c:v>Electricity over threshold (CA¢/kWh)</c:v>
                </c:pt>
                <c:pt idx="10">
                  <c:v>Electricity demand charge (CA¢/kWh)</c:v>
                </c:pt>
                <c:pt idx="11">
                  <c:v>Buy back electricity rate (CA¢/kWh)</c:v>
                </c:pt>
                <c:pt idx="12">
                  <c:v>Energy storage (kWh)</c:v>
                </c:pt>
                <c:pt idx="13">
                  <c:v>Gasoline price (CA¢/liter)</c:v>
                </c:pt>
              </c:strCache>
            </c:strRef>
          </c:cat>
          <c:val>
            <c:numRef>
              <c:f>'Sens Analysis'!$D$3:$D$16</c:f>
              <c:numCache>
                <c:formatCode>_-"$"* #,##0_-;\-"$"* #,##0_-;_-"$"* "-"??_-;_-@_-</c:formatCode>
                <c:ptCount val="14"/>
                <c:pt idx="0">
                  <c:v>-637610.77904560976</c:v>
                </c:pt>
                <c:pt idx="1">
                  <c:v>-482876.44278280251</c:v>
                </c:pt>
                <c:pt idx="2">
                  <c:v>-1274769.6392067438</c:v>
                </c:pt>
                <c:pt idx="3">
                  <c:v>-32204.659907338209</c:v>
                </c:pt>
                <c:pt idx="4">
                  <c:v>310178.27278345451</c:v>
                </c:pt>
                <c:pt idx="5">
                  <c:v>-39865.588840949349</c:v>
                </c:pt>
                <c:pt idx="6">
                  <c:v>-4962.1930409716442</c:v>
                </c:pt>
                <c:pt idx="7">
                  <c:v>3075.798949174583</c:v>
                </c:pt>
                <c:pt idx="8">
                  <c:v>1988145.7357559642</c:v>
                </c:pt>
                <c:pt idx="9">
                  <c:v>1510633.6106311101</c:v>
                </c:pt>
                <c:pt idx="10">
                  <c:v>3762.0978424120694</c:v>
                </c:pt>
                <c:pt idx="11">
                  <c:v>-1759.8586428165436</c:v>
                </c:pt>
                <c:pt idx="12">
                  <c:v>-320.20640203543007</c:v>
                </c:pt>
                <c:pt idx="13">
                  <c:v>-64722.860251231119</c:v>
                </c:pt>
              </c:numCache>
            </c:numRef>
          </c:val>
          <c:extLst>
            <c:ext xmlns:c16="http://schemas.microsoft.com/office/drawing/2014/chart" uri="{C3380CC4-5D6E-409C-BE32-E72D297353CC}">
              <c16:uniqueId val="{00000001-A519-4C6F-92EF-F3A8C14A577A}"/>
            </c:ext>
          </c:extLst>
        </c:ser>
        <c:dLbls>
          <c:showLegendKey val="0"/>
          <c:showVal val="0"/>
          <c:showCatName val="0"/>
          <c:showSerName val="0"/>
          <c:showPercent val="0"/>
          <c:showBubbleSize val="0"/>
        </c:dLbls>
        <c:gapWidth val="50"/>
        <c:overlap val="100"/>
        <c:axId val="952389344"/>
        <c:axId val="952395248"/>
      </c:barChart>
      <c:catAx>
        <c:axId val="95238934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952395248"/>
        <c:crosses val="autoZero"/>
        <c:auto val="1"/>
        <c:lblAlgn val="ctr"/>
        <c:lblOffset val="100"/>
        <c:noMultiLvlLbl val="0"/>
      </c:catAx>
      <c:valAx>
        <c:axId val="952395248"/>
        <c:scaling>
          <c:orientation val="minMax"/>
        </c:scaling>
        <c:delete val="0"/>
        <c:axPos val="b"/>
        <c:numFmt formatCode="_-&quot;$&quot;* #,##0_-;\-&quot;$&quot;* #,##0_-;_-&quot;$&quot;* &quot;-&quot;??_-;_-@_-"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5238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7241716251471415"/>
          <c:y val="0"/>
        </c:manualLayout>
      </c:layout>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Optimization!$C$2</c:f>
              <c:strCache>
                <c:ptCount val="1"/>
                <c:pt idx="0">
                  <c:v>NPV</c:v>
                </c:pt>
              </c:strCache>
            </c:strRef>
          </c:tx>
          <c:spPr>
            <a:pattFill prst="narHorz">
              <a:fgClr>
                <a:schemeClr val="accent1"/>
              </a:fgClr>
              <a:bgClr>
                <a:schemeClr val="accent1">
                  <a:lumMod val="20000"/>
                  <a:lumOff val="80000"/>
                </a:schemeClr>
              </a:bgClr>
            </a:pattFill>
            <a:ln>
              <a:solidFill>
                <a:schemeClr val="tx1"/>
              </a:solidFill>
            </a:ln>
            <a:effectLst>
              <a:innerShdw blurRad="114300">
                <a:schemeClr val="accent1"/>
              </a:innerShdw>
            </a:effectLst>
          </c:spPr>
          <c:invertIfNegative val="0"/>
          <c:dPt>
            <c:idx val="0"/>
            <c:invertIfNegative val="0"/>
            <c:bubble3D val="0"/>
            <c:spPr>
              <a:pattFill prst="pct25">
                <a:fgClr>
                  <a:srgbClr val="FF000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1-2991-4BF2-A414-9C869F8CE8F7}"/>
              </c:ext>
            </c:extLst>
          </c:dPt>
          <c:dPt>
            <c:idx val="1"/>
            <c:invertIfNegative val="0"/>
            <c:bubble3D val="0"/>
            <c:spPr>
              <a:pattFill prst="pct25">
                <a:fgClr>
                  <a:srgbClr val="FF000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3-2991-4BF2-A414-9C869F8CE8F7}"/>
              </c:ext>
            </c:extLst>
          </c:dPt>
          <c:dPt>
            <c:idx val="2"/>
            <c:invertIfNegative val="0"/>
            <c:bubble3D val="0"/>
            <c:spPr>
              <a:pattFill prst="pct25">
                <a:fgClr>
                  <a:srgbClr val="00B05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5-2991-4BF2-A414-9C869F8CE8F7}"/>
              </c:ext>
            </c:extLst>
          </c:dPt>
          <c:dPt>
            <c:idx val="3"/>
            <c:invertIfNegative val="0"/>
            <c:bubble3D val="0"/>
            <c:spPr>
              <a:pattFill prst="pct25">
                <a:fgClr>
                  <a:srgbClr val="00B050"/>
                </a:fgClr>
                <a:bgClr>
                  <a:schemeClr val="bg1"/>
                </a:bgClr>
              </a:pattFill>
              <a:ln>
                <a:solidFill>
                  <a:schemeClr val="tx1"/>
                </a:solidFill>
              </a:ln>
              <a:effectLst>
                <a:innerShdw blurRad="114300">
                  <a:schemeClr val="bg1"/>
                </a:innerShdw>
              </a:effectLst>
            </c:spPr>
            <c:extLst>
              <c:ext xmlns:c16="http://schemas.microsoft.com/office/drawing/2014/chart" uri="{C3380CC4-5D6E-409C-BE32-E72D297353CC}">
                <c16:uniqueId val="{00000007-2991-4BF2-A414-9C869F8CE8F7}"/>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Optimization!$B$3:$B$6</c:f>
              <c:strCache>
                <c:ptCount val="4"/>
                <c:pt idx="0">
                  <c:v>Initial model</c:v>
                </c:pt>
                <c:pt idx="1">
                  <c:v>EV chargers Level 3 to Level 2</c:v>
                </c:pt>
                <c:pt idx="2">
                  <c:v>Maintain Hydrogen Capacity</c:v>
                </c:pt>
                <c:pt idx="3">
                  <c:v>Optimizing Energy Storage</c:v>
                </c:pt>
              </c:strCache>
            </c:strRef>
          </c:cat>
          <c:val>
            <c:numRef>
              <c:f>Optimization!$C$3:$C$6</c:f>
              <c:numCache>
                <c:formatCode>_-"$"* #,##0_-;\-"$"* #,##0_-;_-"$"* "-"??_-;_-@_-</c:formatCode>
                <c:ptCount val="4"/>
                <c:pt idx="0">
                  <c:v>-7222852.7933045086</c:v>
                </c:pt>
                <c:pt idx="1">
                  <c:v>-5750120.9778681714</c:v>
                </c:pt>
                <c:pt idx="2">
                  <c:v>857679.84457484633</c:v>
                </c:pt>
                <c:pt idx="3">
                  <c:v>1593940.8264833093</c:v>
                </c:pt>
              </c:numCache>
            </c:numRef>
          </c:val>
          <c:extLst>
            <c:ext xmlns:c16="http://schemas.microsoft.com/office/drawing/2014/chart" uri="{C3380CC4-5D6E-409C-BE32-E72D297353CC}">
              <c16:uniqueId val="{00000008-2991-4BF2-A414-9C869F8CE8F7}"/>
            </c:ext>
          </c:extLst>
        </c:ser>
        <c:dLbls>
          <c:dLblPos val="outEnd"/>
          <c:showLegendKey val="0"/>
          <c:showVal val="1"/>
          <c:showCatName val="0"/>
          <c:showSerName val="0"/>
          <c:showPercent val="0"/>
          <c:showBubbleSize val="0"/>
        </c:dLbls>
        <c:gapWidth val="164"/>
        <c:overlap val="-22"/>
        <c:axId val="937391136"/>
        <c:axId val="937396056"/>
      </c:barChart>
      <c:catAx>
        <c:axId val="9373911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crossAx val="937396056"/>
        <c:crosses val="autoZero"/>
        <c:auto val="1"/>
        <c:lblAlgn val="ctr"/>
        <c:lblOffset val="100"/>
        <c:noMultiLvlLbl val="0"/>
      </c:catAx>
      <c:valAx>
        <c:axId val="937396056"/>
        <c:scaling>
          <c:orientation val="minMax"/>
        </c:scaling>
        <c:delete val="0"/>
        <c:axPos val="l"/>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937391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'Costs &amp; Income'!$G$2:$G$7</cx:f>
        <cx:lvl ptCount="6">
          <cx:pt idx="0">PV</cx:pt>
          <cx:pt idx="1">Energy Storage</cx:pt>
          <cx:pt idx="2">EV</cx:pt>
          <cx:pt idx="3">FCV</cx:pt>
          <cx:pt idx="4">Grid</cx:pt>
          <cx:pt idx="5">Other</cx:pt>
        </cx:lvl>
      </cx:strDim>
      <cx:numDim type="size">
        <cx:f>'Costs &amp; Income'!$H$2:$H$7</cx:f>
        <cx:lvl ptCount="6" formatCode="_-&quot;$&quot;* #,##0.00_-;\-&quot;$&quot;* #,##0.00_-;_-&quot;$&quot;* &quot;-&quot;??_-;_-@_-">
          <cx:pt idx="0">8118379.5350000001</cx:pt>
          <cx:pt idx="1">1630200</cx:pt>
          <cx:pt idx="2">29470652</cx:pt>
          <cx:pt idx="3">8139496.206371218</cx:pt>
          <cx:pt idx="4">71967682.939294919</cx:pt>
          <cx:pt idx="5">400000</cx:pt>
        </cx:lvl>
      </cx:numDim>
    </cx:data>
  </cx:chartData>
  <cx:chart>
    <cx:title pos="t" align="ctr" overlay="0">
      <cx:tx>
        <cx:txData>
          <cx:v>COsts</cx:v>
        </cx:txData>
      </cx:tx>
      <cx:txPr>
        <a:bodyPr spcFirstLastPara="1" vertOverflow="ellipsis" horzOverflow="overflow" wrap="square" lIns="0" tIns="0" rIns="0" bIns="0" anchor="ctr" anchorCtr="1"/>
        <a:lstStyle/>
        <a:p>
          <a:pPr algn="ctr" rtl="0">
            <a:defRPr sz="3600"/>
          </a:pPr>
          <a:r>
            <a:rPr lang="en-US" sz="3600" b="1" i="0" u="none" strike="noStrike" cap="all" spc="150" baseline="0">
              <a:solidFill>
                <a:sysClr val="windowText" lastClr="000000">
                  <a:lumMod val="50000"/>
                  <a:lumOff val="50000"/>
                </a:sysClr>
              </a:solidFill>
              <a:latin typeface="Calibri" panose="020F0502020204030204"/>
            </a:rPr>
            <a:t>COsts</a:t>
          </a:r>
        </a:p>
      </cx:txPr>
    </cx:title>
    <cx:plotArea>
      <cx:plotAreaRegion>
        <cx:series layoutId="treemap" uniqueId="{5FBED84F-385D-427B-927E-10D1E6D3C61F}">
          <cx:tx>
            <cx:txData>
              <cx:f>'Costs &amp; Income'!$H$1</cx:f>
              <cx:v>CA$</cx:v>
            </cx:txData>
          </cx:tx>
          <cx:dataLabels pos="inEnd">
            <cx:numFmt formatCode="_-$* #,##0_-;-$* #,##0_-;_-$* &quot;-&quot;_-;_-@_-" sourceLinked="0"/>
            <cx:txPr>
              <a:bodyPr spcFirstLastPara="1" vertOverflow="ellipsis" horzOverflow="overflow" wrap="square" lIns="0" tIns="0" rIns="0" bIns="0" anchor="ctr" anchorCtr="1"/>
              <a:lstStyle/>
              <a:p>
                <a:pPr algn="ctr" rtl="0">
                  <a:defRPr sz="2000">
                    <a:solidFill>
                      <a:schemeClr val="tx1">
                        <a:lumMod val="95000"/>
                        <a:lumOff val="5000"/>
                      </a:schemeClr>
                    </a:solidFill>
                  </a:defRPr>
                </a:pPr>
                <a:endParaRPr lang="en-US" sz="2000" b="0" i="0" u="none" strike="noStrike" baseline="0">
                  <a:solidFill>
                    <a:schemeClr val="tx1">
                      <a:lumMod val="95000"/>
                      <a:lumOff val="5000"/>
                    </a:schemeClr>
                  </a:solidFill>
                  <a:latin typeface="Calibri" panose="020F0502020204030204"/>
                </a:endParaRPr>
              </a:p>
            </cx:txPr>
            <cx:visibility seriesName="0" categoryName="0" value="1"/>
            <cx:separator>, </cx:separator>
          </cx:dataLabels>
          <cx:dataId val="0"/>
          <cx:layoutPr>
            <cx:parentLabelLayout val="overlapping"/>
          </cx:layoutPr>
        </cx:series>
      </cx:plotAreaRegion>
    </cx:plotArea>
    <cx:legend pos="t" align="ctr" overlay="0">
      <cx:txPr>
        <a:bodyPr spcFirstLastPara="1" vertOverflow="ellipsis" horzOverflow="overflow" wrap="square" lIns="0" tIns="0" rIns="0" bIns="0" anchor="ctr" anchorCtr="1"/>
        <a:lstStyle/>
        <a:p>
          <a:pPr algn="ctr" rtl="0">
            <a:defRPr sz="2400"/>
          </a:pPr>
          <a:endParaRPr lang="en-US" sz="2400" b="0" i="0" u="none" strike="noStrike" baseline="0">
            <a:solidFill>
              <a:prstClr val="black">
                <a:lumMod val="65000"/>
                <a:lumOff val="35000"/>
              </a:prstClr>
            </a:solidFill>
            <a:latin typeface="Calibri" panose="020F050202020403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'Costs &amp; Income'!$B$41:$B$46</cx:f>
        <cx:lvl ptCount="6">
          <cx:pt idx="0">Grid sold</cx:pt>
          <cx:pt idx="1">LCFS</cx:pt>
          <cx:pt idx="2">EV offset</cx:pt>
          <cx:pt idx="3">EV public</cx:pt>
          <cx:pt idx="4">FCV offset</cx:pt>
          <cx:pt idx="5">FCV public</cx:pt>
        </cx:lvl>
      </cx:strDim>
      <cx:numDim type="size">
        <cx:f>'Costs &amp; Income'!$AR$41:$AR$46</cx:f>
        <cx:lvl ptCount="6" formatCode="_-&quot;$&quot;* #,##0.00_-;\-&quot;$&quot;* #,##0.00_-;_-&quot;$&quot;* &quot;-&quot;??_-;_-@_-">
          <cx:pt idx="0">248181.28952732997</cx:pt>
          <cx:pt idx="1">907991.73317980429</cx:pt>
          <cx:pt idx="2">14011157.616080485</cx:pt>
          <cx:pt idx="3">112087477.8067818</cx:pt>
          <cx:pt idx="4">2956109.1838347595</cx:pt>
          <cx:pt idx="5">8471633.2116726134</cx:pt>
        </cx:lvl>
      </cx:numDim>
    </cx:data>
  </cx:chartData>
  <cx:chart>
    <cx:title pos="t" align="ctr" overlay="0">
      <cx:tx>
        <cx:txData>
          <cx:v>INCOME</cx:v>
        </cx:txData>
      </cx:tx>
      <cx:txPr>
        <a:bodyPr spcFirstLastPara="1" vertOverflow="ellipsis" horzOverflow="overflow" wrap="square" lIns="0" tIns="0" rIns="0" bIns="0" anchor="ctr" anchorCtr="1"/>
        <a:lstStyle/>
        <a:p>
          <a:pPr algn="ctr" rtl="0">
            <a:defRPr sz="3600"/>
          </a:pPr>
          <a:r>
            <a:rPr lang="en-US" sz="3600" b="1" i="0" u="none" strike="noStrike" cap="all" spc="150" baseline="0">
              <a:solidFill>
                <a:sysClr val="windowText" lastClr="000000">
                  <a:lumMod val="50000"/>
                  <a:lumOff val="50000"/>
                </a:sysClr>
              </a:solidFill>
              <a:latin typeface="Calibri" panose="020F0502020204030204"/>
            </a:rPr>
            <a:t>INCOME</a:t>
          </a:r>
        </a:p>
      </cx:txPr>
    </cx:title>
    <cx:plotArea>
      <cx:plotAreaRegion>
        <cx:series layoutId="treemap" uniqueId="{DD706DA3-8C60-40BD-8F22-EF6C7449A52A}">
          <cx:tx>
            <cx:txData>
              <cx:f>'Costs &amp; Income'!$AR$40</cx:f>
              <cx:v>TOTAL</cx:v>
            </cx:txData>
          </cx:tx>
          <cx:dataLabels pos="inEnd">
            <cx:numFmt formatCode="_-$* #,##0_-;-$* #,##0_-;_-$* &quot;-&quot;_-;_-@_-" sourceLinked="0"/>
            <cx:txPr>
              <a:bodyPr spcFirstLastPara="1" vertOverflow="ellipsis" horzOverflow="overflow" wrap="square" lIns="0" tIns="0" rIns="0" bIns="0" anchor="ctr" anchorCtr="1"/>
              <a:lstStyle/>
              <a:p>
                <a:pPr algn="ctr" rtl="0">
                  <a:defRPr sz="2000">
                    <a:solidFill>
                      <a:schemeClr val="tx1">
                        <a:lumMod val="95000"/>
                        <a:lumOff val="5000"/>
                      </a:schemeClr>
                    </a:solidFill>
                  </a:defRPr>
                </a:pPr>
                <a:endParaRPr lang="en-US" sz="2000" b="0" i="0" u="none" strike="noStrike" baseline="0">
                  <a:solidFill>
                    <a:schemeClr val="tx1">
                      <a:lumMod val="95000"/>
                      <a:lumOff val="5000"/>
                    </a:schemeClr>
                  </a:solidFill>
                  <a:latin typeface="Calibri" panose="020F0502020204030204"/>
                </a:endParaRPr>
              </a:p>
            </cx:txPr>
            <cx:visibility seriesName="0" categoryName="0" value="1"/>
            <cx:separator>, </cx:separator>
          </cx:dataLabels>
          <cx:dataId val="0"/>
          <cx:layoutPr>
            <cx:parentLabelLayout val="overlapping"/>
          </cx:layoutPr>
        </cx:series>
      </cx:plotAreaRegion>
    </cx:plotArea>
    <cx:legend pos="t" align="ctr" overlay="0">
      <cx:txPr>
        <a:bodyPr spcFirstLastPara="1" vertOverflow="ellipsis" horzOverflow="overflow" wrap="square" lIns="0" tIns="0" rIns="0" bIns="0" anchor="ctr" anchorCtr="1"/>
        <a:lstStyle/>
        <a:p>
          <a:pPr algn="ctr" rtl="0">
            <a:defRPr sz="2400"/>
          </a:pPr>
          <a:endParaRPr lang="en-US" sz="2400" b="0" i="0" u="none" strike="noStrike" baseline="0">
            <a:solidFill>
              <a:prstClr val="black">
                <a:lumMod val="65000"/>
                <a:lumOff val="35000"/>
              </a:prstClr>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8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2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12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a:defRPr sz="1200"/>
            </a:lvl1pPr>
          </a:lstStyle>
          <a:p>
            <a:endParaRPr lang="en-US" altLang="x-none"/>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a:defRPr sz="1200"/>
            </a:lvl1pPr>
          </a:lstStyle>
          <a:p>
            <a:fld id="{95C4DE98-8EDA-A841-B9A6-06EFCCAA01C1}" type="datetimeFigureOut">
              <a:rPr lang="en-US" altLang="x-none"/>
              <a:pPr/>
              <a:t>6/1/2019</a:t>
            </a:fld>
            <a:endParaRPr lang="en-US" altLang="x-none"/>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a:defRPr sz="1200"/>
            </a:lvl1pPr>
          </a:lstStyle>
          <a:p>
            <a:endParaRPr lang="en-US" altLang="x-non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a:defRPr sz="1200"/>
            </a:lvl1pPr>
          </a:lstStyle>
          <a:p>
            <a:fld id="{13A37EE4-913C-7B46-861C-DB0D9484C441}" type="slidenum">
              <a:rPr lang="en-US" altLang="x-none"/>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x-none" altLang="x-none" noProof="0">
                <a:sym typeface="Helvetica Neue" charset="0"/>
              </a:rPr>
              <a:t>Click to edit Master text styles</a:t>
            </a:r>
          </a:p>
          <a:p>
            <a:pPr lvl="1"/>
            <a:r>
              <a:rPr lang="x-none" altLang="x-none" noProof="0">
                <a:sym typeface="Helvetica Neue" charset="0"/>
              </a:rPr>
              <a:t>Second level</a:t>
            </a:r>
          </a:p>
          <a:p>
            <a:pPr lvl="2"/>
            <a:r>
              <a:rPr lang="x-none" altLang="x-none" noProof="0">
                <a:sym typeface="Helvetica Neue" charset="0"/>
              </a:rPr>
              <a:t>Third level</a:t>
            </a:r>
          </a:p>
          <a:p>
            <a:pPr lvl="3"/>
            <a:r>
              <a:rPr lang="x-none" altLang="x-none" noProof="0">
                <a:sym typeface="Helvetica Neue" charset="0"/>
              </a:rPr>
              <a:t>Fourth level</a:t>
            </a:r>
          </a:p>
          <a:p>
            <a:pPr lvl="4"/>
            <a:r>
              <a:rPr lang="x-none" altLang="x-none"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Tree>
    <p:extLst>
      <p:ext uri="{BB962C8B-B14F-4D97-AF65-F5344CB8AC3E}">
        <p14:creationId xmlns:p14="http://schemas.microsoft.com/office/powerpoint/2010/main" val="200252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Now we had to build a model where we put this logic to work and started with the software RetScreen quickly realized its limitations and moved on to Homer Pro – an energy modelling software. But we couldn't adjust the internal logic of how energy flows between its components so had to build our own…</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a:defRPr sz="2400"/>
            </a:lvl1pPr>
          </a:lstStyle>
          <a:p>
            <a:r>
              <a:t>It started out with hourly behaviour of the microgrid for 40 years – From the Solar  and grid energy coming in, The EV and Hydrogen loads, the state of charge in the battery at any given time, the hydrogen levels in our tank and how much all of this is is costing us and how much money we are making. That’s a lot of data 350,000 rows of data.  The model got  heavy so we tested to see the difference in numbers with a daily model and it didn’t too much of a difference so we scaled it down to every day for 40 years. Still substantial.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400" b="0" i="0" u="none" strike="noStrike" kern="1200" dirty="0">
                <a:solidFill>
                  <a:schemeClr val="tx1"/>
                </a:solidFill>
                <a:effectLst/>
                <a:latin typeface="Helvetica Neue" charset="0"/>
                <a:ea typeface="Helvetica Neue" charset="0"/>
                <a:cs typeface="Helvetica Neue" charset="0"/>
                <a:sym typeface="Helvetica Neue" charset="0"/>
              </a:rPr>
              <a:t>All of this required a lot of data and assumptions: </a:t>
            </a:r>
          </a:p>
          <a:p>
            <a:endParaRPr lang="en-CA" sz="2400" b="0" i="0" u="none" strike="noStrike" kern="1200" dirty="0">
              <a:solidFill>
                <a:schemeClr val="tx1"/>
              </a:solidFill>
              <a:effectLst/>
              <a:latin typeface="Helvetica Neue" charset="0"/>
              <a:ea typeface="Helvetica Neue" charset="0"/>
              <a:cs typeface="Helvetica Neue" charset="0"/>
              <a:sym typeface="Helvetica Neue" charset="0"/>
            </a:endParaRPr>
          </a:p>
          <a:p>
            <a:r>
              <a:rPr lang="en-CA" sz="2400" b="0" i="0" u="none" strike="noStrike" kern="1200" dirty="0">
                <a:solidFill>
                  <a:schemeClr val="tx1"/>
                </a:solidFill>
                <a:effectLst/>
                <a:latin typeface="Helvetica Neue" charset="0"/>
                <a:ea typeface="Helvetica Neue" charset="0"/>
                <a:cs typeface="Helvetica Neue" charset="0"/>
                <a:sym typeface="Helvetica Neue" charset="0"/>
              </a:rPr>
              <a:t>We got the Solar data from HOMER and </a:t>
            </a:r>
            <a:r>
              <a:rPr lang="en-CA" sz="2400" b="0" i="0" u="none" strike="noStrike" kern="1200" dirty="0" err="1">
                <a:solidFill>
                  <a:schemeClr val="tx1"/>
                </a:solidFill>
                <a:effectLst/>
                <a:latin typeface="Helvetica Neue" charset="0"/>
                <a:ea typeface="Helvetica Neue" charset="0"/>
                <a:cs typeface="Helvetica Neue" charset="0"/>
                <a:sym typeface="Helvetica Neue" charset="0"/>
              </a:rPr>
              <a:t>Retscreen</a:t>
            </a:r>
            <a:r>
              <a:rPr lang="en-CA" sz="2400" b="0" i="0" u="none" strike="noStrike" kern="1200" dirty="0">
                <a:solidFill>
                  <a:schemeClr val="tx1"/>
                </a:solidFill>
                <a:effectLst/>
                <a:latin typeface="Helvetica Neue" charset="0"/>
                <a:ea typeface="Helvetica Neue" charset="0"/>
                <a:cs typeface="Helvetica Neue" charset="0"/>
                <a:sym typeface="Helvetica Neue" charset="0"/>
              </a:rPr>
              <a:t> and we chose our panels and electrical infrastructure based on advice from solar suppliers. </a:t>
            </a:r>
            <a:endParaRPr lang="en-US" dirty="0"/>
          </a:p>
        </p:txBody>
      </p:sp>
    </p:spTree>
    <p:extLst>
      <p:ext uri="{BB962C8B-B14F-4D97-AF65-F5344CB8AC3E}">
        <p14:creationId xmlns:p14="http://schemas.microsoft.com/office/powerpoint/2010/main" val="131095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We used real EV charging data from the 8 current EV chargers at Thunderbird and matched the patterns through the year for our model.</a:t>
            </a:r>
          </a:p>
        </p:txBody>
      </p:sp>
    </p:spTree>
    <p:extLst>
      <p:ext uri="{BB962C8B-B14F-4D97-AF65-F5344CB8AC3E}">
        <p14:creationId xmlns:p14="http://schemas.microsoft.com/office/powerpoint/2010/main" val="192727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And we grew the percentage of  public EV vehicle adoption from local think tank estimates. And we had to make assumptions on how much the public would be willing to pay for EV Charging  - something made legal in BC only a few weeks ago. And some assumptions on what is going to motivate people to move their cars once their charging is done. </a:t>
            </a: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AFTER CLICK: We used the EV vehicles in our current fleet as a starting point. </a:t>
            </a:r>
          </a:p>
        </p:txBody>
      </p:sp>
    </p:spTree>
    <p:extLst>
      <p:ext uri="{BB962C8B-B14F-4D97-AF65-F5344CB8AC3E}">
        <p14:creationId xmlns:p14="http://schemas.microsoft.com/office/powerpoint/2010/main" val="3047814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CA" sz="2400" b="0" i="0" u="none" strike="noStrike" kern="1200" dirty="0">
                <a:solidFill>
                  <a:schemeClr val="tx1"/>
                </a:solidFill>
                <a:effectLst/>
                <a:latin typeface="Helvetica Neue" charset="0"/>
                <a:ea typeface="Helvetica Neue" charset="0"/>
                <a:cs typeface="Helvetica Neue" charset="0"/>
                <a:sym typeface="Helvetica Neue" charset="0"/>
              </a:rPr>
              <a:t>We started out with a estimate of how many hydrogen vehicles they expect to be using at the university refueling station and grew the numbers with the industry prediction on the adoption of hydrogen.</a:t>
            </a:r>
            <a:endParaRPr lang="en-US" dirty="0"/>
          </a:p>
        </p:txBody>
      </p:sp>
    </p:spTree>
    <p:extLst>
      <p:ext uri="{BB962C8B-B14F-4D97-AF65-F5344CB8AC3E}">
        <p14:creationId xmlns:p14="http://schemas.microsoft.com/office/powerpoint/2010/main" val="559860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We did analysis on how much energy storage would actually be useful for our project, can it reduce our peak demands and when should it be charged.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CA" sz="2000" b="0" i="0" u="none" strike="noStrike" kern="1200" dirty="0">
                <a:solidFill>
                  <a:schemeClr val="tx1"/>
                </a:solidFill>
                <a:effectLst/>
                <a:latin typeface="Helvetica Neue" charset="0"/>
                <a:ea typeface="Helvetica Neue" charset="0"/>
                <a:cs typeface="Helvetica Neue" charset="0"/>
                <a:sym typeface="Helvetica Neue" charset="0"/>
              </a:rPr>
              <a:t>Efficiencies of each component - IRENA , Homer, </a:t>
            </a:r>
            <a:r>
              <a:rPr lang="en-CA" sz="2000" b="0" i="0" u="none" strike="noStrike" kern="1200" dirty="0" err="1">
                <a:solidFill>
                  <a:schemeClr val="tx1"/>
                </a:solidFill>
                <a:effectLst/>
                <a:latin typeface="Helvetica Neue" charset="0"/>
                <a:ea typeface="Helvetica Neue" charset="0"/>
                <a:cs typeface="Helvetica Neue" charset="0"/>
                <a:sym typeface="Helvetica Neue" charset="0"/>
              </a:rPr>
              <a:t>Hydrogenics</a:t>
            </a:r>
            <a:r>
              <a:rPr lang="en-CA" sz="2000" b="0" i="0" u="none" strike="noStrike" kern="1200" dirty="0">
                <a:solidFill>
                  <a:schemeClr val="tx1"/>
                </a:solidFill>
                <a:effectLst/>
                <a:latin typeface="Helvetica Neue" charset="0"/>
                <a:ea typeface="Helvetica Neue" charset="0"/>
                <a:cs typeface="Helvetica Neue" charset="0"/>
                <a:sym typeface="Helvetica Neue" charset="0"/>
              </a:rPr>
              <a:t>,</a:t>
            </a:r>
            <a:endParaRPr lang="en-US" dirty="0"/>
          </a:p>
        </p:txBody>
      </p:sp>
    </p:spTree>
    <p:extLst>
      <p:ext uri="{BB962C8B-B14F-4D97-AF65-F5344CB8AC3E}">
        <p14:creationId xmlns:p14="http://schemas.microsoft.com/office/powerpoint/2010/main" val="3479908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lvl1pPr>
              <a:defRPr sz="2400"/>
            </a:lvl1p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CA" sz="2400" b="0" i="0" u="none" strike="noStrike" kern="1200" dirty="0">
                <a:solidFill>
                  <a:schemeClr val="tx1"/>
                </a:solidFill>
                <a:effectLst/>
                <a:latin typeface="Helvetica Neue" charset="0"/>
                <a:ea typeface="Helvetica Neue" charset="0"/>
                <a:cs typeface="Helvetica Neue" charset="0"/>
                <a:sym typeface="Helvetica Neue" charset="0"/>
              </a:rPr>
              <a:t>The University has special rates through a PPA with the local energy utility for energy and demand charges. We used this data to model in the savings we could incur by demand charge reduction in peak times.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400" b="0" i="0" u="none" strike="noStrike" kern="1200" dirty="0">
                <a:solidFill>
                  <a:schemeClr val="tx1"/>
                </a:solidFill>
                <a:effectLst/>
                <a:latin typeface="Helvetica Neue" charset="0"/>
                <a:ea typeface="Helvetica Neue" charset="0"/>
                <a:cs typeface="Helvetica Neue" charset="0"/>
                <a:sym typeface="Helvetica Neue" charset="0"/>
              </a:rPr>
              <a:t>We get Low Carbon Fuel Credits for producing and selling hydrogen. This is a relatively uncharted territory since the industry still makes hydrogen mainly from fossil fuels. We would be making it from water through electrolysis. The standards currently are currently only written to last up to 2040 so there's an assumption that it would only last until then. </a:t>
            </a:r>
          </a:p>
        </p:txBody>
      </p:sp>
    </p:spTree>
    <p:extLst>
      <p:ext uri="{BB962C8B-B14F-4D97-AF65-F5344CB8AC3E}">
        <p14:creationId xmlns:p14="http://schemas.microsoft.com/office/powerpoint/2010/main" val="225775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dream of the Clean Connected Safe Test bed  - It’s a living Laboratory being developed by the Clean Energy Research Center right here at UBC linking  transportation, energy, and communication to urban design. It has 5 components: Renewables to Transportation, Low Carbon Fuels , Autonomous Connected vehicles, Safe and Connected infrastructure and Smart City design. </a:t>
            </a:r>
          </a:p>
        </p:txBody>
      </p:sp>
    </p:spTree>
    <p:extLst>
      <p:ext uri="{BB962C8B-B14F-4D97-AF65-F5344CB8AC3E}">
        <p14:creationId xmlns:p14="http://schemas.microsoft.com/office/powerpoint/2010/main" val="2428765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400" b="0" i="0" u="none" strike="noStrike" kern="1200" dirty="0">
                <a:solidFill>
                  <a:schemeClr val="tx1"/>
                </a:solidFill>
                <a:effectLst/>
                <a:latin typeface="Helvetica Neue" charset="0"/>
                <a:ea typeface="Helvetica Neue" charset="0"/>
                <a:cs typeface="Helvetica Neue" charset="0"/>
                <a:sym typeface="Helvetica Neue" charset="0"/>
              </a:rPr>
              <a:t>These are the major upfront capital costs of the project as shown here. The 3 most significant components were the solar panels, the superstructure and hydrogen infrastructure.</a:t>
            </a:r>
            <a:endParaRPr lang="en-US" sz="2400" b="0" i="0" u="none" strike="noStrike" kern="1200" dirty="0">
              <a:solidFill>
                <a:schemeClr val="tx1"/>
              </a:solidFill>
              <a:effectLst/>
              <a:latin typeface="Helvetica Neue" charset="0"/>
              <a:ea typeface="Helvetica Neue" charset="0"/>
              <a:cs typeface="Helvetica Neue" charset="0"/>
              <a:sym typeface="Helvetica Neue" charset="0"/>
            </a:endParaRPr>
          </a:p>
        </p:txBody>
      </p:sp>
    </p:spTree>
    <p:extLst>
      <p:ext uri="{BB962C8B-B14F-4D97-AF65-F5344CB8AC3E}">
        <p14:creationId xmlns:p14="http://schemas.microsoft.com/office/powerpoint/2010/main" val="411113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sz="2000" dirty="0"/>
              <a:t>For replacement – we replace a percentage of our solar panels and our EV charging stations after 10 years. We do the same with our inverters, converters and hydrogen infrastructure. </a:t>
            </a:r>
          </a:p>
        </p:txBody>
      </p:sp>
    </p:spTree>
    <p:extLst>
      <p:ext uri="{BB962C8B-B14F-4D97-AF65-F5344CB8AC3E}">
        <p14:creationId xmlns:p14="http://schemas.microsoft.com/office/powerpoint/2010/main" val="2353287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000" b="0" i="0" u="none" strike="noStrike" kern="1200" dirty="0">
                <a:solidFill>
                  <a:schemeClr val="tx1"/>
                </a:solidFill>
                <a:effectLst/>
                <a:latin typeface="Helvetica Neue" charset="0"/>
                <a:ea typeface="Helvetica Neue" charset="0"/>
                <a:cs typeface="Helvetica Neue" charset="0"/>
                <a:sym typeface="Helvetica Neue" charset="0"/>
              </a:rPr>
              <a:t>- Since UBC is on its own grid, any excess energy we send back offsets energy we would have to buy from the grid. That’s a revenue 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i="0" u="none" strike="noStrike" kern="1200" dirty="0">
                <a:solidFill>
                  <a:schemeClr val="tx1"/>
                </a:solidFill>
                <a:effectLst/>
                <a:latin typeface="Helvetica Neue" charset="0"/>
                <a:ea typeface="Helvetica Neue" charset="0"/>
                <a:cs typeface="Helvetica Neue" charset="0"/>
                <a:sym typeface="Helvetica Neue" charset="0"/>
              </a:rPr>
              <a:t>- The BCUC has recently allowed EV station owners to charge users  - That’s another revenue stream.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i="0" u="none" strike="noStrike" kern="1200" dirty="0">
                <a:solidFill>
                  <a:schemeClr val="tx1"/>
                </a:solidFill>
                <a:effectLst/>
                <a:latin typeface="Helvetica Neue" charset="0"/>
                <a:ea typeface="Helvetica Neue" charset="0"/>
                <a:cs typeface="Helvetica Neue" charset="0"/>
                <a:sym typeface="Helvetica Neue" charset="0"/>
              </a:rPr>
              <a:t>- Operating an EV is much cheaper than operating a gasoline vehicle. For our UBC fleet, switching over to EV vehicles – that’s another revenue stream.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000" dirty="0"/>
              <a:t>This offset exists when we switch our fleet to hydrogen vehicles as well. We also get low carbon fuel credits for every kg of hydrogen produced and for building the station. That’s another revenue stream.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CA" sz="2000" b="0" i="0" u="none" strike="noStrike" kern="1200" dirty="0">
                <a:solidFill>
                  <a:schemeClr val="tx1"/>
                </a:solidFill>
                <a:effectLst/>
                <a:latin typeface="Helvetica Neue" charset="0"/>
                <a:ea typeface="Helvetica Neue" charset="0"/>
                <a:cs typeface="Helvetica Neue" charset="0"/>
                <a:sym typeface="Helvetica Neue" charset="0"/>
              </a:rPr>
              <a:t>There will be a charge for hydrogen refueling - this is projected to decrease over the years from currently $12.75/kg to a possible $6/kg in the future. But that’s another revenue stream.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0" i="0" u="none" strike="noStrike" kern="1200" dirty="0">
              <a:solidFill>
                <a:schemeClr val="tx1"/>
              </a:solidFill>
              <a:effectLst/>
              <a:latin typeface="Helvetica Neue" charset="0"/>
              <a:ea typeface="Helvetica Neue" charset="0"/>
              <a:cs typeface="Helvetica Neue" charset="0"/>
              <a:sym typeface="Helvetica Neue" charset="0"/>
            </a:endParaRPr>
          </a:p>
          <a:p>
            <a:endParaRPr lang="en-US" dirty="0"/>
          </a:p>
          <a:p>
            <a:endParaRPr lang="en-CA" dirty="0"/>
          </a:p>
        </p:txBody>
      </p:sp>
    </p:spTree>
    <p:extLst>
      <p:ext uri="{BB962C8B-B14F-4D97-AF65-F5344CB8AC3E}">
        <p14:creationId xmlns:p14="http://schemas.microsoft.com/office/powerpoint/2010/main" val="133648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3" rtl="0" fontAlgn="base"/>
            <a:r>
              <a:rPr lang="en-CA" sz="1200" b="0" i="0" u="none" strike="noStrike" kern="1200" dirty="0">
                <a:solidFill>
                  <a:schemeClr val="tx1"/>
                </a:solidFill>
                <a:effectLst/>
                <a:latin typeface="Helvetica Neue" charset="0"/>
                <a:ea typeface="Helvetica Neue" charset="0"/>
                <a:cs typeface="Helvetica Neue" charset="0"/>
                <a:sym typeface="Helvetica Neue" charset="0"/>
              </a:rPr>
              <a:t>We used industry standard numbers for these financial rates for building yearly cash flows and performing a net present value analysis to find out - does the project make financial sense? </a:t>
            </a:r>
          </a:p>
        </p:txBody>
      </p:sp>
    </p:spTree>
    <p:extLst>
      <p:ext uri="{BB962C8B-B14F-4D97-AF65-F5344CB8AC3E}">
        <p14:creationId xmlns:p14="http://schemas.microsoft.com/office/powerpoint/2010/main" val="2222042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did all the analysis and net present value of our UBC model is … negative 7.2 million dollars!</a:t>
            </a:r>
          </a:p>
          <a:p>
            <a:endParaRPr lang="en-US" dirty="0"/>
          </a:p>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So we obviously had to do some optimization</a:t>
            </a:r>
          </a:p>
        </p:txBody>
      </p:sp>
    </p:spTree>
    <p:extLst>
      <p:ext uri="{BB962C8B-B14F-4D97-AF65-F5344CB8AC3E}">
        <p14:creationId xmlns:p14="http://schemas.microsoft.com/office/powerpoint/2010/main" val="1382319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First we performed a sensitivity analysis to find which knobs we could tweak to adjust the model.</a:t>
            </a:r>
          </a:p>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For example, we saw the model is sensitive to the electricity cost and the cost of EV charging.</a:t>
            </a:r>
          </a:p>
        </p:txBody>
      </p:sp>
    </p:spTree>
    <p:extLst>
      <p:ext uri="{BB962C8B-B14F-4D97-AF65-F5344CB8AC3E}">
        <p14:creationId xmlns:p14="http://schemas.microsoft.com/office/powerpoint/2010/main" val="41401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We started out by tweaking the charger mix as we expand the EV charging network from the very expensive Level 3 fast chargers to the more conservative level 2’s, that both are cheaper to install and also reduce peak load. That increased our NPV by $1.5m.</a:t>
            </a: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When it came time for replacing our 100kg/day hydrogen facility, we looked into expanding to a 500kg/day facility – we scrapped that plan maintaining production at 100kg/day as this met our predicted needs and increased our NPV by $6.6m.</a:t>
            </a: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Then we looked at our energy storage and what could be done about peak shaving our demand charge. When scaling up our energy storage to 3MWh, we achieved significant gains in our NPV. Technically, we could go up all the way to a 50MWh energy storage facility, but that takes up a lot of room.</a:t>
            </a: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94738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By implementing peak shaving, we could save up to $740k in our NPV due to reduction in peak demand charges.</a:t>
            </a:r>
          </a:p>
        </p:txBody>
      </p:sp>
    </p:spTree>
    <p:extLst>
      <p:ext uri="{BB962C8B-B14F-4D97-AF65-F5344CB8AC3E}">
        <p14:creationId xmlns:p14="http://schemas.microsoft.com/office/powerpoint/2010/main" val="575261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With these modifications, our model at UBC now has a NPV of $1,600,000.</a:t>
            </a: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3360217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400" b="0" i="0" u="none" strike="noStrike" kern="1200" dirty="0">
                <a:solidFill>
                  <a:schemeClr val="tx1"/>
                </a:solidFill>
                <a:effectLst/>
                <a:latin typeface="Helvetica Neue" charset="0"/>
                <a:ea typeface="Helvetica Neue" charset="0"/>
                <a:cs typeface="Helvetica Neue" charset="0"/>
                <a:sym typeface="Helvetica Neue" charset="0"/>
              </a:rPr>
              <a:t>As we move to implement this microgrid in the city, we looked at the components that make financial sense and those that don’t. We ended up removing the hydrogen component and that improved our NPV to $1.8m.</a:t>
            </a:r>
          </a:p>
          <a:p>
            <a:endParaRPr lang="en-CA" sz="2400" b="0" i="0" u="none" strike="noStrike" kern="1200" dirty="0">
              <a:solidFill>
                <a:schemeClr val="tx1"/>
              </a:solidFill>
              <a:effectLst/>
              <a:latin typeface="Helvetica Neue" charset="0"/>
              <a:ea typeface="Helvetica Neue" charset="0"/>
              <a:cs typeface="Helvetica Neue" charset="0"/>
              <a:sym typeface="Helvetica Neue" charset="0"/>
            </a:endParaRPr>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68701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And this is what it might look like all together. This is our component - the Advanced Photovoltaic Lab which has a goal of reducing the carbon footprint of our fleet at UBC and supporting zero emission vehicles by providing low carbon fuels. </a:t>
            </a:r>
          </a:p>
          <a:p>
            <a:endParaRPr lang="en-US" dirty="0"/>
          </a:p>
        </p:txBody>
      </p:sp>
    </p:spTree>
    <p:extLst>
      <p:ext uri="{BB962C8B-B14F-4D97-AF65-F5344CB8AC3E}">
        <p14:creationId xmlns:p14="http://schemas.microsoft.com/office/powerpoint/2010/main" val="1552852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Better yet, we did a model without the superstructure needed for a solar canopy – that’s straight solar on top of an industrial building with EV charging at the parking lots. This further improved the NPV to $4m. </a:t>
            </a:r>
          </a:p>
          <a:p>
            <a:endParaRPr lang="en-US" dirty="0"/>
          </a:p>
          <a:p>
            <a:pPr marL="0" marR="0" lvl="0" indent="0" algn="l" defTabSz="457200" rtl="0" eaLnBrk="0" fontAlgn="base" latinLnBrk="0" hangingPunct="0">
              <a:lnSpc>
                <a:spcPct val="117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986293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time, this is how the share of solar energy changes as we continue to draw more energy from grid due to limited solar generation capacity. We see the largest energy consumer over time is EV charging due to the expansion of number of chargers.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4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surprisingly, over the lifetime of the project, the grid expenses are the lions share followed by the cost of installing and replacing EV chargers. Our income on the other hand is primarily from charging EV vehicles.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061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the end of year 40 we could be saving 115,000 tons of CO2 per year from not burning fossil fuels for transportation.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763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In conclusion, we found the model is highly sensitive to EV charging costs. And while we have market predictions we based our model on, its hard to know what the market and consumers will decide is a fair price to charge Electric vehicles.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58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don't build a super structure if you don’t have to because it’s a big capital investment. There are plenty of empty rooftops that can be used for solar and a lot of top floors of </a:t>
            </a:r>
            <a:r>
              <a:rPr lang="en-US" dirty="0" err="1"/>
              <a:t>parkades</a:t>
            </a:r>
            <a:r>
              <a:rPr lang="en-US" dirty="0"/>
              <a:t> are rarely 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416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finally, organizations with fleets should consider electrifying their fleets and developing EV charging stations for daytime revenue from the public. Their fleets can then be charged at night. If it can make sense in an academic setting with research components like hydrogen production and DC charging, it shows promise for various other scenarios.</a:t>
            </a:r>
          </a:p>
          <a:p>
            <a:endParaRPr lang="en-US" dirty="0"/>
          </a:p>
          <a:p>
            <a:r>
              <a:rPr lang="en-US"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386D3-DA24-D243-8CB1-9FB0C1957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729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86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t>We looked at the solar potential at the University for the best available locations for Solar. One of the stipulations of the funding we received from the Government was that we incorporate this microgrid on top of a parkade to integrate the energy with vehicles that might need charging. We found that the Thunderbird parkade has an excellent solar profile. We performed analysis through </a:t>
            </a:r>
            <a:r>
              <a:rPr lang="en-US" sz="2000" dirty="0" err="1"/>
              <a:t>RetScreen</a:t>
            </a:r>
            <a:r>
              <a:rPr lang="en-US" sz="2000" dirty="0"/>
              <a:t>, consulted with local solar providers and found out that we have nearly 10,253 m2 area and 1MW of available solar generation potential on top of Thunderbird parkade.</a:t>
            </a:r>
          </a:p>
        </p:txBody>
      </p:sp>
    </p:spTree>
    <p:extLst>
      <p:ext uri="{BB962C8B-B14F-4D97-AF65-F5344CB8AC3E}">
        <p14:creationId xmlns:p14="http://schemas.microsoft.com/office/powerpoint/2010/main" val="244474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2400" b="0" i="0" u="none" strike="noStrike" kern="1200" dirty="0">
                <a:solidFill>
                  <a:schemeClr val="tx1"/>
                </a:solidFill>
                <a:effectLst/>
                <a:latin typeface="Helvetica Neue" charset="0"/>
                <a:ea typeface="Helvetica Neue" charset="0"/>
                <a:cs typeface="Helvetica Neue" charset="0"/>
                <a:sym typeface="Helvetica Neue" charset="0"/>
              </a:rPr>
              <a:t>We looked at the solar potential at the University for the best available locations for Solar. One of the stipulations of the funding we received from the Government was that we incorporate this microgrid on top of a parkade to integrate the energy with vehicles that might need charging. We found that the Thunderbird parkade has an excellent solar profile. We performed analysis through </a:t>
            </a:r>
            <a:r>
              <a:rPr lang="en-CA" sz="2400" b="0" i="0" u="none" strike="noStrike" kern="1200" dirty="0" err="1">
                <a:solidFill>
                  <a:schemeClr val="tx1"/>
                </a:solidFill>
                <a:effectLst/>
                <a:latin typeface="Helvetica Neue" charset="0"/>
                <a:ea typeface="Helvetica Neue" charset="0"/>
                <a:cs typeface="Helvetica Neue" charset="0"/>
                <a:sym typeface="Helvetica Neue" charset="0"/>
              </a:rPr>
              <a:t>RetScreen</a:t>
            </a:r>
            <a:r>
              <a:rPr lang="en-CA" sz="2400" b="0" i="0" u="none" strike="noStrike" kern="1200" dirty="0">
                <a:solidFill>
                  <a:schemeClr val="tx1"/>
                </a:solidFill>
                <a:effectLst/>
                <a:latin typeface="Helvetica Neue" charset="0"/>
                <a:ea typeface="Helvetica Neue" charset="0"/>
                <a:cs typeface="Helvetica Neue" charset="0"/>
                <a:sym typeface="Helvetica Neue" charset="0"/>
              </a:rPr>
              <a:t>, consulted with local solar providers and found out that we have nearly 1MW of available solar generation potential on top of Thunderbird parkade. </a:t>
            </a:r>
          </a:p>
        </p:txBody>
      </p:sp>
    </p:spTree>
    <p:extLst>
      <p:ext uri="{BB962C8B-B14F-4D97-AF65-F5344CB8AC3E}">
        <p14:creationId xmlns:p14="http://schemas.microsoft.com/office/powerpoint/2010/main" val="185096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Photoshop edit with solar canopy on top of thunderbird</a:t>
            </a:r>
          </a:p>
        </p:txBody>
      </p:sp>
    </p:spTree>
    <p:extLst>
      <p:ext uri="{BB962C8B-B14F-4D97-AF65-F5344CB8AC3E}">
        <p14:creationId xmlns:p14="http://schemas.microsoft.com/office/powerpoint/2010/main" val="176528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rPr dirty="0"/>
              <a:t>So that is the solar component.  All the other components of the microgrid are shown here, from the transformers, inverters to EV chargers, storage components, hydrogen generation, </a:t>
            </a:r>
            <a:r>
              <a:rPr dirty="0" err="1"/>
              <a:t>refuelling</a:t>
            </a:r>
            <a:r>
              <a:rPr dirty="0"/>
              <a:t> station and connection back to the grid.  We developed a logic framework for where the electricity would flow under different use cases. When the sun shines, the energy would first be sent to EV charging if there is need, if not, it gets sent to produce hydrogen or EV storage depending on if there is a need to refill our hydrogen tanks. If there is no solar energy available, we draw from the grid. </a:t>
            </a:r>
          </a:p>
          <a:p>
            <a:pPr>
              <a:defRPr sz="2000"/>
            </a:pP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 is the solar component.  All the other components of the microgrid are shown here, from the transformers, inverters to EV chargers, storage components, hydrogen generation, </a:t>
            </a:r>
            <a:r>
              <a:rPr lang="en-US" dirty="0" err="1"/>
              <a:t>refuelling</a:t>
            </a:r>
            <a:r>
              <a:rPr lang="en-US" dirty="0"/>
              <a:t> station and connection back to the grid.  We developed a logic framework for where the electricity would flow under different use cases. When the sun shines, the energy would first be sent to EV charging if there is need, if not, it gets sent to produce hydrogen or EV storage depending on if there is a need to refill our hydrogen tanks. If there is no solar energy available, we draw from the grid. </a:t>
            </a:r>
          </a:p>
        </p:txBody>
      </p:sp>
    </p:spTree>
    <p:extLst>
      <p:ext uri="{BB962C8B-B14F-4D97-AF65-F5344CB8AC3E}">
        <p14:creationId xmlns:p14="http://schemas.microsoft.com/office/powerpoint/2010/main" val="367331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So that is the solar component.  All the other components of the microgrid are shown here, from the transformers, inverters to EV chargers, storage components, hydrogen generation, refuelling station and connection back to the grid.  We developed a logic framework for where the electricity would flow under different use cases. When the sun shines, the energy would first be sent to EV charging if there is need, if not, it gets sent to produce hydrogen or EV storage depending on if there is a need to refill our hydrogen tanks. If there is no solar energy available, we draw from the grid. </a:t>
            </a:r>
          </a:p>
          <a:p>
            <a:pPr>
              <a:defRPr sz="2000"/>
            </a:pPr>
            <a:endParaRP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2120900" y="2278063"/>
            <a:ext cx="19504148" cy="2178050"/>
          </a:xfrm>
        </p:spPr>
        <p:txBody>
          <a:bodyPr/>
          <a:lstStyle>
            <a:lvl1pPr>
              <a:lnSpc>
                <a:spcPct val="100000"/>
              </a:lnSpc>
              <a:defRPr b="1" i="0">
                <a:solidFill>
                  <a:srgbClr val="262D30"/>
                </a:solidFill>
                <a:latin typeface="Open Sans Semibold" charset="0"/>
                <a:ea typeface="Open Sans Semibold" charset="0"/>
                <a:cs typeface="Open Sans Semibold" charset="0"/>
              </a:defRPr>
            </a:lvl1pPr>
          </a:lstStyle>
          <a:p>
            <a:r>
              <a:rPr lang="en-US"/>
              <a:t>Click to edit Master title style</a:t>
            </a:r>
          </a:p>
        </p:txBody>
      </p:sp>
      <p:sp>
        <p:nvSpPr>
          <p:cNvPr id="3" name="Content Placeholder 2"/>
          <p:cNvSpPr>
            <a:spLocks noGrp="1"/>
          </p:cNvSpPr>
          <p:nvPr userDrawn="1">
            <p:ph idx="1"/>
          </p:nvPr>
        </p:nvSpPr>
        <p:spPr/>
        <p:txBody>
          <a:bodyPr/>
          <a:lstStyle>
            <a:lvl1pPr algn="just">
              <a:lnSpc>
                <a:spcPct val="150000"/>
              </a:lnSpc>
              <a:defRPr sz="2200"/>
            </a:lvl1pPr>
            <a:lvl2pPr algn="just">
              <a:lnSpc>
                <a:spcPct val="150000"/>
              </a:lnSpc>
              <a:defRPr sz="2200"/>
            </a:lvl2pPr>
            <a:lvl3pPr algn="just">
              <a:lnSpc>
                <a:spcPct val="150000"/>
              </a:lnSpc>
              <a:defRPr sz="2200"/>
            </a:lvl3pPr>
            <a:lvl4pPr algn="just">
              <a:lnSpc>
                <a:spcPct val="150000"/>
              </a:lnSpc>
              <a:defRPr sz="2200"/>
            </a:lvl4pPr>
            <a:lvl5pPr algn="just">
              <a:lnSpc>
                <a:spcPct val="150000"/>
              </a:lnSpc>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userDrawn="1">
            <p:ph type="sldNum" sz="quarter" idx="10"/>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2514CAEF-40AC-E446-8E12-67B16236D6EB}" type="slidenum">
              <a:rPr lang="x-none" altLang="x-none"/>
              <a:pPr>
                <a:defRPr/>
              </a:pPr>
              <a:t>‹#›</a:t>
            </a:fld>
            <a:endParaRPr lang="x-none" altLang="x-none"/>
          </a:p>
        </p:txBody>
      </p:sp>
      <p:grpSp>
        <p:nvGrpSpPr>
          <p:cNvPr id="10" name="Group 9"/>
          <p:cNvGrpSpPr/>
          <p:nvPr userDrawn="1"/>
        </p:nvGrpSpPr>
        <p:grpSpPr>
          <a:xfrm>
            <a:off x="1104107" y="12258600"/>
            <a:ext cx="3383037" cy="763225"/>
            <a:chOff x="1104107" y="12258600"/>
            <a:chExt cx="3383037" cy="763225"/>
          </a:xfrm>
        </p:grpSpPr>
        <p:sp>
          <p:nvSpPr>
            <p:cNvPr id="5" name="Text Box 8"/>
            <p:cNvSpPr txBox="1">
              <a:spLocks/>
            </p:cNvSpPr>
            <p:nvPr/>
          </p:nvSpPr>
          <p:spPr bwMode="auto">
            <a:xfrm>
              <a:off x="1824187" y="12258600"/>
              <a:ext cx="2662957" cy="76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000" b="1" dirty="0">
                  <a:solidFill>
                    <a:schemeClr val="accent1"/>
                  </a:solidFill>
                  <a:latin typeface="Open Sans Semibold" charset="0"/>
                  <a:ea typeface="Open Sans Semibold" charset="0"/>
                  <a:cs typeface="Open Sans Semibold" charset="0"/>
                  <a:sym typeface="Poppins Medium" charset="0"/>
                </a:rPr>
                <a:t>Green</a:t>
              </a:r>
              <a:r>
                <a:rPr lang="en-US" altLang="x-none" sz="3000" b="1" baseline="0" dirty="0">
                  <a:solidFill>
                    <a:schemeClr val="accent1"/>
                  </a:solidFill>
                  <a:latin typeface="Open Sans Semibold" charset="0"/>
                  <a:ea typeface="Open Sans Semibold" charset="0"/>
                  <a:cs typeface="Open Sans Semibold" charset="0"/>
                  <a:sym typeface="Poppins Medium" charset="0"/>
                </a:rPr>
                <a:t> </a:t>
              </a:r>
              <a:r>
                <a:rPr lang="en-US" altLang="x-none" sz="3000" b="1" dirty="0">
                  <a:solidFill>
                    <a:schemeClr val="accent4"/>
                  </a:solidFill>
                  <a:latin typeface="Open Sans Semibold" charset="0"/>
                  <a:ea typeface="Open Sans Semibold" charset="0"/>
                  <a:cs typeface="Open Sans Semibold" charset="0"/>
                  <a:sym typeface="Poppins Medium" charset="0"/>
                </a:rPr>
                <a:t>Energy</a:t>
              </a:r>
              <a:endParaRPr lang="x-none" altLang="x-none" sz="3000" b="1" dirty="0">
                <a:solidFill>
                  <a:schemeClr val="accent4"/>
                </a:solidFill>
                <a:latin typeface="Open Sans Semibold" charset="0"/>
                <a:ea typeface="Open Sans Semibold" charset="0"/>
                <a:cs typeface="Open Sans Semibold" charset="0"/>
                <a:sym typeface="Poppins Medium" charset="0"/>
              </a:endParaRPr>
            </a:p>
          </p:txBody>
        </p:sp>
        <p:sp>
          <p:nvSpPr>
            <p:cNvPr id="9" name="Shape"/>
            <p:cNvSpPr/>
            <p:nvPr userDrawn="1"/>
          </p:nvSpPr>
          <p:spPr>
            <a:xfrm>
              <a:off x="1104107" y="12258601"/>
              <a:ext cx="598857" cy="676540"/>
            </a:xfrm>
            <a:custGeom>
              <a:avLst/>
              <a:gdLst/>
              <a:ahLst/>
              <a:cxnLst>
                <a:cxn ang="0">
                  <a:pos x="wd2" y="hd2"/>
                </a:cxn>
                <a:cxn ang="5400000">
                  <a:pos x="wd2" y="hd2"/>
                </a:cxn>
                <a:cxn ang="10800000">
                  <a:pos x="wd2" y="hd2"/>
                </a:cxn>
                <a:cxn ang="16200000">
                  <a:pos x="wd2" y="hd2"/>
                </a:cxn>
              </a:cxnLst>
              <a:rect l="0" t="0" r="r" b="b"/>
              <a:pathLst>
                <a:path w="21507" h="21600" extrusionOk="0">
                  <a:moveTo>
                    <a:pt x="10744" y="0"/>
                  </a:moveTo>
                  <a:lnTo>
                    <a:pt x="10744" y="1"/>
                  </a:lnTo>
                  <a:cubicBezTo>
                    <a:pt x="9020" y="14"/>
                    <a:pt x="7346" y="513"/>
                    <a:pt x="5965" y="1427"/>
                  </a:cubicBezTo>
                  <a:cubicBezTo>
                    <a:pt x="3935" y="2772"/>
                    <a:pt x="2715" y="4871"/>
                    <a:pt x="2682" y="7115"/>
                  </a:cubicBezTo>
                  <a:cubicBezTo>
                    <a:pt x="2653" y="9109"/>
                    <a:pt x="3571" y="11022"/>
                    <a:pt x="5213" y="12386"/>
                  </a:cubicBezTo>
                  <a:cubicBezTo>
                    <a:pt x="5663" y="12724"/>
                    <a:pt x="6028" y="13142"/>
                    <a:pt x="6282" y="13614"/>
                  </a:cubicBezTo>
                  <a:cubicBezTo>
                    <a:pt x="6517" y="14050"/>
                    <a:pt x="6653" y="14521"/>
                    <a:pt x="6683" y="15003"/>
                  </a:cubicBezTo>
                  <a:lnTo>
                    <a:pt x="6683" y="18099"/>
                  </a:lnTo>
                  <a:cubicBezTo>
                    <a:pt x="6702" y="18922"/>
                    <a:pt x="7043" y="19715"/>
                    <a:pt x="7648" y="20340"/>
                  </a:cubicBezTo>
                  <a:cubicBezTo>
                    <a:pt x="8417" y="21135"/>
                    <a:pt x="9537" y="21591"/>
                    <a:pt x="10716" y="21597"/>
                  </a:cubicBezTo>
                  <a:lnTo>
                    <a:pt x="10716" y="21600"/>
                  </a:lnTo>
                  <a:cubicBezTo>
                    <a:pt x="10729" y="21600"/>
                    <a:pt x="10742" y="21598"/>
                    <a:pt x="10755" y="21598"/>
                  </a:cubicBezTo>
                  <a:cubicBezTo>
                    <a:pt x="10768" y="21598"/>
                    <a:pt x="10781" y="21600"/>
                    <a:pt x="10794" y="21600"/>
                  </a:cubicBezTo>
                  <a:lnTo>
                    <a:pt x="10794" y="21597"/>
                  </a:lnTo>
                  <a:cubicBezTo>
                    <a:pt x="11974" y="21591"/>
                    <a:pt x="13095" y="21135"/>
                    <a:pt x="13863" y="20340"/>
                  </a:cubicBezTo>
                  <a:cubicBezTo>
                    <a:pt x="14468" y="19715"/>
                    <a:pt x="14809" y="18922"/>
                    <a:pt x="14829" y="18099"/>
                  </a:cubicBezTo>
                  <a:lnTo>
                    <a:pt x="14829" y="15003"/>
                  </a:lnTo>
                  <a:cubicBezTo>
                    <a:pt x="14858" y="14521"/>
                    <a:pt x="14995" y="14050"/>
                    <a:pt x="15230" y="13614"/>
                  </a:cubicBezTo>
                  <a:cubicBezTo>
                    <a:pt x="15484" y="13142"/>
                    <a:pt x="15848" y="12724"/>
                    <a:pt x="16299" y="12386"/>
                  </a:cubicBezTo>
                  <a:cubicBezTo>
                    <a:pt x="17940" y="11022"/>
                    <a:pt x="18858" y="9109"/>
                    <a:pt x="18829" y="7115"/>
                  </a:cubicBezTo>
                  <a:cubicBezTo>
                    <a:pt x="18797" y="4871"/>
                    <a:pt x="17577" y="2772"/>
                    <a:pt x="15546" y="1427"/>
                  </a:cubicBezTo>
                  <a:cubicBezTo>
                    <a:pt x="14165" y="513"/>
                    <a:pt x="12491" y="14"/>
                    <a:pt x="10767" y="1"/>
                  </a:cubicBezTo>
                  <a:lnTo>
                    <a:pt x="10767" y="0"/>
                  </a:lnTo>
                  <a:cubicBezTo>
                    <a:pt x="10764" y="0"/>
                    <a:pt x="10760" y="1"/>
                    <a:pt x="10756" y="1"/>
                  </a:cubicBezTo>
                  <a:cubicBezTo>
                    <a:pt x="10752" y="1"/>
                    <a:pt x="10748" y="0"/>
                    <a:pt x="10744" y="0"/>
                  </a:cubicBezTo>
                  <a:close/>
                  <a:moveTo>
                    <a:pt x="10756" y="814"/>
                  </a:moveTo>
                  <a:cubicBezTo>
                    <a:pt x="12052" y="843"/>
                    <a:pt x="13291" y="1169"/>
                    <a:pt x="14369" y="1734"/>
                  </a:cubicBezTo>
                  <a:cubicBezTo>
                    <a:pt x="15461" y="2307"/>
                    <a:pt x="16390" y="3128"/>
                    <a:pt x="17020" y="4151"/>
                  </a:cubicBezTo>
                  <a:cubicBezTo>
                    <a:pt x="18572" y="6674"/>
                    <a:pt x="17992" y="9808"/>
                    <a:pt x="15612" y="11760"/>
                  </a:cubicBezTo>
                  <a:cubicBezTo>
                    <a:pt x="15041" y="12203"/>
                    <a:pt x="14590" y="12755"/>
                    <a:pt x="14291" y="13373"/>
                  </a:cubicBezTo>
                  <a:cubicBezTo>
                    <a:pt x="14011" y="13955"/>
                    <a:pt x="13872" y="14582"/>
                    <a:pt x="13885" y="15214"/>
                  </a:cubicBezTo>
                  <a:lnTo>
                    <a:pt x="13885" y="15794"/>
                  </a:lnTo>
                  <a:lnTo>
                    <a:pt x="11216" y="15794"/>
                  </a:lnTo>
                  <a:lnTo>
                    <a:pt x="11216" y="12135"/>
                  </a:lnTo>
                  <a:cubicBezTo>
                    <a:pt x="12705" y="12460"/>
                    <a:pt x="14277" y="12032"/>
                    <a:pt x="15304" y="11013"/>
                  </a:cubicBezTo>
                  <a:cubicBezTo>
                    <a:pt x="16306" y="10018"/>
                    <a:pt x="16624" y="8620"/>
                    <a:pt x="16135" y="7357"/>
                  </a:cubicBezTo>
                  <a:cubicBezTo>
                    <a:pt x="16112" y="7283"/>
                    <a:pt x="16069" y="7215"/>
                    <a:pt x="16008" y="7159"/>
                  </a:cubicBezTo>
                  <a:cubicBezTo>
                    <a:pt x="15946" y="7102"/>
                    <a:pt x="15869" y="7060"/>
                    <a:pt x="15783" y="7037"/>
                  </a:cubicBezTo>
                  <a:cubicBezTo>
                    <a:pt x="15314" y="6887"/>
                    <a:pt x="14822" y="6815"/>
                    <a:pt x="14332" y="6822"/>
                  </a:cubicBezTo>
                  <a:cubicBezTo>
                    <a:pt x="13842" y="6829"/>
                    <a:pt x="13353" y="6914"/>
                    <a:pt x="12890" y="7077"/>
                  </a:cubicBezTo>
                  <a:cubicBezTo>
                    <a:pt x="11971" y="7400"/>
                    <a:pt x="11215" y="8009"/>
                    <a:pt x="10762" y="8790"/>
                  </a:cubicBezTo>
                  <a:lnTo>
                    <a:pt x="10760" y="8797"/>
                  </a:lnTo>
                  <a:lnTo>
                    <a:pt x="10758" y="8790"/>
                  </a:lnTo>
                  <a:cubicBezTo>
                    <a:pt x="10304" y="8009"/>
                    <a:pt x="9549" y="7400"/>
                    <a:pt x="8630" y="7077"/>
                  </a:cubicBezTo>
                  <a:cubicBezTo>
                    <a:pt x="8166" y="6914"/>
                    <a:pt x="7678" y="6829"/>
                    <a:pt x="7187" y="6822"/>
                  </a:cubicBezTo>
                  <a:cubicBezTo>
                    <a:pt x="6697" y="6815"/>
                    <a:pt x="6205" y="6887"/>
                    <a:pt x="5736" y="7037"/>
                  </a:cubicBezTo>
                  <a:cubicBezTo>
                    <a:pt x="5651" y="7060"/>
                    <a:pt x="5573" y="7102"/>
                    <a:pt x="5511" y="7159"/>
                  </a:cubicBezTo>
                  <a:cubicBezTo>
                    <a:pt x="5451" y="7215"/>
                    <a:pt x="5407" y="7283"/>
                    <a:pt x="5385" y="7357"/>
                  </a:cubicBezTo>
                  <a:cubicBezTo>
                    <a:pt x="4896" y="8620"/>
                    <a:pt x="5214" y="10018"/>
                    <a:pt x="6216" y="11013"/>
                  </a:cubicBezTo>
                  <a:cubicBezTo>
                    <a:pt x="7237" y="12026"/>
                    <a:pt x="8799" y="12455"/>
                    <a:pt x="10281" y="12140"/>
                  </a:cubicBezTo>
                  <a:lnTo>
                    <a:pt x="10281" y="15794"/>
                  </a:lnTo>
                  <a:lnTo>
                    <a:pt x="7625" y="15794"/>
                  </a:lnTo>
                  <a:lnTo>
                    <a:pt x="7625" y="15214"/>
                  </a:lnTo>
                  <a:cubicBezTo>
                    <a:pt x="7638" y="14582"/>
                    <a:pt x="7500" y="13955"/>
                    <a:pt x="7220" y="13373"/>
                  </a:cubicBezTo>
                  <a:cubicBezTo>
                    <a:pt x="6922" y="12755"/>
                    <a:pt x="6470" y="12203"/>
                    <a:pt x="5898" y="11760"/>
                  </a:cubicBezTo>
                  <a:cubicBezTo>
                    <a:pt x="3519" y="9808"/>
                    <a:pt x="2939" y="6674"/>
                    <a:pt x="4491" y="4151"/>
                  </a:cubicBezTo>
                  <a:cubicBezTo>
                    <a:pt x="5121" y="3128"/>
                    <a:pt x="6051" y="2307"/>
                    <a:pt x="7143" y="1734"/>
                  </a:cubicBezTo>
                  <a:cubicBezTo>
                    <a:pt x="8220" y="1168"/>
                    <a:pt x="9460" y="843"/>
                    <a:pt x="10756" y="814"/>
                  </a:cubicBezTo>
                  <a:close/>
                  <a:moveTo>
                    <a:pt x="468" y="1174"/>
                  </a:moveTo>
                  <a:cubicBezTo>
                    <a:pt x="349" y="1174"/>
                    <a:pt x="229" y="1215"/>
                    <a:pt x="137" y="1296"/>
                  </a:cubicBezTo>
                  <a:cubicBezTo>
                    <a:pt x="-45" y="1458"/>
                    <a:pt x="-45" y="1721"/>
                    <a:pt x="137" y="1884"/>
                  </a:cubicBezTo>
                  <a:lnTo>
                    <a:pt x="1305" y="2922"/>
                  </a:lnTo>
                  <a:cubicBezTo>
                    <a:pt x="1488" y="3084"/>
                    <a:pt x="1784" y="3084"/>
                    <a:pt x="1966" y="2922"/>
                  </a:cubicBezTo>
                  <a:cubicBezTo>
                    <a:pt x="2149" y="2759"/>
                    <a:pt x="2149" y="2496"/>
                    <a:pt x="1966" y="2334"/>
                  </a:cubicBezTo>
                  <a:lnTo>
                    <a:pt x="799" y="1296"/>
                  </a:lnTo>
                  <a:cubicBezTo>
                    <a:pt x="708" y="1215"/>
                    <a:pt x="588" y="1174"/>
                    <a:pt x="468" y="1174"/>
                  </a:cubicBezTo>
                  <a:close/>
                  <a:moveTo>
                    <a:pt x="21042" y="1174"/>
                  </a:moveTo>
                  <a:cubicBezTo>
                    <a:pt x="20922" y="1174"/>
                    <a:pt x="20803" y="1214"/>
                    <a:pt x="20711" y="1294"/>
                  </a:cubicBezTo>
                  <a:lnTo>
                    <a:pt x="19539" y="2327"/>
                  </a:lnTo>
                  <a:cubicBezTo>
                    <a:pt x="19355" y="2489"/>
                    <a:pt x="19354" y="2752"/>
                    <a:pt x="19535" y="2915"/>
                  </a:cubicBezTo>
                  <a:cubicBezTo>
                    <a:pt x="19717" y="3078"/>
                    <a:pt x="20013" y="3080"/>
                    <a:pt x="20197" y="2918"/>
                  </a:cubicBezTo>
                  <a:lnTo>
                    <a:pt x="21369" y="1885"/>
                  </a:lnTo>
                  <a:cubicBezTo>
                    <a:pt x="21553" y="1724"/>
                    <a:pt x="21554" y="1461"/>
                    <a:pt x="21372" y="1297"/>
                  </a:cubicBezTo>
                  <a:cubicBezTo>
                    <a:pt x="21281" y="1216"/>
                    <a:pt x="21162" y="1175"/>
                    <a:pt x="21042" y="1174"/>
                  </a:cubicBezTo>
                  <a:close/>
                  <a:moveTo>
                    <a:pt x="10756" y="1690"/>
                  </a:moveTo>
                  <a:cubicBezTo>
                    <a:pt x="10636" y="1690"/>
                    <a:pt x="10516" y="1731"/>
                    <a:pt x="10425" y="1812"/>
                  </a:cubicBezTo>
                  <a:cubicBezTo>
                    <a:pt x="10242" y="1974"/>
                    <a:pt x="10242" y="2238"/>
                    <a:pt x="10425" y="2401"/>
                  </a:cubicBezTo>
                  <a:cubicBezTo>
                    <a:pt x="10608" y="2563"/>
                    <a:pt x="10904" y="2563"/>
                    <a:pt x="11086" y="2401"/>
                  </a:cubicBezTo>
                  <a:cubicBezTo>
                    <a:pt x="11269" y="2238"/>
                    <a:pt x="11269" y="1974"/>
                    <a:pt x="11086" y="1812"/>
                  </a:cubicBezTo>
                  <a:cubicBezTo>
                    <a:pt x="10995" y="1731"/>
                    <a:pt x="10876" y="1690"/>
                    <a:pt x="10756" y="1690"/>
                  </a:cubicBezTo>
                  <a:close/>
                  <a:moveTo>
                    <a:pt x="12635" y="1956"/>
                  </a:moveTo>
                  <a:cubicBezTo>
                    <a:pt x="12434" y="1947"/>
                    <a:pt x="12244" y="2056"/>
                    <a:pt x="12176" y="2231"/>
                  </a:cubicBezTo>
                  <a:cubicBezTo>
                    <a:pt x="12090" y="2448"/>
                    <a:pt x="12219" y="2686"/>
                    <a:pt x="12464" y="2761"/>
                  </a:cubicBezTo>
                  <a:cubicBezTo>
                    <a:pt x="13187" y="2984"/>
                    <a:pt x="13868" y="3346"/>
                    <a:pt x="14445" y="3860"/>
                  </a:cubicBezTo>
                  <a:cubicBezTo>
                    <a:pt x="14736" y="4118"/>
                    <a:pt x="14981" y="4402"/>
                    <a:pt x="15189" y="4700"/>
                  </a:cubicBezTo>
                  <a:cubicBezTo>
                    <a:pt x="15342" y="4901"/>
                    <a:pt x="15655" y="4944"/>
                    <a:pt x="15870" y="4793"/>
                  </a:cubicBezTo>
                  <a:cubicBezTo>
                    <a:pt x="16043" y="4671"/>
                    <a:pt x="16093" y="4456"/>
                    <a:pt x="15987" y="4283"/>
                  </a:cubicBezTo>
                  <a:cubicBezTo>
                    <a:pt x="15740" y="3926"/>
                    <a:pt x="15445" y="3589"/>
                    <a:pt x="15097" y="3280"/>
                  </a:cubicBezTo>
                  <a:cubicBezTo>
                    <a:pt x="14405" y="2665"/>
                    <a:pt x="13590" y="2228"/>
                    <a:pt x="12722" y="1968"/>
                  </a:cubicBezTo>
                  <a:cubicBezTo>
                    <a:pt x="12693" y="1962"/>
                    <a:pt x="12664" y="1958"/>
                    <a:pt x="12635" y="1956"/>
                  </a:cubicBezTo>
                  <a:close/>
                  <a:moveTo>
                    <a:pt x="7117" y="7629"/>
                  </a:moveTo>
                  <a:cubicBezTo>
                    <a:pt x="8031" y="7634"/>
                    <a:pt x="8917" y="7993"/>
                    <a:pt x="9521" y="8638"/>
                  </a:cubicBezTo>
                  <a:cubicBezTo>
                    <a:pt x="9862" y="9002"/>
                    <a:pt x="10085" y="9431"/>
                    <a:pt x="10191" y="9881"/>
                  </a:cubicBezTo>
                  <a:cubicBezTo>
                    <a:pt x="10256" y="10156"/>
                    <a:pt x="10271" y="10439"/>
                    <a:pt x="10246" y="10723"/>
                  </a:cubicBezTo>
                  <a:lnTo>
                    <a:pt x="8506" y="9237"/>
                  </a:lnTo>
                  <a:cubicBezTo>
                    <a:pt x="8320" y="9078"/>
                    <a:pt x="8023" y="9083"/>
                    <a:pt x="7845" y="9248"/>
                  </a:cubicBezTo>
                  <a:cubicBezTo>
                    <a:pt x="7666" y="9414"/>
                    <a:pt x="7672" y="9677"/>
                    <a:pt x="7858" y="9836"/>
                  </a:cubicBezTo>
                  <a:lnTo>
                    <a:pt x="9658" y="11374"/>
                  </a:lnTo>
                  <a:cubicBezTo>
                    <a:pt x="8630" y="11487"/>
                    <a:pt x="7590" y="11151"/>
                    <a:pt x="6883" y="10454"/>
                  </a:cubicBezTo>
                  <a:cubicBezTo>
                    <a:pt x="6139" y="9719"/>
                    <a:pt x="5882" y="8692"/>
                    <a:pt x="6203" y="7745"/>
                  </a:cubicBezTo>
                  <a:cubicBezTo>
                    <a:pt x="6505" y="7666"/>
                    <a:pt x="6813" y="7628"/>
                    <a:pt x="7117" y="7629"/>
                  </a:cubicBezTo>
                  <a:close/>
                  <a:moveTo>
                    <a:pt x="14402" y="7629"/>
                  </a:moveTo>
                  <a:cubicBezTo>
                    <a:pt x="14707" y="7628"/>
                    <a:pt x="15014" y="7666"/>
                    <a:pt x="15316" y="7745"/>
                  </a:cubicBezTo>
                  <a:cubicBezTo>
                    <a:pt x="15638" y="8692"/>
                    <a:pt x="15380" y="9719"/>
                    <a:pt x="14636" y="10454"/>
                  </a:cubicBezTo>
                  <a:cubicBezTo>
                    <a:pt x="13929" y="11151"/>
                    <a:pt x="12890" y="11487"/>
                    <a:pt x="11862" y="11374"/>
                  </a:cubicBezTo>
                  <a:lnTo>
                    <a:pt x="13661" y="9836"/>
                  </a:lnTo>
                  <a:cubicBezTo>
                    <a:pt x="13847" y="9677"/>
                    <a:pt x="13854" y="9414"/>
                    <a:pt x="13675" y="9248"/>
                  </a:cubicBezTo>
                  <a:cubicBezTo>
                    <a:pt x="13496" y="9083"/>
                    <a:pt x="13200" y="9078"/>
                    <a:pt x="13014" y="9237"/>
                  </a:cubicBezTo>
                  <a:lnTo>
                    <a:pt x="11273" y="10723"/>
                  </a:lnTo>
                  <a:cubicBezTo>
                    <a:pt x="11248" y="10439"/>
                    <a:pt x="11263" y="10156"/>
                    <a:pt x="11328" y="9881"/>
                  </a:cubicBezTo>
                  <a:cubicBezTo>
                    <a:pt x="11434" y="9431"/>
                    <a:pt x="11658" y="9002"/>
                    <a:pt x="11999" y="8638"/>
                  </a:cubicBezTo>
                  <a:cubicBezTo>
                    <a:pt x="12603" y="7993"/>
                    <a:pt x="13488" y="7634"/>
                    <a:pt x="14402" y="7629"/>
                  </a:cubicBezTo>
                  <a:close/>
                  <a:moveTo>
                    <a:pt x="19867" y="14731"/>
                  </a:moveTo>
                  <a:cubicBezTo>
                    <a:pt x="19748" y="14731"/>
                    <a:pt x="19628" y="14771"/>
                    <a:pt x="19537" y="14853"/>
                  </a:cubicBezTo>
                  <a:cubicBezTo>
                    <a:pt x="19354" y="15015"/>
                    <a:pt x="19354" y="15278"/>
                    <a:pt x="19537" y="15440"/>
                  </a:cubicBezTo>
                  <a:lnTo>
                    <a:pt x="20704" y="16478"/>
                  </a:lnTo>
                  <a:cubicBezTo>
                    <a:pt x="20886" y="16641"/>
                    <a:pt x="21182" y="16641"/>
                    <a:pt x="21365" y="16478"/>
                  </a:cubicBezTo>
                  <a:cubicBezTo>
                    <a:pt x="21548" y="16316"/>
                    <a:pt x="21548" y="16053"/>
                    <a:pt x="21365" y="15891"/>
                  </a:cubicBezTo>
                  <a:lnTo>
                    <a:pt x="20198" y="14853"/>
                  </a:lnTo>
                  <a:cubicBezTo>
                    <a:pt x="20107" y="14771"/>
                    <a:pt x="19987" y="14731"/>
                    <a:pt x="19867" y="14731"/>
                  </a:cubicBezTo>
                  <a:close/>
                  <a:moveTo>
                    <a:pt x="1643" y="14736"/>
                  </a:moveTo>
                  <a:cubicBezTo>
                    <a:pt x="1524" y="14735"/>
                    <a:pt x="1404" y="14775"/>
                    <a:pt x="1312" y="14856"/>
                  </a:cubicBezTo>
                  <a:lnTo>
                    <a:pt x="139" y="15889"/>
                  </a:lnTo>
                  <a:cubicBezTo>
                    <a:pt x="-44" y="16051"/>
                    <a:pt x="-46" y="16314"/>
                    <a:pt x="136" y="16477"/>
                  </a:cubicBezTo>
                  <a:cubicBezTo>
                    <a:pt x="317" y="16640"/>
                    <a:pt x="614" y="16641"/>
                    <a:pt x="798" y="16480"/>
                  </a:cubicBezTo>
                  <a:lnTo>
                    <a:pt x="1970" y="15447"/>
                  </a:lnTo>
                  <a:cubicBezTo>
                    <a:pt x="2154" y="15285"/>
                    <a:pt x="2155" y="15022"/>
                    <a:pt x="1973" y="14859"/>
                  </a:cubicBezTo>
                  <a:cubicBezTo>
                    <a:pt x="1883" y="14778"/>
                    <a:pt x="1763" y="14736"/>
                    <a:pt x="1643" y="14736"/>
                  </a:cubicBezTo>
                  <a:close/>
                  <a:moveTo>
                    <a:pt x="7625" y="16626"/>
                  </a:moveTo>
                  <a:lnTo>
                    <a:pt x="10281" y="16626"/>
                  </a:lnTo>
                  <a:lnTo>
                    <a:pt x="10281" y="17500"/>
                  </a:lnTo>
                  <a:lnTo>
                    <a:pt x="9111" y="18530"/>
                  </a:lnTo>
                  <a:cubicBezTo>
                    <a:pt x="8927" y="18691"/>
                    <a:pt x="8926" y="18954"/>
                    <a:pt x="9107" y="19117"/>
                  </a:cubicBezTo>
                  <a:cubicBezTo>
                    <a:pt x="9289" y="19281"/>
                    <a:pt x="9585" y="19282"/>
                    <a:pt x="9769" y="19120"/>
                  </a:cubicBezTo>
                  <a:lnTo>
                    <a:pt x="10281" y="18669"/>
                  </a:lnTo>
                  <a:lnTo>
                    <a:pt x="10281" y="19575"/>
                  </a:lnTo>
                  <a:cubicBezTo>
                    <a:pt x="10281" y="19805"/>
                    <a:pt x="10490" y="19992"/>
                    <a:pt x="10748" y="19992"/>
                  </a:cubicBezTo>
                  <a:cubicBezTo>
                    <a:pt x="11006" y="19992"/>
                    <a:pt x="11216" y="19805"/>
                    <a:pt x="11216" y="19575"/>
                  </a:cubicBezTo>
                  <a:lnTo>
                    <a:pt x="11216" y="17457"/>
                  </a:lnTo>
                  <a:lnTo>
                    <a:pt x="11740" y="17923"/>
                  </a:lnTo>
                  <a:cubicBezTo>
                    <a:pt x="11923" y="18085"/>
                    <a:pt x="12219" y="18085"/>
                    <a:pt x="12401" y="17923"/>
                  </a:cubicBezTo>
                  <a:cubicBezTo>
                    <a:pt x="12584" y="17761"/>
                    <a:pt x="12584" y="17497"/>
                    <a:pt x="12401" y="17335"/>
                  </a:cubicBezTo>
                  <a:lnTo>
                    <a:pt x="11604" y="16626"/>
                  </a:lnTo>
                  <a:lnTo>
                    <a:pt x="13885" y="16626"/>
                  </a:lnTo>
                  <a:lnTo>
                    <a:pt x="13885" y="18083"/>
                  </a:lnTo>
                  <a:cubicBezTo>
                    <a:pt x="13861" y="18738"/>
                    <a:pt x="13578" y="19364"/>
                    <a:pt x="13085" y="19853"/>
                  </a:cubicBezTo>
                  <a:cubicBezTo>
                    <a:pt x="12492" y="20443"/>
                    <a:pt x="11646" y="20783"/>
                    <a:pt x="10755" y="20795"/>
                  </a:cubicBezTo>
                  <a:cubicBezTo>
                    <a:pt x="9864" y="20783"/>
                    <a:pt x="9019" y="20443"/>
                    <a:pt x="8425" y="19853"/>
                  </a:cubicBezTo>
                  <a:cubicBezTo>
                    <a:pt x="7933" y="19364"/>
                    <a:pt x="7650" y="18738"/>
                    <a:pt x="7625" y="18083"/>
                  </a:cubicBezTo>
                  <a:lnTo>
                    <a:pt x="7625" y="16626"/>
                  </a:lnTo>
                  <a:close/>
                </a:path>
              </a:pathLst>
            </a:custGeom>
            <a:solidFill>
              <a:srgbClr val="6E787B"/>
            </a:solidFill>
            <a:ln w="12700">
              <a:miter lim="400000"/>
            </a:ln>
          </p:spPr>
          <p:txBody>
            <a:bodyPr lIns="38100" tIns="38100" rIns="38100" bIns="38100" anchor="ctr"/>
            <a:lstStyle/>
            <a:p>
              <a:pPr algn="ctr">
                <a:lnSpc>
                  <a:spcPct val="100000"/>
                </a:lnSpc>
                <a:defRPr sz="3000">
                  <a:solidFill>
                    <a:srgbClr val="000000"/>
                  </a:solidFill>
                  <a:latin typeface="Helvetica Light"/>
                  <a:ea typeface="Helvetica Light"/>
                  <a:cs typeface="Helvetica Light"/>
                  <a:sym typeface="Helvetica Light"/>
                </a:defRPr>
              </a:pPr>
              <a:endParaRPr/>
            </a:p>
          </p:txBody>
        </p:sp>
      </p:grpSp>
    </p:spTree>
    <p:extLst>
      <p:ext uri="{BB962C8B-B14F-4D97-AF65-F5344CB8AC3E}">
        <p14:creationId xmlns:p14="http://schemas.microsoft.com/office/powerpoint/2010/main" val="816387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E2574-8F1D-D846-8157-34E5A9C166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36E08-1527-D047-A69B-08C9A50F68EE}"/>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7B2244-C375-6840-A7E2-180BB66AE51A}"/>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7C22F-4D6A-0245-8E6D-A11E44E2A503}"/>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6" name="Footer Placeholder 5">
            <a:extLst>
              <a:ext uri="{FF2B5EF4-FFF2-40B4-BE49-F238E27FC236}">
                <a16:creationId xmlns:a16="http://schemas.microsoft.com/office/drawing/2014/main" id="{96522FB4-6695-1942-A534-1D39D57D1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65A42-8784-D240-9B89-B8248AF82F28}"/>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339997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7686-2194-2847-9AE0-47DF6AE5883E}"/>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50A70F-E5FD-AA40-A36A-822A5A82478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58583815-1D4B-5246-8954-92655C0E8D7A}"/>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D9AB7-EBE4-F448-B081-1503E96C0B04}"/>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476F3290-38A4-B44A-89F0-C67457239995}"/>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6D340E-3203-2A41-8556-504B127CBD47}"/>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8" name="Footer Placeholder 7">
            <a:extLst>
              <a:ext uri="{FF2B5EF4-FFF2-40B4-BE49-F238E27FC236}">
                <a16:creationId xmlns:a16="http://schemas.microsoft.com/office/drawing/2014/main" id="{B49B8D59-8D48-434E-A586-03A6D07582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7284BE-A0D3-F044-8501-D9B5A360258B}"/>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3945442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27A2-D01D-724B-97CB-00381BB1AD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E6C5D7-57D2-5A45-9DD6-87C78BF65DFA}"/>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4" name="Footer Placeholder 3">
            <a:extLst>
              <a:ext uri="{FF2B5EF4-FFF2-40B4-BE49-F238E27FC236}">
                <a16:creationId xmlns:a16="http://schemas.microsoft.com/office/drawing/2014/main" id="{F5095CB2-05DD-BC42-91AA-E92870FC95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4F9EC-3F94-554B-AB0B-2A79B7CA7EF9}"/>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196459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F089F-BFA5-B147-8DCD-C1D7F7C8131D}"/>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3" name="Footer Placeholder 2">
            <a:extLst>
              <a:ext uri="{FF2B5EF4-FFF2-40B4-BE49-F238E27FC236}">
                <a16:creationId xmlns:a16="http://schemas.microsoft.com/office/drawing/2014/main" id="{23314CBC-7F59-7149-8E27-BC760F101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279A32-9AFC-774B-B160-73D0D4D867BF}"/>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276534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8732-D744-AE41-A0E1-751C46AA7ED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3297EBA8-75B2-0244-9C37-B67836D5B1FE}"/>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2A88F-DE27-2F48-89CC-88F1BB8F9BE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8D71A5CD-354A-044C-B17D-CFF76CD65B31}"/>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6" name="Footer Placeholder 5">
            <a:extLst>
              <a:ext uri="{FF2B5EF4-FFF2-40B4-BE49-F238E27FC236}">
                <a16:creationId xmlns:a16="http://schemas.microsoft.com/office/drawing/2014/main" id="{23FB4910-4102-EB44-8A59-57FCB3895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E2EBF-79F5-9742-9C8D-257B8D9F2F0E}"/>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3200086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736C-A591-5B4F-8D27-A03E8331441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F7AB1562-58FC-0C4E-9829-57182865EBB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A8EE8BC3-DFFF-5941-A1B9-6FDA7E9ECA2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7B6359BB-93D2-B74B-B43C-E958B897776C}"/>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6" name="Footer Placeholder 5">
            <a:extLst>
              <a:ext uri="{FF2B5EF4-FFF2-40B4-BE49-F238E27FC236}">
                <a16:creationId xmlns:a16="http://schemas.microsoft.com/office/drawing/2014/main" id="{D6402911-39EC-7344-B184-02A0CFAEE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8D907-46D9-2743-B5B4-3E1060D06343}"/>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513389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B879-436F-184C-BAED-9E5FBD4557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BEA8E-CAE6-2248-9034-702EF11703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AEFC7-C597-F84A-B035-C8CAE810C22E}"/>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137DD703-3A1E-A644-9037-3DAA760C1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8F6BA-0872-924A-BF6B-2A51A0DDBD17}"/>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1780865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D252F-F049-E542-99E2-F9617854BF0B}"/>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E9A2E3-5C9D-DA4C-B905-C6E7DFB903EB}"/>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0B12A-1175-9D4C-98CD-29878F87939C}"/>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C52A0117-AAB5-9D4E-AB5E-CECF70A2D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52FE2-D60A-1C48-BA23-7EC78CABD9AD}"/>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278486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314458" y="3906439"/>
            <a:ext cx="2447925" cy="2447925"/>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8265993" y="3906439"/>
            <a:ext cx="2447925" cy="2447925"/>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11183888" y="3906439"/>
            <a:ext cx="2447925" cy="2447925"/>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14135423" y="3906439"/>
            <a:ext cx="2447925" cy="2447925"/>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17086958" y="3906439"/>
            <a:ext cx="2447925" cy="2447925"/>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5314458" y="6858000"/>
            <a:ext cx="2447925" cy="2447925"/>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8265993" y="6858000"/>
            <a:ext cx="2447925" cy="2447925"/>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11183888" y="6858000"/>
            <a:ext cx="2447925" cy="2447925"/>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14135423" y="6858000"/>
            <a:ext cx="2447925" cy="2447925"/>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17086958" y="6858000"/>
            <a:ext cx="2447925" cy="2447925"/>
          </a:xfrm>
        </p:spPr>
        <p:txBody>
          <a:bodyPr/>
          <a:lstStyle/>
          <a:p>
            <a:pPr lvl="0"/>
            <a:endParaRPr lang="en-US" noProof="0">
              <a:sym typeface="Poppins" charset="0"/>
            </a:endParaRPr>
          </a:p>
        </p:txBody>
      </p:sp>
      <p:sp>
        <p:nvSpPr>
          <p:cNvPr id="14" name="Rectangle 13"/>
          <p:cNvSpPr>
            <a:spLocks noGrp="1"/>
          </p:cNvSpPr>
          <p:nvPr>
            <p:ph type="sldNum" sz="quarter" idx="21"/>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29BB10FE-1F50-6A4A-8D9B-EE549D71E340}" type="slidenum">
              <a:rPr lang="x-none" altLang="x-none"/>
              <a:pPr>
                <a:defRPr/>
              </a:pPr>
              <a:t>‹#›</a:t>
            </a:fld>
            <a:endParaRPr lang="x-none" altLang="x-none"/>
          </a:p>
        </p:txBody>
      </p:sp>
    </p:spTree>
    <p:extLst>
      <p:ext uri="{BB962C8B-B14F-4D97-AF65-F5344CB8AC3E}">
        <p14:creationId xmlns:p14="http://schemas.microsoft.com/office/powerpoint/2010/main" val="158439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F022265E-D897-9E41-BB1E-6376BE4E3B4C}" type="slidenum">
              <a:rPr lang="x-none" altLang="x-none"/>
              <a:pPr>
                <a:defRPr/>
              </a:pPr>
              <a:t>‹#›</a:t>
            </a:fld>
            <a:endParaRPr lang="x-none" altLang="x-none"/>
          </a:p>
        </p:txBody>
      </p:sp>
    </p:spTree>
    <p:extLst>
      <p:ext uri="{BB962C8B-B14F-4D97-AF65-F5344CB8AC3E}">
        <p14:creationId xmlns:p14="http://schemas.microsoft.com/office/powerpoint/2010/main" val="75259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314458" y="3906439"/>
            <a:ext cx="2447925" cy="2447925"/>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8265993" y="3906439"/>
            <a:ext cx="2447925" cy="2447925"/>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11183888" y="3906439"/>
            <a:ext cx="2447925" cy="2447925"/>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14135423" y="3906439"/>
            <a:ext cx="2447925" cy="2447925"/>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17086958" y="3906439"/>
            <a:ext cx="2447925" cy="2447925"/>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5314458" y="6858000"/>
            <a:ext cx="2447925" cy="2447925"/>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8265993" y="6858000"/>
            <a:ext cx="2447925" cy="2447925"/>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11183888" y="6858000"/>
            <a:ext cx="2447925" cy="2447925"/>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14135423" y="6858000"/>
            <a:ext cx="2447925" cy="2447925"/>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17086958" y="6858000"/>
            <a:ext cx="2447925" cy="2447925"/>
          </a:xfrm>
        </p:spPr>
        <p:txBody>
          <a:bodyPr/>
          <a:lstStyle/>
          <a:p>
            <a:pPr lvl="0"/>
            <a:endParaRPr lang="en-US" noProof="0">
              <a:sym typeface="Poppins" charset="0"/>
            </a:endParaRPr>
          </a:p>
        </p:txBody>
      </p:sp>
      <p:sp>
        <p:nvSpPr>
          <p:cNvPr id="17" name="Rectangle 4"/>
          <p:cNvSpPr>
            <a:spLocks noGrp="1"/>
          </p:cNvSpPr>
          <p:nvPr>
            <p:ph type="sldNum" sz="quarter" idx="21"/>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a:t>
            </a:fld>
            <a:endParaRPr lang="x-none" altLang="x-none"/>
          </a:p>
        </p:txBody>
      </p:sp>
      <p:grpSp>
        <p:nvGrpSpPr>
          <p:cNvPr id="18" name="Group 17"/>
          <p:cNvGrpSpPr/>
          <p:nvPr userDrawn="1"/>
        </p:nvGrpSpPr>
        <p:grpSpPr>
          <a:xfrm>
            <a:off x="1104107" y="12258600"/>
            <a:ext cx="3383037" cy="763225"/>
            <a:chOff x="1104107" y="12258600"/>
            <a:chExt cx="3383037" cy="763225"/>
          </a:xfrm>
        </p:grpSpPr>
        <p:sp>
          <p:nvSpPr>
            <p:cNvPr id="19" name="Text Box 8"/>
            <p:cNvSpPr txBox="1">
              <a:spLocks/>
            </p:cNvSpPr>
            <p:nvPr/>
          </p:nvSpPr>
          <p:spPr bwMode="auto">
            <a:xfrm>
              <a:off x="1824187" y="12258600"/>
              <a:ext cx="2662957" cy="76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000" b="1" dirty="0">
                  <a:solidFill>
                    <a:schemeClr val="accent1"/>
                  </a:solidFill>
                  <a:latin typeface="Open Sans Semibold" charset="0"/>
                  <a:ea typeface="Open Sans Semibold" charset="0"/>
                  <a:cs typeface="Open Sans Semibold" charset="0"/>
                  <a:sym typeface="Poppins Medium" charset="0"/>
                </a:rPr>
                <a:t>Green</a:t>
              </a:r>
              <a:r>
                <a:rPr lang="en-US" altLang="x-none" sz="3000" b="1" baseline="0" dirty="0">
                  <a:solidFill>
                    <a:schemeClr val="accent1"/>
                  </a:solidFill>
                  <a:latin typeface="Open Sans Semibold" charset="0"/>
                  <a:ea typeface="Open Sans Semibold" charset="0"/>
                  <a:cs typeface="Open Sans Semibold" charset="0"/>
                  <a:sym typeface="Poppins Medium" charset="0"/>
                </a:rPr>
                <a:t> </a:t>
              </a:r>
              <a:r>
                <a:rPr lang="en-US" altLang="x-none" sz="3000" b="1" dirty="0">
                  <a:solidFill>
                    <a:schemeClr val="accent4"/>
                  </a:solidFill>
                  <a:latin typeface="Open Sans Semibold" charset="0"/>
                  <a:ea typeface="Open Sans Semibold" charset="0"/>
                  <a:cs typeface="Open Sans Semibold" charset="0"/>
                  <a:sym typeface="Poppins Medium" charset="0"/>
                </a:rPr>
                <a:t>Energy</a:t>
              </a:r>
              <a:endParaRPr lang="x-none" altLang="x-none" sz="3000" b="1" dirty="0">
                <a:solidFill>
                  <a:schemeClr val="accent4"/>
                </a:solidFill>
                <a:latin typeface="Open Sans Semibold" charset="0"/>
                <a:ea typeface="Open Sans Semibold" charset="0"/>
                <a:cs typeface="Open Sans Semibold" charset="0"/>
                <a:sym typeface="Poppins Medium" charset="0"/>
              </a:endParaRPr>
            </a:p>
          </p:txBody>
        </p:sp>
        <p:sp>
          <p:nvSpPr>
            <p:cNvPr id="20" name="Shape"/>
            <p:cNvSpPr/>
            <p:nvPr userDrawn="1"/>
          </p:nvSpPr>
          <p:spPr>
            <a:xfrm>
              <a:off x="1104107" y="12258601"/>
              <a:ext cx="598857" cy="676540"/>
            </a:xfrm>
            <a:custGeom>
              <a:avLst/>
              <a:gdLst/>
              <a:ahLst/>
              <a:cxnLst>
                <a:cxn ang="0">
                  <a:pos x="wd2" y="hd2"/>
                </a:cxn>
                <a:cxn ang="5400000">
                  <a:pos x="wd2" y="hd2"/>
                </a:cxn>
                <a:cxn ang="10800000">
                  <a:pos x="wd2" y="hd2"/>
                </a:cxn>
                <a:cxn ang="16200000">
                  <a:pos x="wd2" y="hd2"/>
                </a:cxn>
              </a:cxnLst>
              <a:rect l="0" t="0" r="r" b="b"/>
              <a:pathLst>
                <a:path w="21507" h="21600" extrusionOk="0">
                  <a:moveTo>
                    <a:pt x="10744" y="0"/>
                  </a:moveTo>
                  <a:lnTo>
                    <a:pt x="10744" y="1"/>
                  </a:lnTo>
                  <a:cubicBezTo>
                    <a:pt x="9020" y="14"/>
                    <a:pt x="7346" y="513"/>
                    <a:pt x="5965" y="1427"/>
                  </a:cubicBezTo>
                  <a:cubicBezTo>
                    <a:pt x="3935" y="2772"/>
                    <a:pt x="2715" y="4871"/>
                    <a:pt x="2682" y="7115"/>
                  </a:cubicBezTo>
                  <a:cubicBezTo>
                    <a:pt x="2653" y="9109"/>
                    <a:pt x="3571" y="11022"/>
                    <a:pt x="5213" y="12386"/>
                  </a:cubicBezTo>
                  <a:cubicBezTo>
                    <a:pt x="5663" y="12724"/>
                    <a:pt x="6028" y="13142"/>
                    <a:pt x="6282" y="13614"/>
                  </a:cubicBezTo>
                  <a:cubicBezTo>
                    <a:pt x="6517" y="14050"/>
                    <a:pt x="6653" y="14521"/>
                    <a:pt x="6683" y="15003"/>
                  </a:cubicBezTo>
                  <a:lnTo>
                    <a:pt x="6683" y="18099"/>
                  </a:lnTo>
                  <a:cubicBezTo>
                    <a:pt x="6702" y="18922"/>
                    <a:pt x="7043" y="19715"/>
                    <a:pt x="7648" y="20340"/>
                  </a:cubicBezTo>
                  <a:cubicBezTo>
                    <a:pt x="8417" y="21135"/>
                    <a:pt x="9537" y="21591"/>
                    <a:pt x="10716" y="21597"/>
                  </a:cubicBezTo>
                  <a:lnTo>
                    <a:pt x="10716" y="21600"/>
                  </a:lnTo>
                  <a:cubicBezTo>
                    <a:pt x="10729" y="21600"/>
                    <a:pt x="10742" y="21598"/>
                    <a:pt x="10755" y="21598"/>
                  </a:cubicBezTo>
                  <a:cubicBezTo>
                    <a:pt x="10768" y="21598"/>
                    <a:pt x="10781" y="21600"/>
                    <a:pt x="10794" y="21600"/>
                  </a:cubicBezTo>
                  <a:lnTo>
                    <a:pt x="10794" y="21597"/>
                  </a:lnTo>
                  <a:cubicBezTo>
                    <a:pt x="11974" y="21591"/>
                    <a:pt x="13095" y="21135"/>
                    <a:pt x="13863" y="20340"/>
                  </a:cubicBezTo>
                  <a:cubicBezTo>
                    <a:pt x="14468" y="19715"/>
                    <a:pt x="14809" y="18922"/>
                    <a:pt x="14829" y="18099"/>
                  </a:cubicBezTo>
                  <a:lnTo>
                    <a:pt x="14829" y="15003"/>
                  </a:lnTo>
                  <a:cubicBezTo>
                    <a:pt x="14858" y="14521"/>
                    <a:pt x="14995" y="14050"/>
                    <a:pt x="15230" y="13614"/>
                  </a:cubicBezTo>
                  <a:cubicBezTo>
                    <a:pt x="15484" y="13142"/>
                    <a:pt x="15848" y="12724"/>
                    <a:pt x="16299" y="12386"/>
                  </a:cubicBezTo>
                  <a:cubicBezTo>
                    <a:pt x="17940" y="11022"/>
                    <a:pt x="18858" y="9109"/>
                    <a:pt x="18829" y="7115"/>
                  </a:cubicBezTo>
                  <a:cubicBezTo>
                    <a:pt x="18797" y="4871"/>
                    <a:pt x="17577" y="2772"/>
                    <a:pt x="15546" y="1427"/>
                  </a:cubicBezTo>
                  <a:cubicBezTo>
                    <a:pt x="14165" y="513"/>
                    <a:pt x="12491" y="14"/>
                    <a:pt x="10767" y="1"/>
                  </a:cubicBezTo>
                  <a:lnTo>
                    <a:pt x="10767" y="0"/>
                  </a:lnTo>
                  <a:cubicBezTo>
                    <a:pt x="10764" y="0"/>
                    <a:pt x="10760" y="1"/>
                    <a:pt x="10756" y="1"/>
                  </a:cubicBezTo>
                  <a:cubicBezTo>
                    <a:pt x="10752" y="1"/>
                    <a:pt x="10748" y="0"/>
                    <a:pt x="10744" y="0"/>
                  </a:cubicBezTo>
                  <a:close/>
                  <a:moveTo>
                    <a:pt x="10756" y="814"/>
                  </a:moveTo>
                  <a:cubicBezTo>
                    <a:pt x="12052" y="843"/>
                    <a:pt x="13291" y="1169"/>
                    <a:pt x="14369" y="1734"/>
                  </a:cubicBezTo>
                  <a:cubicBezTo>
                    <a:pt x="15461" y="2307"/>
                    <a:pt x="16390" y="3128"/>
                    <a:pt x="17020" y="4151"/>
                  </a:cubicBezTo>
                  <a:cubicBezTo>
                    <a:pt x="18572" y="6674"/>
                    <a:pt x="17992" y="9808"/>
                    <a:pt x="15612" y="11760"/>
                  </a:cubicBezTo>
                  <a:cubicBezTo>
                    <a:pt x="15041" y="12203"/>
                    <a:pt x="14590" y="12755"/>
                    <a:pt x="14291" y="13373"/>
                  </a:cubicBezTo>
                  <a:cubicBezTo>
                    <a:pt x="14011" y="13955"/>
                    <a:pt x="13872" y="14582"/>
                    <a:pt x="13885" y="15214"/>
                  </a:cubicBezTo>
                  <a:lnTo>
                    <a:pt x="13885" y="15794"/>
                  </a:lnTo>
                  <a:lnTo>
                    <a:pt x="11216" y="15794"/>
                  </a:lnTo>
                  <a:lnTo>
                    <a:pt x="11216" y="12135"/>
                  </a:lnTo>
                  <a:cubicBezTo>
                    <a:pt x="12705" y="12460"/>
                    <a:pt x="14277" y="12032"/>
                    <a:pt x="15304" y="11013"/>
                  </a:cubicBezTo>
                  <a:cubicBezTo>
                    <a:pt x="16306" y="10018"/>
                    <a:pt x="16624" y="8620"/>
                    <a:pt x="16135" y="7357"/>
                  </a:cubicBezTo>
                  <a:cubicBezTo>
                    <a:pt x="16112" y="7283"/>
                    <a:pt x="16069" y="7215"/>
                    <a:pt x="16008" y="7159"/>
                  </a:cubicBezTo>
                  <a:cubicBezTo>
                    <a:pt x="15946" y="7102"/>
                    <a:pt x="15869" y="7060"/>
                    <a:pt x="15783" y="7037"/>
                  </a:cubicBezTo>
                  <a:cubicBezTo>
                    <a:pt x="15314" y="6887"/>
                    <a:pt x="14822" y="6815"/>
                    <a:pt x="14332" y="6822"/>
                  </a:cubicBezTo>
                  <a:cubicBezTo>
                    <a:pt x="13842" y="6829"/>
                    <a:pt x="13353" y="6914"/>
                    <a:pt x="12890" y="7077"/>
                  </a:cubicBezTo>
                  <a:cubicBezTo>
                    <a:pt x="11971" y="7400"/>
                    <a:pt x="11215" y="8009"/>
                    <a:pt x="10762" y="8790"/>
                  </a:cubicBezTo>
                  <a:lnTo>
                    <a:pt x="10760" y="8797"/>
                  </a:lnTo>
                  <a:lnTo>
                    <a:pt x="10758" y="8790"/>
                  </a:lnTo>
                  <a:cubicBezTo>
                    <a:pt x="10304" y="8009"/>
                    <a:pt x="9549" y="7400"/>
                    <a:pt x="8630" y="7077"/>
                  </a:cubicBezTo>
                  <a:cubicBezTo>
                    <a:pt x="8166" y="6914"/>
                    <a:pt x="7678" y="6829"/>
                    <a:pt x="7187" y="6822"/>
                  </a:cubicBezTo>
                  <a:cubicBezTo>
                    <a:pt x="6697" y="6815"/>
                    <a:pt x="6205" y="6887"/>
                    <a:pt x="5736" y="7037"/>
                  </a:cubicBezTo>
                  <a:cubicBezTo>
                    <a:pt x="5651" y="7060"/>
                    <a:pt x="5573" y="7102"/>
                    <a:pt x="5511" y="7159"/>
                  </a:cubicBezTo>
                  <a:cubicBezTo>
                    <a:pt x="5451" y="7215"/>
                    <a:pt x="5407" y="7283"/>
                    <a:pt x="5385" y="7357"/>
                  </a:cubicBezTo>
                  <a:cubicBezTo>
                    <a:pt x="4896" y="8620"/>
                    <a:pt x="5214" y="10018"/>
                    <a:pt x="6216" y="11013"/>
                  </a:cubicBezTo>
                  <a:cubicBezTo>
                    <a:pt x="7237" y="12026"/>
                    <a:pt x="8799" y="12455"/>
                    <a:pt x="10281" y="12140"/>
                  </a:cubicBezTo>
                  <a:lnTo>
                    <a:pt x="10281" y="15794"/>
                  </a:lnTo>
                  <a:lnTo>
                    <a:pt x="7625" y="15794"/>
                  </a:lnTo>
                  <a:lnTo>
                    <a:pt x="7625" y="15214"/>
                  </a:lnTo>
                  <a:cubicBezTo>
                    <a:pt x="7638" y="14582"/>
                    <a:pt x="7500" y="13955"/>
                    <a:pt x="7220" y="13373"/>
                  </a:cubicBezTo>
                  <a:cubicBezTo>
                    <a:pt x="6922" y="12755"/>
                    <a:pt x="6470" y="12203"/>
                    <a:pt x="5898" y="11760"/>
                  </a:cubicBezTo>
                  <a:cubicBezTo>
                    <a:pt x="3519" y="9808"/>
                    <a:pt x="2939" y="6674"/>
                    <a:pt x="4491" y="4151"/>
                  </a:cubicBezTo>
                  <a:cubicBezTo>
                    <a:pt x="5121" y="3128"/>
                    <a:pt x="6051" y="2307"/>
                    <a:pt x="7143" y="1734"/>
                  </a:cubicBezTo>
                  <a:cubicBezTo>
                    <a:pt x="8220" y="1168"/>
                    <a:pt x="9460" y="843"/>
                    <a:pt x="10756" y="814"/>
                  </a:cubicBezTo>
                  <a:close/>
                  <a:moveTo>
                    <a:pt x="468" y="1174"/>
                  </a:moveTo>
                  <a:cubicBezTo>
                    <a:pt x="349" y="1174"/>
                    <a:pt x="229" y="1215"/>
                    <a:pt x="137" y="1296"/>
                  </a:cubicBezTo>
                  <a:cubicBezTo>
                    <a:pt x="-45" y="1458"/>
                    <a:pt x="-45" y="1721"/>
                    <a:pt x="137" y="1884"/>
                  </a:cubicBezTo>
                  <a:lnTo>
                    <a:pt x="1305" y="2922"/>
                  </a:lnTo>
                  <a:cubicBezTo>
                    <a:pt x="1488" y="3084"/>
                    <a:pt x="1784" y="3084"/>
                    <a:pt x="1966" y="2922"/>
                  </a:cubicBezTo>
                  <a:cubicBezTo>
                    <a:pt x="2149" y="2759"/>
                    <a:pt x="2149" y="2496"/>
                    <a:pt x="1966" y="2334"/>
                  </a:cubicBezTo>
                  <a:lnTo>
                    <a:pt x="799" y="1296"/>
                  </a:lnTo>
                  <a:cubicBezTo>
                    <a:pt x="708" y="1215"/>
                    <a:pt x="588" y="1174"/>
                    <a:pt x="468" y="1174"/>
                  </a:cubicBezTo>
                  <a:close/>
                  <a:moveTo>
                    <a:pt x="21042" y="1174"/>
                  </a:moveTo>
                  <a:cubicBezTo>
                    <a:pt x="20922" y="1174"/>
                    <a:pt x="20803" y="1214"/>
                    <a:pt x="20711" y="1294"/>
                  </a:cubicBezTo>
                  <a:lnTo>
                    <a:pt x="19539" y="2327"/>
                  </a:lnTo>
                  <a:cubicBezTo>
                    <a:pt x="19355" y="2489"/>
                    <a:pt x="19354" y="2752"/>
                    <a:pt x="19535" y="2915"/>
                  </a:cubicBezTo>
                  <a:cubicBezTo>
                    <a:pt x="19717" y="3078"/>
                    <a:pt x="20013" y="3080"/>
                    <a:pt x="20197" y="2918"/>
                  </a:cubicBezTo>
                  <a:lnTo>
                    <a:pt x="21369" y="1885"/>
                  </a:lnTo>
                  <a:cubicBezTo>
                    <a:pt x="21553" y="1724"/>
                    <a:pt x="21554" y="1461"/>
                    <a:pt x="21372" y="1297"/>
                  </a:cubicBezTo>
                  <a:cubicBezTo>
                    <a:pt x="21281" y="1216"/>
                    <a:pt x="21162" y="1175"/>
                    <a:pt x="21042" y="1174"/>
                  </a:cubicBezTo>
                  <a:close/>
                  <a:moveTo>
                    <a:pt x="10756" y="1690"/>
                  </a:moveTo>
                  <a:cubicBezTo>
                    <a:pt x="10636" y="1690"/>
                    <a:pt x="10516" y="1731"/>
                    <a:pt x="10425" y="1812"/>
                  </a:cubicBezTo>
                  <a:cubicBezTo>
                    <a:pt x="10242" y="1974"/>
                    <a:pt x="10242" y="2238"/>
                    <a:pt x="10425" y="2401"/>
                  </a:cubicBezTo>
                  <a:cubicBezTo>
                    <a:pt x="10608" y="2563"/>
                    <a:pt x="10904" y="2563"/>
                    <a:pt x="11086" y="2401"/>
                  </a:cubicBezTo>
                  <a:cubicBezTo>
                    <a:pt x="11269" y="2238"/>
                    <a:pt x="11269" y="1974"/>
                    <a:pt x="11086" y="1812"/>
                  </a:cubicBezTo>
                  <a:cubicBezTo>
                    <a:pt x="10995" y="1731"/>
                    <a:pt x="10876" y="1690"/>
                    <a:pt x="10756" y="1690"/>
                  </a:cubicBezTo>
                  <a:close/>
                  <a:moveTo>
                    <a:pt x="12635" y="1956"/>
                  </a:moveTo>
                  <a:cubicBezTo>
                    <a:pt x="12434" y="1947"/>
                    <a:pt x="12244" y="2056"/>
                    <a:pt x="12176" y="2231"/>
                  </a:cubicBezTo>
                  <a:cubicBezTo>
                    <a:pt x="12090" y="2448"/>
                    <a:pt x="12219" y="2686"/>
                    <a:pt x="12464" y="2761"/>
                  </a:cubicBezTo>
                  <a:cubicBezTo>
                    <a:pt x="13187" y="2984"/>
                    <a:pt x="13868" y="3346"/>
                    <a:pt x="14445" y="3860"/>
                  </a:cubicBezTo>
                  <a:cubicBezTo>
                    <a:pt x="14736" y="4118"/>
                    <a:pt x="14981" y="4402"/>
                    <a:pt x="15189" y="4700"/>
                  </a:cubicBezTo>
                  <a:cubicBezTo>
                    <a:pt x="15342" y="4901"/>
                    <a:pt x="15655" y="4944"/>
                    <a:pt x="15870" y="4793"/>
                  </a:cubicBezTo>
                  <a:cubicBezTo>
                    <a:pt x="16043" y="4671"/>
                    <a:pt x="16093" y="4456"/>
                    <a:pt x="15987" y="4283"/>
                  </a:cubicBezTo>
                  <a:cubicBezTo>
                    <a:pt x="15740" y="3926"/>
                    <a:pt x="15445" y="3589"/>
                    <a:pt x="15097" y="3280"/>
                  </a:cubicBezTo>
                  <a:cubicBezTo>
                    <a:pt x="14405" y="2665"/>
                    <a:pt x="13590" y="2228"/>
                    <a:pt x="12722" y="1968"/>
                  </a:cubicBezTo>
                  <a:cubicBezTo>
                    <a:pt x="12693" y="1962"/>
                    <a:pt x="12664" y="1958"/>
                    <a:pt x="12635" y="1956"/>
                  </a:cubicBezTo>
                  <a:close/>
                  <a:moveTo>
                    <a:pt x="7117" y="7629"/>
                  </a:moveTo>
                  <a:cubicBezTo>
                    <a:pt x="8031" y="7634"/>
                    <a:pt x="8917" y="7993"/>
                    <a:pt x="9521" y="8638"/>
                  </a:cubicBezTo>
                  <a:cubicBezTo>
                    <a:pt x="9862" y="9002"/>
                    <a:pt x="10085" y="9431"/>
                    <a:pt x="10191" y="9881"/>
                  </a:cubicBezTo>
                  <a:cubicBezTo>
                    <a:pt x="10256" y="10156"/>
                    <a:pt x="10271" y="10439"/>
                    <a:pt x="10246" y="10723"/>
                  </a:cubicBezTo>
                  <a:lnTo>
                    <a:pt x="8506" y="9237"/>
                  </a:lnTo>
                  <a:cubicBezTo>
                    <a:pt x="8320" y="9078"/>
                    <a:pt x="8023" y="9083"/>
                    <a:pt x="7845" y="9248"/>
                  </a:cubicBezTo>
                  <a:cubicBezTo>
                    <a:pt x="7666" y="9414"/>
                    <a:pt x="7672" y="9677"/>
                    <a:pt x="7858" y="9836"/>
                  </a:cubicBezTo>
                  <a:lnTo>
                    <a:pt x="9658" y="11374"/>
                  </a:lnTo>
                  <a:cubicBezTo>
                    <a:pt x="8630" y="11487"/>
                    <a:pt x="7590" y="11151"/>
                    <a:pt x="6883" y="10454"/>
                  </a:cubicBezTo>
                  <a:cubicBezTo>
                    <a:pt x="6139" y="9719"/>
                    <a:pt x="5882" y="8692"/>
                    <a:pt x="6203" y="7745"/>
                  </a:cubicBezTo>
                  <a:cubicBezTo>
                    <a:pt x="6505" y="7666"/>
                    <a:pt x="6813" y="7628"/>
                    <a:pt x="7117" y="7629"/>
                  </a:cubicBezTo>
                  <a:close/>
                  <a:moveTo>
                    <a:pt x="14402" y="7629"/>
                  </a:moveTo>
                  <a:cubicBezTo>
                    <a:pt x="14707" y="7628"/>
                    <a:pt x="15014" y="7666"/>
                    <a:pt x="15316" y="7745"/>
                  </a:cubicBezTo>
                  <a:cubicBezTo>
                    <a:pt x="15638" y="8692"/>
                    <a:pt x="15380" y="9719"/>
                    <a:pt x="14636" y="10454"/>
                  </a:cubicBezTo>
                  <a:cubicBezTo>
                    <a:pt x="13929" y="11151"/>
                    <a:pt x="12890" y="11487"/>
                    <a:pt x="11862" y="11374"/>
                  </a:cubicBezTo>
                  <a:lnTo>
                    <a:pt x="13661" y="9836"/>
                  </a:lnTo>
                  <a:cubicBezTo>
                    <a:pt x="13847" y="9677"/>
                    <a:pt x="13854" y="9414"/>
                    <a:pt x="13675" y="9248"/>
                  </a:cubicBezTo>
                  <a:cubicBezTo>
                    <a:pt x="13496" y="9083"/>
                    <a:pt x="13200" y="9078"/>
                    <a:pt x="13014" y="9237"/>
                  </a:cubicBezTo>
                  <a:lnTo>
                    <a:pt x="11273" y="10723"/>
                  </a:lnTo>
                  <a:cubicBezTo>
                    <a:pt x="11248" y="10439"/>
                    <a:pt x="11263" y="10156"/>
                    <a:pt x="11328" y="9881"/>
                  </a:cubicBezTo>
                  <a:cubicBezTo>
                    <a:pt x="11434" y="9431"/>
                    <a:pt x="11658" y="9002"/>
                    <a:pt x="11999" y="8638"/>
                  </a:cubicBezTo>
                  <a:cubicBezTo>
                    <a:pt x="12603" y="7993"/>
                    <a:pt x="13488" y="7634"/>
                    <a:pt x="14402" y="7629"/>
                  </a:cubicBezTo>
                  <a:close/>
                  <a:moveTo>
                    <a:pt x="19867" y="14731"/>
                  </a:moveTo>
                  <a:cubicBezTo>
                    <a:pt x="19748" y="14731"/>
                    <a:pt x="19628" y="14771"/>
                    <a:pt x="19537" y="14853"/>
                  </a:cubicBezTo>
                  <a:cubicBezTo>
                    <a:pt x="19354" y="15015"/>
                    <a:pt x="19354" y="15278"/>
                    <a:pt x="19537" y="15440"/>
                  </a:cubicBezTo>
                  <a:lnTo>
                    <a:pt x="20704" y="16478"/>
                  </a:lnTo>
                  <a:cubicBezTo>
                    <a:pt x="20886" y="16641"/>
                    <a:pt x="21182" y="16641"/>
                    <a:pt x="21365" y="16478"/>
                  </a:cubicBezTo>
                  <a:cubicBezTo>
                    <a:pt x="21548" y="16316"/>
                    <a:pt x="21548" y="16053"/>
                    <a:pt x="21365" y="15891"/>
                  </a:cubicBezTo>
                  <a:lnTo>
                    <a:pt x="20198" y="14853"/>
                  </a:lnTo>
                  <a:cubicBezTo>
                    <a:pt x="20107" y="14771"/>
                    <a:pt x="19987" y="14731"/>
                    <a:pt x="19867" y="14731"/>
                  </a:cubicBezTo>
                  <a:close/>
                  <a:moveTo>
                    <a:pt x="1643" y="14736"/>
                  </a:moveTo>
                  <a:cubicBezTo>
                    <a:pt x="1524" y="14735"/>
                    <a:pt x="1404" y="14775"/>
                    <a:pt x="1312" y="14856"/>
                  </a:cubicBezTo>
                  <a:lnTo>
                    <a:pt x="139" y="15889"/>
                  </a:lnTo>
                  <a:cubicBezTo>
                    <a:pt x="-44" y="16051"/>
                    <a:pt x="-46" y="16314"/>
                    <a:pt x="136" y="16477"/>
                  </a:cubicBezTo>
                  <a:cubicBezTo>
                    <a:pt x="317" y="16640"/>
                    <a:pt x="614" y="16641"/>
                    <a:pt x="798" y="16480"/>
                  </a:cubicBezTo>
                  <a:lnTo>
                    <a:pt x="1970" y="15447"/>
                  </a:lnTo>
                  <a:cubicBezTo>
                    <a:pt x="2154" y="15285"/>
                    <a:pt x="2155" y="15022"/>
                    <a:pt x="1973" y="14859"/>
                  </a:cubicBezTo>
                  <a:cubicBezTo>
                    <a:pt x="1883" y="14778"/>
                    <a:pt x="1763" y="14736"/>
                    <a:pt x="1643" y="14736"/>
                  </a:cubicBezTo>
                  <a:close/>
                  <a:moveTo>
                    <a:pt x="7625" y="16626"/>
                  </a:moveTo>
                  <a:lnTo>
                    <a:pt x="10281" y="16626"/>
                  </a:lnTo>
                  <a:lnTo>
                    <a:pt x="10281" y="17500"/>
                  </a:lnTo>
                  <a:lnTo>
                    <a:pt x="9111" y="18530"/>
                  </a:lnTo>
                  <a:cubicBezTo>
                    <a:pt x="8927" y="18691"/>
                    <a:pt x="8926" y="18954"/>
                    <a:pt x="9107" y="19117"/>
                  </a:cubicBezTo>
                  <a:cubicBezTo>
                    <a:pt x="9289" y="19281"/>
                    <a:pt x="9585" y="19282"/>
                    <a:pt x="9769" y="19120"/>
                  </a:cubicBezTo>
                  <a:lnTo>
                    <a:pt x="10281" y="18669"/>
                  </a:lnTo>
                  <a:lnTo>
                    <a:pt x="10281" y="19575"/>
                  </a:lnTo>
                  <a:cubicBezTo>
                    <a:pt x="10281" y="19805"/>
                    <a:pt x="10490" y="19992"/>
                    <a:pt x="10748" y="19992"/>
                  </a:cubicBezTo>
                  <a:cubicBezTo>
                    <a:pt x="11006" y="19992"/>
                    <a:pt x="11216" y="19805"/>
                    <a:pt x="11216" y="19575"/>
                  </a:cubicBezTo>
                  <a:lnTo>
                    <a:pt x="11216" y="17457"/>
                  </a:lnTo>
                  <a:lnTo>
                    <a:pt x="11740" y="17923"/>
                  </a:lnTo>
                  <a:cubicBezTo>
                    <a:pt x="11923" y="18085"/>
                    <a:pt x="12219" y="18085"/>
                    <a:pt x="12401" y="17923"/>
                  </a:cubicBezTo>
                  <a:cubicBezTo>
                    <a:pt x="12584" y="17761"/>
                    <a:pt x="12584" y="17497"/>
                    <a:pt x="12401" y="17335"/>
                  </a:cubicBezTo>
                  <a:lnTo>
                    <a:pt x="11604" y="16626"/>
                  </a:lnTo>
                  <a:lnTo>
                    <a:pt x="13885" y="16626"/>
                  </a:lnTo>
                  <a:lnTo>
                    <a:pt x="13885" y="18083"/>
                  </a:lnTo>
                  <a:cubicBezTo>
                    <a:pt x="13861" y="18738"/>
                    <a:pt x="13578" y="19364"/>
                    <a:pt x="13085" y="19853"/>
                  </a:cubicBezTo>
                  <a:cubicBezTo>
                    <a:pt x="12492" y="20443"/>
                    <a:pt x="11646" y="20783"/>
                    <a:pt x="10755" y="20795"/>
                  </a:cubicBezTo>
                  <a:cubicBezTo>
                    <a:pt x="9864" y="20783"/>
                    <a:pt x="9019" y="20443"/>
                    <a:pt x="8425" y="19853"/>
                  </a:cubicBezTo>
                  <a:cubicBezTo>
                    <a:pt x="7933" y="19364"/>
                    <a:pt x="7650" y="18738"/>
                    <a:pt x="7625" y="18083"/>
                  </a:cubicBezTo>
                  <a:lnTo>
                    <a:pt x="7625" y="16626"/>
                  </a:lnTo>
                  <a:close/>
                </a:path>
              </a:pathLst>
            </a:custGeom>
            <a:solidFill>
              <a:srgbClr val="6E787B"/>
            </a:solidFill>
            <a:ln w="12700">
              <a:miter lim="400000"/>
            </a:ln>
          </p:spPr>
          <p:txBody>
            <a:bodyPr lIns="38100" tIns="38100" rIns="38100" bIns="38100" anchor="ctr"/>
            <a:lstStyle/>
            <a:p>
              <a:pPr algn="ctr">
                <a:lnSpc>
                  <a:spcPct val="100000"/>
                </a:lnSpc>
                <a:defRPr sz="3000">
                  <a:solidFill>
                    <a:srgbClr val="000000"/>
                  </a:solidFill>
                  <a:latin typeface="Helvetica Light"/>
                  <a:ea typeface="Helvetica Light"/>
                  <a:cs typeface="Helvetica Light"/>
                  <a:sym typeface="Helvetica Light"/>
                </a:defRPr>
              </a:pPr>
              <a:endParaRPr/>
            </a:p>
          </p:txBody>
        </p:sp>
      </p:grpSp>
    </p:spTree>
    <p:extLst>
      <p:ext uri="{BB962C8B-B14F-4D97-AF65-F5344CB8AC3E}">
        <p14:creationId xmlns:p14="http://schemas.microsoft.com/office/powerpoint/2010/main" val="25935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art photo">
    <p:spTree>
      <p:nvGrpSpPr>
        <p:cNvPr id="1" name=""/>
        <p:cNvGrpSpPr/>
        <p:nvPr/>
      </p:nvGrpSpPr>
      <p:grpSpPr>
        <a:xfrm>
          <a:off x="0" y="0"/>
          <a:ext cx="0" cy="0"/>
          <a:chOff x="0" y="0"/>
          <a:chExt cx="0" cy="0"/>
        </a:xfrm>
      </p:grpSpPr>
      <p:sp>
        <p:nvSpPr>
          <p:cNvPr id="17" name="Rectangle 4"/>
          <p:cNvSpPr>
            <a:spLocks noGrp="1"/>
          </p:cNvSpPr>
          <p:nvPr>
            <p:ph type="sldNum" sz="quarter" idx="21"/>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355BB0B9-C554-844A-8A1C-D7242B5F46A6}" type="slidenum">
              <a:rPr lang="x-none" altLang="x-none"/>
              <a:pPr>
                <a:defRPr/>
              </a:pPr>
              <a:t>‹#›</a:t>
            </a:fld>
            <a:endParaRPr lang="x-none" altLang="x-none"/>
          </a:p>
        </p:txBody>
      </p:sp>
      <p:grpSp>
        <p:nvGrpSpPr>
          <p:cNvPr id="18" name="Group 17"/>
          <p:cNvGrpSpPr/>
          <p:nvPr userDrawn="1"/>
        </p:nvGrpSpPr>
        <p:grpSpPr>
          <a:xfrm>
            <a:off x="1104107" y="12258600"/>
            <a:ext cx="3383037" cy="763225"/>
            <a:chOff x="1104107" y="12258600"/>
            <a:chExt cx="3383037" cy="763225"/>
          </a:xfrm>
        </p:grpSpPr>
        <p:sp>
          <p:nvSpPr>
            <p:cNvPr id="19" name="Text Box 8"/>
            <p:cNvSpPr txBox="1">
              <a:spLocks/>
            </p:cNvSpPr>
            <p:nvPr/>
          </p:nvSpPr>
          <p:spPr bwMode="auto">
            <a:xfrm>
              <a:off x="1824187" y="12258600"/>
              <a:ext cx="2662957" cy="76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000" b="1" dirty="0">
                  <a:solidFill>
                    <a:schemeClr val="accent1"/>
                  </a:solidFill>
                  <a:latin typeface="Open Sans Semibold" charset="0"/>
                  <a:ea typeface="Open Sans Semibold" charset="0"/>
                  <a:cs typeface="Open Sans Semibold" charset="0"/>
                  <a:sym typeface="Poppins Medium" charset="0"/>
                </a:rPr>
                <a:t>Green</a:t>
              </a:r>
              <a:r>
                <a:rPr lang="en-US" altLang="x-none" sz="3000" b="1" baseline="0" dirty="0">
                  <a:solidFill>
                    <a:schemeClr val="accent1"/>
                  </a:solidFill>
                  <a:latin typeface="Open Sans Semibold" charset="0"/>
                  <a:ea typeface="Open Sans Semibold" charset="0"/>
                  <a:cs typeface="Open Sans Semibold" charset="0"/>
                  <a:sym typeface="Poppins Medium" charset="0"/>
                </a:rPr>
                <a:t> </a:t>
              </a:r>
              <a:r>
                <a:rPr lang="en-US" altLang="x-none" sz="3000" b="1" dirty="0">
                  <a:solidFill>
                    <a:schemeClr val="accent4"/>
                  </a:solidFill>
                  <a:latin typeface="Open Sans Semibold" charset="0"/>
                  <a:ea typeface="Open Sans Semibold" charset="0"/>
                  <a:cs typeface="Open Sans Semibold" charset="0"/>
                  <a:sym typeface="Poppins Medium" charset="0"/>
                </a:rPr>
                <a:t>Energy</a:t>
              </a:r>
              <a:endParaRPr lang="x-none" altLang="x-none" sz="3000" b="1" dirty="0">
                <a:solidFill>
                  <a:schemeClr val="accent4"/>
                </a:solidFill>
                <a:latin typeface="Open Sans Semibold" charset="0"/>
                <a:ea typeface="Open Sans Semibold" charset="0"/>
                <a:cs typeface="Open Sans Semibold" charset="0"/>
                <a:sym typeface="Poppins Medium" charset="0"/>
              </a:endParaRPr>
            </a:p>
          </p:txBody>
        </p:sp>
        <p:sp>
          <p:nvSpPr>
            <p:cNvPr id="20" name="Shape"/>
            <p:cNvSpPr/>
            <p:nvPr userDrawn="1"/>
          </p:nvSpPr>
          <p:spPr>
            <a:xfrm>
              <a:off x="1104107" y="12258601"/>
              <a:ext cx="598857" cy="676540"/>
            </a:xfrm>
            <a:custGeom>
              <a:avLst/>
              <a:gdLst/>
              <a:ahLst/>
              <a:cxnLst>
                <a:cxn ang="0">
                  <a:pos x="wd2" y="hd2"/>
                </a:cxn>
                <a:cxn ang="5400000">
                  <a:pos x="wd2" y="hd2"/>
                </a:cxn>
                <a:cxn ang="10800000">
                  <a:pos x="wd2" y="hd2"/>
                </a:cxn>
                <a:cxn ang="16200000">
                  <a:pos x="wd2" y="hd2"/>
                </a:cxn>
              </a:cxnLst>
              <a:rect l="0" t="0" r="r" b="b"/>
              <a:pathLst>
                <a:path w="21507" h="21600" extrusionOk="0">
                  <a:moveTo>
                    <a:pt x="10744" y="0"/>
                  </a:moveTo>
                  <a:lnTo>
                    <a:pt x="10744" y="1"/>
                  </a:lnTo>
                  <a:cubicBezTo>
                    <a:pt x="9020" y="14"/>
                    <a:pt x="7346" y="513"/>
                    <a:pt x="5965" y="1427"/>
                  </a:cubicBezTo>
                  <a:cubicBezTo>
                    <a:pt x="3935" y="2772"/>
                    <a:pt x="2715" y="4871"/>
                    <a:pt x="2682" y="7115"/>
                  </a:cubicBezTo>
                  <a:cubicBezTo>
                    <a:pt x="2653" y="9109"/>
                    <a:pt x="3571" y="11022"/>
                    <a:pt x="5213" y="12386"/>
                  </a:cubicBezTo>
                  <a:cubicBezTo>
                    <a:pt x="5663" y="12724"/>
                    <a:pt x="6028" y="13142"/>
                    <a:pt x="6282" y="13614"/>
                  </a:cubicBezTo>
                  <a:cubicBezTo>
                    <a:pt x="6517" y="14050"/>
                    <a:pt x="6653" y="14521"/>
                    <a:pt x="6683" y="15003"/>
                  </a:cubicBezTo>
                  <a:lnTo>
                    <a:pt x="6683" y="18099"/>
                  </a:lnTo>
                  <a:cubicBezTo>
                    <a:pt x="6702" y="18922"/>
                    <a:pt x="7043" y="19715"/>
                    <a:pt x="7648" y="20340"/>
                  </a:cubicBezTo>
                  <a:cubicBezTo>
                    <a:pt x="8417" y="21135"/>
                    <a:pt x="9537" y="21591"/>
                    <a:pt x="10716" y="21597"/>
                  </a:cubicBezTo>
                  <a:lnTo>
                    <a:pt x="10716" y="21600"/>
                  </a:lnTo>
                  <a:cubicBezTo>
                    <a:pt x="10729" y="21600"/>
                    <a:pt x="10742" y="21598"/>
                    <a:pt x="10755" y="21598"/>
                  </a:cubicBezTo>
                  <a:cubicBezTo>
                    <a:pt x="10768" y="21598"/>
                    <a:pt x="10781" y="21600"/>
                    <a:pt x="10794" y="21600"/>
                  </a:cubicBezTo>
                  <a:lnTo>
                    <a:pt x="10794" y="21597"/>
                  </a:lnTo>
                  <a:cubicBezTo>
                    <a:pt x="11974" y="21591"/>
                    <a:pt x="13095" y="21135"/>
                    <a:pt x="13863" y="20340"/>
                  </a:cubicBezTo>
                  <a:cubicBezTo>
                    <a:pt x="14468" y="19715"/>
                    <a:pt x="14809" y="18922"/>
                    <a:pt x="14829" y="18099"/>
                  </a:cubicBezTo>
                  <a:lnTo>
                    <a:pt x="14829" y="15003"/>
                  </a:lnTo>
                  <a:cubicBezTo>
                    <a:pt x="14858" y="14521"/>
                    <a:pt x="14995" y="14050"/>
                    <a:pt x="15230" y="13614"/>
                  </a:cubicBezTo>
                  <a:cubicBezTo>
                    <a:pt x="15484" y="13142"/>
                    <a:pt x="15848" y="12724"/>
                    <a:pt x="16299" y="12386"/>
                  </a:cubicBezTo>
                  <a:cubicBezTo>
                    <a:pt x="17940" y="11022"/>
                    <a:pt x="18858" y="9109"/>
                    <a:pt x="18829" y="7115"/>
                  </a:cubicBezTo>
                  <a:cubicBezTo>
                    <a:pt x="18797" y="4871"/>
                    <a:pt x="17577" y="2772"/>
                    <a:pt x="15546" y="1427"/>
                  </a:cubicBezTo>
                  <a:cubicBezTo>
                    <a:pt x="14165" y="513"/>
                    <a:pt x="12491" y="14"/>
                    <a:pt x="10767" y="1"/>
                  </a:cubicBezTo>
                  <a:lnTo>
                    <a:pt x="10767" y="0"/>
                  </a:lnTo>
                  <a:cubicBezTo>
                    <a:pt x="10764" y="0"/>
                    <a:pt x="10760" y="1"/>
                    <a:pt x="10756" y="1"/>
                  </a:cubicBezTo>
                  <a:cubicBezTo>
                    <a:pt x="10752" y="1"/>
                    <a:pt x="10748" y="0"/>
                    <a:pt x="10744" y="0"/>
                  </a:cubicBezTo>
                  <a:close/>
                  <a:moveTo>
                    <a:pt x="10756" y="814"/>
                  </a:moveTo>
                  <a:cubicBezTo>
                    <a:pt x="12052" y="843"/>
                    <a:pt x="13291" y="1169"/>
                    <a:pt x="14369" y="1734"/>
                  </a:cubicBezTo>
                  <a:cubicBezTo>
                    <a:pt x="15461" y="2307"/>
                    <a:pt x="16390" y="3128"/>
                    <a:pt x="17020" y="4151"/>
                  </a:cubicBezTo>
                  <a:cubicBezTo>
                    <a:pt x="18572" y="6674"/>
                    <a:pt x="17992" y="9808"/>
                    <a:pt x="15612" y="11760"/>
                  </a:cubicBezTo>
                  <a:cubicBezTo>
                    <a:pt x="15041" y="12203"/>
                    <a:pt x="14590" y="12755"/>
                    <a:pt x="14291" y="13373"/>
                  </a:cubicBezTo>
                  <a:cubicBezTo>
                    <a:pt x="14011" y="13955"/>
                    <a:pt x="13872" y="14582"/>
                    <a:pt x="13885" y="15214"/>
                  </a:cubicBezTo>
                  <a:lnTo>
                    <a:pt x="13885" y="15794"/>
                  </a:lnTo>
                  <a:lnTo>
                    <a:pt x="11216" y="15794"/>
                  </a:lnTo>
                  <a:lnTo>
                    <a:pt x="11216" y="12135"/>
                  </a:lnTo>
                  <a:cubicBezTo>
                    <a:pt x="12705" y="12460"/>
                    <a:pt x="14277" y="12032"/>
                    <a:pt x="15304" y="11013"/>
                  </a:cubicBezTo>
                  <a:cubicBezTo>
                    <a:pt x="16306" y="10018"/>
                    <a:pt x="16624" y="8620"/>
                    <a:pt x="16135" y="7357"/>
                  </a:cubicBezTo>
                  <a:cubicBezTo>
                    <a:pt x="16112" y="7283"/>
                    <a:pt x="16069" y="7215"/>
                    <a:pt x="16008" y="7159"/>
                  </a:cubicBezTo>
                  <a:cubicBezTo>
                    <a:pt x="15946" y="7102"/>
                    <a:pt x="15869" y="7060"/>
                    <a:pt x="15783" y="7037"/>
                  </a:cubicBezTo>
                  <a:cubicBezTo>
                    <a:pt x="15314" y="6887"/>
                    <a:pt x="14822" y="6815"/>
                    <a:pt x="14332" y="6822"/>
                  </a:cubicBezTo>
                  <a:cubicBezTo>
                    <a:pt x="13842" y="6829"/>
                    <a:pt x="13353" y="6914"/>
                    <a:pt x="12890" y="7077"/>
                  </a:cubicBezTo>
                  <a:cubicBezTo>
                    <a:pt x="11971" y="7400"/>
                    <a:pt x="11215" y="8009"/>
                    <a:pt x="10762" y="8790"/>
                  </a:cubicBezTo>
                  <a:lnTo>
                    <a:pt x="10760" y="8797"/>
                  </a:lnTo>
                  <a:lnTo>
                    <a:pt x="10758" y="8790"/>
                  </a:lnTo>
                  <a:cubicBezTo>
                    <a:pt x="10304" y="8009"/>
                    <a:pt x="9549" y="7400"/>
                    <a:pt x="8630" y="7077"/>
                  </a:cubicBezTo>
                  <a:cubicBezTo>
                    <a:pt x="8166" y="6914"/>
                    <a:pt x="7678" y="6829"/>
                    <a:pt x="7187" y="6822"/>
                  </a:cubicBezTo>
                  <a:cubicBezTo>
                    <a:pt x="6697" y="6815"/>
                    <a:pt x="6205" y="6887"/>
                    <a:pt x="5736" y="7037"/>
                  </a:cubicBezTo>
                  <a:cubicBezTo>
                    <a:pt x="5651" y="7060"/>
                    <a:pt x="5573" y="7102"/>
                    <a:pt x="5511" y="7159"/>
                  </a:cubicBezTo>
                  <a:cubicBezTo>
                    <a:pt x="5451" y="7215"/>
                    <a:pt x="5407" y="7283"/>
                    <a:pt x="5385" y="7357"/>
                  </a:cubicBezTo>
                  <a:cubicBezTo>
                    <a:pt x="4896" y="8620"/>
                    <a:pt x="5214" y="10018"/>
                    <a:pt x="6216" y="11013"/>
                  </a:cubicBezTo>
                  <a:cubicBezTo>
                    <a:pt x="7237" y="12026"/>
                    <a:pt x="8799" y="12455"/>
                    <a:pt x="10281" y="12140"/>
                  </a:cubicBezTo>
                  <a:lnTo>
                    <a:pt x="10281" y="15794"/>
                  </a:lnTo>
                  <a:lnTo>
                    <a:pt x="7625" y="15794"/>
                  </a:lnTo>
                  <a:lnTo>
                    <a:pt x="7625" y="15214"/>
                  </a:lnTo>
                  <a:cubicBezTo>
                    <a:pt x="7638" y="14582"/>
                    <a:pt x="7500" y="13955"/>
                    <a:pt x="7220" y="13373"/>
                  </a:cubicBezTo>
                  <a:cubicBezTo>
                    <a:pt x="6922" y="12755"/>
                    <a:pt x="6470" y="12203"/>
                    <a:pt x="5898" y="11760"/>
                  </a:cubicBezTo>
                  <a:cubicBezTo>
                    <a:pt x="3519" y="9808"/>
                    <a:pt x="2939" y="6674"/>
                    <a:pt x="4491" y="4151"/>
                  </a:cubicBezTo>
                  <a:cubicBezTo>
                    <a:pt x="5121" y="3128"/>
                    <a:pt x="6051" y="2307"/>
                    <a:pt x="7143" y="1734"/>
                  </a:cubicBezTo>
                  <a:cubicBezTo>
                    <a:pt x="8220" y="1168"/>
                    <a:pt x="9460" y="843"/>
                    <a:pt x="10756" y="814"/>
                  </a:cubicBezTo>
                  <a:close/>
                  <a:moveTo>
                    <a:pt x="468" y="1174"/>
                  </a:moveTo>
                  <a:cubicBezTo>
                    <a:pt x="349" y="1174"/>
                    <a:pt x="229" y="1215"/>
                    <a:pt x="137" y="1296"/>
                  </a:cubicBezTo>
                  <a:cubicBezTo>
                    <a:pt x="-45" y="1458"/>
                    <a:pt x="-45" y="1721"/>
                    <a:pt x="137" y="1884"/>
                  </a:cubicBezTo>
                  <a:lnTo>
                    <a:pt x="1305" y="2922"/>
                  </a:lnTo>
                  <a:cubicBezTo>
                    <a:pt x="1488" y="3084"/>
                    <a:pt x="1784" y="3084"/>
                    <a:pt x="1966" y="2922"/>
                  </a:cubicBezTo>
                  <a:cubicBezTo>
                    <a:pt x="2149" y="2759"/>
                    <a:pt x="2149" y="2496"/>
                    <a:pt x="1966" y="2334"/>
                  </a:cubicBezTo>
                  <a:lnTo>
                    <a:pt x="799" y="1296"/>
                  </a:lnTo>
                  <a:cubicBezTo>
                    <a:pt x="708" y="1215"/>
                    <a:pt x="588" y="1174"/>
                    <a:pt x="468" y="1174"/>
                  </a:cubicBezTo>
                  <a:close/>
                  <a:moveTo>
                    <a:pt x="21042" y="1174"/>
                  </a:moveTo>
                  <a:cubicBezTo>
                    <a:pt x="20922" y="1174"/>
                    <a:pt x="20803" y="1214"/>
                    <a:pt x="20711" y="1294"/>
                  </a:cubicBezTo>
                  <a:lnTo>
                    <a:pt x="19539" y="2327"/>
                  </a:lnTo>
                  <a:cubicBezTo>
                    <a:pt x="19355" y="2489"/>
                    <a:pt x="19354" y="2752"/>
                    <a:pt x="19535" y="2915"/>
                  </a:cubicBezTo>
                  <a:cubicBezTo>
                    <a:pt x="19717" y="3078"/>
                    <a:pt x="20013" y="3080"/>
                    <a:pt x="20197" y="2918"/>
                  </a:cubicBezTo>
                  <a:lnTo>
                    <a:pt x="21369" y="1885"/>
                  </a:lnTo>
                  <a:cubicBezTo>
                    <a:pt x="21553" y="1724"/>
                    <a:pt x="21554" y="1461"/>
                    <a:pt x="21372" y="1297"/>
                  </a:cubicBezTo>
                  <a:cubicBezTo>
                    <a:pt x="21281" y="1216"/>
                    <a:pt x="21162" y="1175"/>
                    <a:pt x="21042" y="1174"/>
                  </a:cubicBezTo>
                  <a:close/>
                  <a:moveTo>
                    <a:pt x="10756" y="1690"/>
                  </a:moveTo>
                  <a:cubicBezTo>
                    <a:pt x="10636" y="1690"/>
                    <a:pt x="10516" y="1731"/>
                    <a:pt x="10425" y="1812"/>
                  </a:cubicBezTo>
                  <a:cubicBezTo>
                    <a:pt x="10242" y="1974"/>
                    <a:pt x="10242" y="2238"/>
                    <a:pt x="10425" y="2401"/>
                  </a:cubicBezTo>
                  <a:cubicBezTo>
                    <a:pt x="10608" y="2563"/>
                    <a:pt x="10904" y="2563"/>
                    <a:pt x="11086" y="2401"/>
                  </a:cubicBezTo>
                  <a:cubicBezTo>
                    <a:pt x="11269" y="2238"/>
                    <a:pt x="11269" y="1974"/>
                    <a:pt x="11086" y="1812"/>
                  </a:cubicBezTo>
                  <a:cubicBezTo>
                    <a:pt x="10995" y="1731"/>
                    <a:pt x="10876" y="1690"/>
                    <a:pt x="10756" y="1690"/>
                  </a:cubicBezTo>
                  <a:close/>
                  <a:moveTo>
                    <a:pt x="12635" y="1956"/>
                  </a:moveTo>
                  <a:cubicBezTo>
                    <a:pt x="12434" y="1947"/>
                    <a:pt x="12244" y="2056"/>
                    <a:pt x="12176" y="2231"/>
                  </a:cubicBezTo>
                  <a:cubicBezTo>
                    <a:pt x="12090" y="2448"/>
                    <a:pt x="12219" y="2686"/>
                    <a:pt x="12464" y="2761"/>
                  </a:cubicBezTo>
                  <a:cubicBezTo>
                    <a:pt x="13187" y="2984"/>
                    <a:pt x="13868" y="3346"/>
                    <a:pt x="14445" y="3860"/>
                  </a:cubicBezTo>
                  <a:cubicBezTo>
                    <a:pt x="14736" y="4118"/>
                    <a:pt x="14981" y="4402"/>
                    <a:pt x="15189" y="4700"/>
                  </a:cubicBezTo>
                  <a:cubicBezTo>
                    <a:pt x="15342" y="4901"/>
                    <a:pt x="15655" y="4944"/>
                    <a:pt x="15870" y="4793"/>
                  </a:cubicBezTo>
                  <a:cubicBezTo>
                    <a:pt x="16043" y="4671"/>
                    <a:pt x="16093" y="4456"/>
                    <a:pt x="15987" y="4283"/>
                  </a:cubicBezTo>
                  <a:cubicBezTo>
                    <a:pt x="15740" y="3926"/>
                    <a:pt x="15445" y="3589"/>
                    <a:pt x="15097" y="3280"/>
                  </a:cubicBezTo>
                  <a:cubicBezTo>
                    <a:pt x="14405" y="2665"/>
                    <a:pt x="13590" y="2228"/>
                    <a:pt x="12722" y="1968"/>
                  </a:cubicBezTo>
                  <a:cubicBezTo>
                    <a:pt x="12693" y="1962"/>
                    <a:pt x="12664" y="1958"/>
                    <a:pt x="12635" y="1956"/>
                  </a:cubicBezTo>
                  <a:close/>
                  <a:moveTo>
                    <a:pt x="7117" y="7629"/>
                  </a:moveTo>
                  <a:cubicBezTo>
                    <a:pt x="8031" y="7634"/>
                    <a:pt x="8917" y="7993"/>
                    <a:pt x="9521" y="8638"/>
                  </a:cubicBezTo>
                  <a:cubicBezTo>
                    <a:pt x="9862" y="9002"/>
                    <a:pt x="10085" y="9431"/>
                    <a:pt x="10191" y="9881"/>
                  </a:cubicBezTo>
                  <a:cubicBezTo>
                    <a:pt x="10256" y="10156"/>
                    <a:pt x="10271" y="10439"/>
                    <a:pt x="10246" y="10723"/>
                  </a:cubicBezTo>
                  <a:lnTo>
                    <a:pt x="8506" y="9237"/>
                  </a:lnTo>
                  <a:cubicBezTo>
                    <a:pt x="8320" y="9078"/>
                    <a:pt x="8023" y="9083"/>
                    <a:pt x="7845" y="9248"/>
                  </a:cubicBezTo>
                  <a:cubicBezTo>
                    <a:pt x="7666" y="9414"/>
                    <a:pt x="7672" y="9677"/>
                    <a:pt x="7858" y="9836"/>
                  </a:cubicBezTo>
                  <a:lnTo>
                    <a:pt x="9658" y="11374"/>
                  </a:lnTo>
                  <a:cubicBezTo>
                    <a:pt x="8630" y="11487"/>
                    <a:pt x="7590" y="11151"/>
                    <a:pt x="6883" y="10454"/>
                  </a:cubicBezTo>
                  <a:cubicBezTo>
                    <a:pt x="6139" y="9719"/>
                    <a:pt x="5882" y="8692"/>
                    <a:pt x="6203" y="7745"/>
                  </a:cubicBezTo>
                  <a:cubicBezTo>
                    <a:pt x="6505" y="7666"/>
                    <a:pt x="6813" y="7628"/>
                    <a:pt x="7117" y="7629"/>
                  </a:cubicBezTo>
                  <a:close/>
                  <a:moveTo>
                    <a:pt x="14402" y="7629"/>
                  </a:moveTo>
                  <a:cubicBezTo>
                    <a:pt x="14707" y="7628"/>
                    <a:pt x="15014" y="7666"/>
                    <a:pt x="15316" y="7745"/>
                  </a:cubicBezTo>
                  <a:cubicBezTo>
                    <a:pt x="15638" y="8692"/>
                    <a:pt x="15380" y="9719"/>
                    <a:pt x="14636" y="10454"/>
                  </a:cubicBezTo>
                  <a:cubicBezTo>
                    <a:pt x="13929" y="11151"/>
                    <a:pt x="12890" y="11487"/>
                    <a:pt x="11862" y="11374"/>
                  </a:cubicBezTo>
                  <a:lnTo>
                    <a:pt x="13661" y="9836"/>
                  </a:lnTo>
                  <a:cubicBezTo>
                    <a:pt x="13847" y="9677"/>
                    <a:pt x="13854" y="9414"/>
                    <a:pt x="13675" y="9248"/>
                  </a:cubicBezTo>
                  <a:cubicBezTo>
                    <a:pt x="13496" y="9083"/>
                    <a:pt x="13200" y="9078"/>
                    <a:pt x="13014" y="9237"/>
                  </a:cubicBezTo>
                  <a:lnTo>
                    <a:pt x="11273" y="10723"/>
                  </a:lnTo>
                  <a:cubicBezTo>
                    <a:pt x="11248" y="10439"/>
                    <a:pt x="11263" y="10156"/>
                    <a:pt x="11328" y="9881"/>
                  </a:cubicBezTo>
                  <a:cubicBezTo>
                    <a:pt x="11434" y="9431"/>
                    <a:pt x="11658" y="9002"/>
                    <a:pt x="11999" y="8638"/>
                  </a:cubicBezTo>
                  <a:cubicBezTo>
                    <a:pt x="12603" y="7993"/>
                    <a:pt x="13488" y="7634"/>
                    <a:pt x="14402" y="7629"/>
                  </a:cubicBezTo>
                  <a:close/>
                  <a:moveTo>
                    <a:pt x="19867" y="14731"/>
                  </a:moveTo>
                  <a:cubicBezTo>
                    <a:pt x="19748" y="14731"/>
                    <a:pt x="19628" y="14771"/>
                    <a:pt x="19537" y="14853"/>
                  </a:cubicBezTo>
                  <a:cubicBezTo>
                    <a:pt x="19354" y="15015"/>
                    <a:pt x="19354" y="15278"/>
                    <a:pt x="19537" y="15440"/>
                  </a:cubicBezTo>
                  <a:lnTo>
                    <a:pt x="20704" y="16478"/>
                  </a:lnTo>
                  <a:cubicBezTo>
                    <a:pt x="20886" y="16641"/>
                    <a:pt x="21182" y="16641"/>
                    <a:pt x="21365" y="16478"/>
                  </a:cubicBezTo>
                  <a:cubicBezTo>
                    <a:pt x="21548" y="16316"/>
                    <a:pt x="21548" y="16053"/>
                    <a:pt x="21365" y="15891"/>
                  </a:cubicBezTo>
                  <a:lnTo>
                    <a:pt x="20198" y="14853"/>
                  </a:lnTo>
                  <a:cubicBezTo>
                    <a:pt x="20107" y="14771"/>
                    <a:pt x="19987" y="14731"/>
                    <a:pt x="19867" y="14731"/>
                  </a:cubicBezTo>
                  <a:close/>
                  <a:moveTo>
                    <a:pt x="1643" y="14736"/>
                  </a:moveTo>
                  <a:cubicBezTo>
                    <a:pt x="1524" y="14735"/>
                    <a:pt x="1404" y="14775"/>
                    <a:pt x="1312" y="14856"/>
                  </a:cubicBezTo>
                  <a:lnTo>
                    <a:pt x="139" y="15889"/>
                  </a:lnTo>
                  <a:cubicBezTo>
                    <a:pt x="-44" y="16051"/>
                    <a:pt x="-46" y="16314"/>
                    <a:pt x="136" y="16477"/>
                  </a:cubicBezTo>
                  <a:cubicBezTo>
                    <a:pt x="317" y="16640"/>
                    <a:pt x="614" y="16641"/>
                    <a:pt x="798" y="16480"/>
                  </a:cubicBezTo>
                  <a:lnTo>
                    <a:pt x="1970" y="15447"/>
                  </a:lnTo>
                  <a:cubicBezTo>
                    <a:pt x="2154" y="15285"/>
                    <a:pt x="2155" y="15022"/>
                    <a:pt x="1973" y="14859"/>
                  </a:cubicBezTo>
                  <a:cubicBezTo>
                    <a:pt x="1883" y="14778"/>
                    <a:pt x="1763" y="14736"/>
                    <a:pt x="1643" y="14736"/>
                  </a:cubicBezTo>
                  <a:close/>
                  <a:moveTo>
                    <a:pt x="7625" y="16626"/>
                  </a:moveTo>
                  <a:lnTo>
                    <a:pt x="10281" y="16626"/>
                  </a:lnTo>
                  <a:lnTo>
                    <a:pt x="10281" y="17500"/>
                  </a:lnTo>
                  <a:lnTo>
                    <a:pt x="9111" y="18530"/>
                  </a:lnTo>
                  <a:cubicBezTo>
                    <a:pt x="8927" y="18691"/>
                    <a:pt x="8926" y="18954"/>
                    <a:pt x="9107" y="19117"/>
                  </a:cubicBezTo>
                  <a:cubicBezTo>
                    <a:pt x="9289" y="19281"/>
                    <a:pt x="9585" y="19282"/>
                    <a:pt x="9769" y="19120"/>
                  </a:cubicBezTo>
                  <a:lnTo>
                    <a:pt x="10281" y="18669"/>
                  </a:lnTo>
                  <a:lnTo>
                    <a:pt x="10281" y="19575"/>
                  </a:lnTo>
                  <a:cubicBezTo>
                    <a:pt x="10281" y="19805"/>
                    <a:pt x="10490" y="19992"/>
                    <a:pt x="10748" y="19992"/>
                  </a:cubicBezTo>
                  <a:cubicBezTo>
                    <a:pt x="11006" y="19992"/>
                    <a:pt x="11216" y="19805"/>
                    <a:pt x="11216" y="19575"/>
                  </a:cubicBezTo>
                  <a:lnTo>
                    <a:pt x="11216" y="17457"/>
                  </a:lnTo>
                  <a:lnTo>
                    <a:pt x="11740" y="17923"/>
                  </a:lnTo>
                  <a:cubicBezTo>
                    <a:pt x="11923" y="18085"/>
                    <a:pt x="12219" y="18085"/>
                    <a:pt x="12401" y="17923"/>
                  </a:cubicBezTo>
                  <a:cubicBezTo>
                    <a:pt x="12584" y="17761"/>
                    <a:pt x="12584" y="17497"/>
                    <a:pt x="12401" y="17335"/>
                  </a:cubicBezTo>
                  <a:lnTo>
                    <a:pt x="11604" y="16626"/>
                  </a:lnTo>
                  <a:lnTo>
                    <a:pt x="13885" y="16626"/>
                  </a:lnTo>
                  <a:lnTo>
                    <a:pt x="13885" y="18083"/>
                  </a:lnTo>
                  <a:cubicBezTo>
                    <a:pt x="13861" y="18738"/>
                    <a:pt x="13578" y="19364"/>
                    <a:pt x="13085" y="19853"/>
                  </a:cubicBezTo>
                  <a:cubicBezTo>
                    <a:pt x="12492" y="20443"/>
                    <a:pt x="11646" y="20783"/>
                    <a:pt x="10755" y="20795"/>
                  </a:cubicBezTo>
                  <a:cubicBezTo>
                    <a:pt x="9864" y="20783"/>
                    <a:pt x="9019" y="20443"/>
                    <a:pt x="8425" y="19853"/>
                  </a:cubicBezTo>
                  <a:cubicBezTo>
                    <a:pt x="7933" y="19364"/>
                    <a:pt x="7650" y="18738"/>
                    <a:pt x="7625" y="18083"/>
                  </a:cubicBezTo>
                  <a:lnTo>
                    <a:pt x="7625" y="16626"/>
                  </a:lnTo>
                  <a:close/>
                </a:path>
              </a:pathLst>
            </a:custGeom>
            <a:solidFill>
              <a:srgbClr val="6E787B"/>
            </a:solidFill>
            <a:ln w="12700">
              <a:miter lim="400000"/>
            </a:ln>
          </p:spPr>
          <p:txBody>
            <a:bodyPr lIns="38100" tIns="38100" rIns="38100" bIns="38100" anchor="ctr"/>
            <a:lstStyle/>
            <a:p>
              <a:pPr algn="ctr">
                <a:lnSpc>
                  <a:spcPct val="100000"/>
                </a:lnSpc>
                <a:defRPr sz="3000">
                  <a:solidFill>
                    <a:srgbClr val="000000"/>
                  </a:solidFill>
                  <a:latin typeface="Helvetica Light"/>
                  <a:ea typeface="Helvetica Light"/>
                  <a:cs typeface="Helvetica Light"/>
                  <a:sym typeface="Helvetica Light"/>
                </a:defRPr>
              </a:pPr>
              <a:endParaRPr/>
            </a:p>
          </p:txBody>
        </p:sp>
      </p:grpSp>
      <p:sp>
        <p:nvSpPr>
          <p:cNvPr id="22" name="Picture Placeholder 21"/>
          <p:cNvSpPr>
            <a:spLocks noGrp="1"/>
          </p:cNvSpPr>
          <p:nvPr>
            <p:ph type="pic" sz="quarter" idx="22"/>
          </p:nvPr>
        </p:nvSpPr>
        <p:spPr bwMode="auto">
          <a:xfrm>
            <a:off x="12362990" y="1055954"/>
            <a:ext cx="10776676" cy="11202646"/>
          </a:xfrm>
          <a:custGeom>
            <a:avLst/>
            <a:gdLst>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7284779 w 11606837"/>
              <a:gd name="connsiteY4" fmla="*/ 4141339 h 12065620"/>
              <a:gd name="connsiteX5" fmla="*/ 9469825 w 11606837"/>
              <a:gd name="connsiteY5" fmla="*/ 7659798 h 12065620"/>
              <a:gd name="connsiteX6" fmla="*/ 9635417 w 11606837"/>
              <a:gd name="connsiteY6" fmla="*/ 7690761 h 12065620"/>
              <a:gd name="connsiteX7" fmla="*/ 9638034 w 11606837"/>
              <a:gd name="connsiteY7" fmla="*/ 7690893 h 12065620"/>
              <a:gd name="connsiteX8" fmla="*/ 11606837 w 11606837"/>
              <a:gd name="connsiteY8" fmla="*/ 9872595 h 12065620"/>
              <a:gd name="connsiteX9" fmla="*/ 9413810 w 11606837"/>
              <a:gd name="connsiteY9" fmla="*/ 12065620 h 12065620"/>
              <a:gd name="connsiteX10" fmla="*/ 7220783 w 11606837"/>
              <a:gd name="connsiteY10" fmla="*/ 9872595 h 12065620"/>
              <a:gd name="connsiteX11" fmla="*/ 7227758 w 11606837"/>
              <a:gd name="connsiteY11" fmla="*/ 9734458 h 12065620"/>
              <a:gd name="connsiteX12" fmla="*/ 7226956 w 11606837"/>
              <a:gd name="connsiteY12" fmla="*/ 9710820 h 12065620"/>
              <a:gd name="connsiteX13" fmla="*/ 6319641 w 11606837"/>
              <a:gd name="connsiteY13" fmla="*/ 7750175 h 12065620"/>
              <a:gd name="connsiteX14" fmla="*/ 4597414 w 11606837"/>
              <a:gd name="connsiteY14" fmla="*/ 7218563 h 12065620"/>
              <a:gd name="connsiteX15" fmla="*/ 4431544 w 11606837"/>
              <a:gd name="connsiteY15" fmla="*/ 7231034 h 12065620"/>
              <a:gd name="connsiteX16" fmla="*/ 4394013 w 11606837"/>
              <a:gd name="connsiteY16" fmla="*/ 7239697 h 12065620"/>
              <a:gd name="connsiteX17" fmla="*/ 3657000 w 11606837"/>
              <a:gd name="connsiteY17" fmla="*/ 7313994 h 12065620"/>
              <a:gd name="connsiteX18" fmla="*/ 0 w 11606837"/>
              <a:gd name="connsiteY18" fmla="*/ 3656997 h 12065620"/>
              <a:gd name="connsiteX19" fmla="*/ 3657000 w 11606837"/>
              <a:gd name="connsiteY19"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7280498 w 11606837"/>
              <a:gd name="connsiteY3" fmla="*/ 4145968 h 12065620"/>
              <a:gd name="connsiteX4" fmla="*/ 9469825 w 11606837"/>
              <a:gd name="connsiteY4" fmla="*/ 7659798 h 12065620"/>
              <a:gd name="connsiteX5" fmla="*/ 9635417 w 11606837"/>
              <a:gd name="connsiteY5" fmla="*/ 7690761 h 12065620"/>
              <a:gd name="connsiteX6" fmla="*/ 9638034 w 11606837"/>
              <a:gd name="connsiteY6" fmla="*/ 7690893 h 12065620"/>
              <a:gd name="connsiteX7" fmla="*/ 11606837 w 11606837"/>
              <a:gd name="connsiteY7" fmla="*/ 9872595 h 12065620"/>
              <a:gd name="connsiteX8" fmla="*/ 9413810 w 11606837"/>
              <a:gd name="connsiteY8" fmla="*/ 12065620 h 12065620"/>
              <a:gd name="connsiteX9" fmla="*/ 7220783 w 11606837"/>
              <a:gd name="connsiteY9" fmla="*/ 9872595 h 12065620"/>
              <a:gd name="connsiteX10" fmla="*/ 7227758 w 11606837"/>
              <a:gd name="connsiteY10" fmla="*/ 9734458 h 12065620"/>
              <a:gd name="connsiteX11" fmla="*/ 7226956 w 11606837"/>
              <a:gd name="connsiteY11" fmla="*/ 9710820 h 12065620"/>
              <a:gd name="connsiteX12" fmla="*/ 6319641 w 11606837"/>
              <a:gd name="connsiteY12" fmla="*/ 7750175 h 12065620"/>
              <a:gd name="connsiteX13" fmla="*/ 4597414 w 11606837"/>
              <a:gd name="connsiteY13" fmla="*/ 7218563 h 12065620"/>
              <a:gd name="connsiteX14" fmla="*/ 4431544 w 11606837"/>
              <a:gd name="connsiteY14" fmla="*/ 7231034 h 12065620"/>
              <a:gd name="connsiteX15" fmla="*/ 4394013 w 11606837"/>
              <a:gd name="connsiteY15" fmla="*/ 7239697 h 12065620"/>
              <a:gd name="connsiteX16" fmla="*/ 3657000 w 11606837"/>
              <a:gd name="connsiteY16" fmla="*/ 7313994 h 12065620"/>
              <a:gd name="connsiteX17" fmla="*/ 0 w 11606837"/>
              <a:gd name="connsiteY17" fmla="*/ 3656997 h 12065620"/>
              <a:gd name="connsiteX18" fmla="*/ 3657000 w 11606837"/>
              <a:gd name="connsiteY18"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 name="connsiteX0" fmla="*/ 3657000 w 11606837"/>
              <a:gd name="connsiteY0" fmla="*/ 0 h 12065620"/>
              <a:gd name="connsiteX1" fmla="*/ 7314000 w 11606837"/>
              <a:gd name="connsiteY1" fmla="*/ 3656997 h 12065620"/>
              <a:gd name="connsiteX2" fmla="*/ 7295119 w 11606837"/>
              <a:gd name="connsiteY2" fmla="*/ 4030904 h 12065620"/>
              <a:gd name="connsiteX3" fmla="*/ 9469825 w 11606837"/>
              <a:gd name="connsiteY3" fmla="*/ 7659798 h 12065620"/>
              <a:gd name="connsiteX4" fmla="*/ 9635417 w 11606837"/>
              <a:gd name="connsiteY4" fmla="*/ 7690761 h 12065620"/>
              <a:gd name="connsiteX5" fmla="*/ 9638034 w 11606837"/>
              <a:gd name="connsiteY5" fmla="*/ 7690893 h 12065620"/>
              <a:gd name="connsiteX6" fmla="*/ 11606837 w 11606837"/>
              <a:gd name="connsiteY6" fmla="*/ 9872595 h 12065620"/>
              <a:gd name="connsiteX7" fmla="*/ 9413810 w 11606837"/>
              <a:gd name="connsiteY7" fmla="*/ 12065620 h 12065620"/>
              <a:gd name="connsiteX8" fmla="*/ 7220783 w 11606837"/>
              <a:gd name="connsiteY8" fmla="*/ 9872595 h 12065620"/>
              <a:gd name="connsiteX9" fmla="*/ 7227758 w 11606837"/>
              <a:gd name="connsiteY9" fmla="*/ 9734458 h 12065620"/>
              <a:gd name="connsiteX10" fmla="*/ 7226956 w 11606837"/>
              <a:gd name="connsiteY10" fmla="*/ 9710820 h 12065620"/>
              <a:gd name="connsiteX11" fmla="*/ 6319641 w 11606837"/>
              <a:gd name="connsiteY11" fmla="*/ 7750175 h 12065620"/>
              <a:gd name="connsiteX12" fmla="*/ 4597414 w 11606837"/>
              <a:gd name="connsiteY12" fmla="*/ 7218563 h 12065620"/>
              <a:gd name="connsiteX13" fmla="*/ 4431544 w 11606837"/>
              <a:gd name="connsiteY13" fmla="*/ 7231034 h 12065620"/>
              <a:gd name="connsiteX14" fmla="*/ 4394013 w 11606837"/>
              <a:gd name="connsiteY14" fmla="*/ 7239697 h 12065620"/>
              <a:gd name="connsiteX15" fmla="*/ 3657000 w 11606837"/>
              <a:gd name="connsiteY15" fmla="*/ 7313994 h 12065620"/>
              <a:gd name="connsiteX16" fmla="*/ 0 w 11606837"/>
              <a:gd name="connsiteY16" fmla="*/ 3656997 h 12065620"/>
              <a:gd name="connsiteX17" fmla="*/ 3657000 w 11606837"/>
              <a:gd name="connsiteY17" fmla="*/ 0 h 1206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6837" h="12065620">
                <a:moveTo>
                  <a:pt x="3657000" y="0"/>
                </a:moveTo>
                <a:cubicBezTo>
                  <a:pt x="5676705" y="0"/>
                  <a:pt x="7314000" y="1637293"/>
                  <a:pt x="7314000" y="3656997"/>
                </a:cubicBezTo>
                <a:cubicBezTo>
                  <a:pt x="7314000" y="3783228"/>
                  <a:pt x="7307604" y="3907966"/>
                  <a:pt x="7295119" y="4030904"/>
                </a:cubicBezTo>
                <a:cubicBezTo>
                  <a:pt x="7208328" y="6027632"/>
                  <a:pt x="8043916" y="7212667"/>
                  <a:pt x="9469825" y="7659798"/>
                </a:cubicBezTo>
                <a:lnTo>
                  <a:pt x="9635417" y="7690761"/>
                </a:lnTo>
                <a:lnTo>
                  <a:pt x="9638034" y="7690893"/>
                </a:lnTo>
                <a:cubicBezTo>
                  <a:pt x="10743881" y="7803197"/>
                  <a:pt x="11606837" y="8737119"/>
                  <a:pt x="11606837" y="9872595"/>
                </a:cubicBezTo>
                <a:cubicBezTo>
                  <a:pt x="11606837" y="11083769"/>
                  <a:pt x="10624985" y="12065620"/>
                  <a:pt x="9413810" y="12065620"/>
                </a:cubicBezTo>
                <a:cubicBezTo>
                  <a:pt x="8202635" y="12065620"/>
                  <a:pt x="7220783" y="11083769"/>
                  <a:pt x="7220783" y="9872595"/>
                </a:cubicBezTo>
                <a:lnTo>
                  <a:pt x="7227758" y="9734458"/>
                </a:lnTo>
                <a:cubicBezTo>
                  <a:pt x="7227491" y="9726579"/>
                  <a:pt x="7227223" y="9718699"/>
                  <a:pt x="7226956" y="9710820"/>
                </a:cubicBezTo>
                <a:cubicBezTo>
                  <a:pt x="7211917" y="9307291"/>
                  <a:pt x="7147073" y="8506742"/>
                  <a:pt x="6319641" y="7750175"/>
                </a:cubicBezTo>
                <a:cubicBezTo>
                  <a:pt x="5923273" y="7452073"/>
                  <a:pt x="5427141" y="7176144"/>
                  <a:pt x="4597414" y="7218563"/>
                </a:cubicBezTo>
                <a:lnTo>
                  <a:pt x="4431544" y="7231034"/>
                </a:lnTo>
                <a:lnTo>
                  <a:pt x="4394013" y="7239697"/>
                </a:lnTo>
                <a:cubicBezTo>
                  <a:pt x="4155951" y="7288411"/>
                  <a:pt x="3909463" y="7313994"/>
                  <a:pt x="3657000" y="7313994"/>
                </a:cubicBezTo>
                <a:cubicBezTo>
                  <a:pt x="1637295" y="7313994"/>
                  <a:pt x="0" y="5676701"/>
                  <a:pt x="0" y="3656997"/>
                </a:cubicBezTo>
                <a:cubicBezTo>
                  <a:pt x="0" y="1637293"/>
                  <a:pt x="1637295" y="0"/>
                  <a:pt x="3657000" y="0"/>
                </a:cubicBezTo>
                <a:close/>
              </a:path>
            </a:pathLst>
          </a:custGeom>
          <a:solidFill>
            <a:schemeClr val="accent2"/>
          </a:solid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wrap="square">
            <a:noAutofit/>
          </a:bodyPr>
          <a:lstStyle/>
          <a:p>
            <a:pPr lvl="0"/>
            <a:endParaRPr lang="en-US" noProof="0">
              <a:sym typeface="Poppins" charset="0"/>
            </a:endParaRPr>
          </a:p>
        </p:txBody>
      </p:sp>
      <p:sp>
        <p:nvSpPr>
          <p:cNvPr id="2" name="Oval 1"/>
          <p:cNvSpPr/>
          <p:nvPr userDrawn="1"/>
        </p:nvSpPr>
        <p:spPr bwMode="auto">
          <a:xfrm>
            <a:off x="11158356" y="10026352"/>
            <a:ext cx="6484100" cy="6484100"/>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5" name="Oval 24"/>
          <p:cNvSpPr/>
          <p:nvPr userDrawn="1"/>
        </p:nvSpPr>
        <p:spPr bwMode="auto">
          <a:xfrm>
            <a:off x="19855988" y="3768007"/>
            <a:ext cx="3672408" cy="3672408"/>
          </a:xfrm>
          <a:prstGeom prst="ellipse">
            <a:avLst/>
          </a:prstGeom>
          <a:solidFill>
            <a:schemeClr val="accent1"/>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6" name="Oval 25"/>
          <p:cNvSpPr/>
          <p:nvPr userDrawn="1"/>
        </p:nvSpPr>
        <p:spPr bwMode="auto">
          <a:xfrm>
            <a:off x="19897616" y="-3512097"/>
            <a:ext cx="6484100" cy="6484100"/>
          </a:xfrm>
          <a:prstGeom prst="ellipse">
            <a:avLst/>
          </a:prstGeom>
          <a:solidFill>
            <a:schemeClr val="tx1"/>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314458" y="3906439"/>
            <a:ext cx="2447925" cy="2447925"/>
          </a:xfrm>
        </p:spPr>
        <p:txBody>
          <a:bodyPr/>
          <a:lstStyle/>
          <a:p>
            <a:pPr lvl="0"/>
            <a:endParaRPr lang="en-US" noProof="0">
              <a:sym typeface="Poppins" charset="0"/>
            </a:endParaRPr>
          </a:p>
        </p:txBody>
      </p:sp>
      <p:sp>
        <p:nvSpPr>
          <p:cNvPr id="5" name="Picture Placeholder 3"/>
          <p:cNvSpPr>
            <a:spLocks noGrp="1"/>
          </p:cNvSpPr>
          <p:nvPr>
            <p:ph type="pic" sz="quarter" idx="12"/>
          </p:nvPr>
        </p:nvSpPr>
        <p:spPr>
          <a:xfrm>
            <a:off x="8265993" y="3906439"/>
            <a:ext cx="2447925" cy="2447925"/>
          </a:xfrm>
        </p:spPr>
        <p:txBody>
          <a:bodyPr/>
          <a:lstStyle/>
          <a:p>
            <a:pPr lvl="0"/>
            <a:endParaRPr lang="en-US" noProof="0">
              <a:sym typeface="Poppins" charset="0"/>
            </a:endParaRPr>
          </a:p>
        </p:txBody>
      </p:sp>
      <p:sp>
        <p:nvSpPr>
          <p:cNvPr id="6" name="Picture Placeholder 3"/>
          <p:cNvSpPr>
            <a:spLocks noGrp="1"/>
          </p:cNvSpPr>
          <p:nvPr>
            <p:ph type="pic" sz="quarter" idx="13"/>
          </p:nvPr>
        </p:nvSpPr>
        <p:spPr>
          <a:xfrm>
            <a:off x="11183888" y="3906439"/>
            <a:ext cx="2447925" cy="2447925"/>
          </a:xfrm>
        </p:spPr>
        <p:txBody>
          <a:bodyPr/>
          <a:lstStyle/>
          <a:p>
            <a:pPr lvl="0"/>
            <a:endParaRPr lang="en-US" noProof="0">
              <a:sym typeface="Poppins" charset="0"/>
            </a:endParaRPr>
          </a:p>
        </p:txBody>
      </p:sp>
      <p:sp>
        <p:nvSpPr>
          <p:cNvPr id="7" name="Picture Placeholder 3"/>
          <p:cNvSpPr>
            <a:spLocks noGrp="1"/>
          </p:cNvSpPr>
          <p:nvPr>
            <p:ph type="pic" sz="quarter" idx="14"/>
          </p:nvPr>
        </p:nvSpPr>
        <p:spPr>
          <a:xfrm>
            <a:off x="14135423" y="3906439"/>
            <a:ext cx="2447925" cy="2447925"/>
          </a:xfrm>
        </p:spPr>
        <p:txBody>
          <a:bodyPr/>
          <a:lstStyle/>
          <a:p>
            <a:pPr lvl="0"/>
            <a:endParaRPr lang="en-US" noProof="0">
              <a:sym typeface="Poppins" charset="0"/>
            </a:endParaRPr>
          </a:p>
        </p:txBody>
      </p:sp>
      <p:sp>
        <p:nvSpPr>
          <p:cNvPr id="8" name="Picture Placeholder 3"/>
          <p:cNvSpPr>
            <a:spLocks noGrp="1"/>
          </p:cNvSpPr>
          <p:nvPr>
            <p:ph type="pic" sz="quarter" idx="15"/>
          </p:nvPr>
        </p:nvSpPr>
        <p:spPr>
          <a:xfrm>
            <a:off x="17086958" y="3906439"/>
            <a:ext cx="2447925" cy="2447925"/>
          </a:xfrm>
        </p:spPr>
        <p:txBody>
          <a:bodyPr/>
          <a:lstStyle/>
          <a:p>
            <a:pPr lvl="0"/>
            <a:endParaRPr lang="en-US" noProof="0">
              <a:sym typeface="Poppins" charset="0"/>
            </a:endParaRPr>
          </a:p>
        </p:txBody>
      </p:sp>
      <p:sp>
        <p:nvSpPr>
          <p:cNvPr id="9" name="Picture Placeholder 3"/>
          <p:cNvSpPr>
            <a:spLocks noGrp="1"/>
          </p:cNvSpPr>
          <p:nvPr>
            <p:ph type="pic" sz="quarter" idx="16"/>
          </p:nvPr>
        </p:nvSpPr>
        <p:spPr>
          <a:xfrm>
            <a:off x="5314458" y="6858000"/>
            <a:ext cx="2447925" cy="2447925"/>
          </a:xfrm>
        </p:spPr>
        <p:txBody>
          <a:bodyPr/>
          <a:lstStyle/>
          <a:p>
            <a:pPr lvl="0"/>
            <a:endParaRPr lang="en-US" noProof="0">
              <a:sym typeface="Poppins" charset="0"/>
            </a:endParaRPr>
          </a:p>
        </p:txBody>
      </p:sp>
      <p:sp>
        <p:nvSpPr>
          <p:cNvPr id="10" name="Picture Placeholder 3"/>
          <p:cNvSpPr>
            <a:spLocks noGrp="1"/>
          </p:cNvSpPr>
          <p:nvPr>
            <p:ph type="pic" sz="quarter" idx="17"/>
          </p:nvPr>
        </p:nvSpPr>
        <p:spPr>
          <a:xfrm>
            <a:off x="8265993" y="6858000"/>
            <a:ext cx="2447925" cy="2447925"/>
          </a:xfrm>
        </p:spPr>
        <p:txBody>
          <a:bodyPr/>
          <a:lstStyle/>
          <a:p>
            <a:pPr lvl="0"/>
            <a:endParaRPr lang="en-US" noProof="0">
              <a:sym typeface="Poppins" charset="0"/>
            </a:endParaRPr>
          </a:p>
        </p:txBody>
      </p:sp>
      <p:sp>
        <p:nvSpPr>
          <p:cNvPr id="11" name="Picture Placeholder 3"/>
          <p:cNvSpPr>
            <a:spLocks noGrp="1"/>
          </p:cNvSpPr>
          <p:nvPr>
            <p:ph type="pic" sz="quarter" idx="18"/>
          </p:nvPr>
        </p:nvSpPr>
        <p:spPr>
          <a:xfrm>
            <a:off x="11183888" y="6858000"/>
            <a:ext cx="2447925" cy="2447925"/>
          </a:xfrm>
        </p:spPr>
        <p:txBody>
          <a:bodyPr/>
          <a:lstStyle/>
          <a:p>
            <a:pPr lvl="0"/>
            <a:endParaRPr lang="en-US" noProof="0">
              <a:sym typeface="Poppins" charset="0"/>
            </a:endParaRPr>
          </a:p>
        </p:txBody>
      </p:sp>
      <p:sp>
        <p:nvSpPr>
          <p:cNvPr id="12" name="Picture Placeholder 3"/>
          <p:cNvSpPr>
            <a:spLocks noGrp="1"/>
          </p:cNvSpPr>
          <p:nvPr>
            <p:ph type="pic" sz="quarter" idx="19"/>
          </p:nvPr>
        </p:nvSpPr>
        <p:spPr>
          <a:xfrm>
            <a:off x="14135423" y="6858000"/>
            <a:ext cx="2447925" cy="2447925"/>
          </a:xfrm>
        </p:spPr>
        <p:txBody>
          <a:bodyPr/>
          <a:lstStyle/>
          <a:p>
            <a:pPr lvl="0"/>
            <a:endParaRPr lang="en-US" noProof="0">
              <a:sym typeface="Poppins" charset="0"/>
            </a:endParaRPr>
          </a:p>
        </p:txBody>
      </p:sp>
      <p:sp>
        <p:nvSpPr>
          <p:cNvPr id="13" name="Picture Placeholder 3"/>
          <p:cNvSpPr>
            <a:spLocks noGrp="1"/>
          </p:cNvSpPr>
          <p:nvPr>
            <p:ph type="pic" sz="quarter" idx="20"/>
          </p:nvPr>
        </p:nvSpPr>
        <p:spPr>
          <a:xfrm>
            <a:off x="17086958" y="6858000"/>
            <a:ext cx="2447925" cy="2447925"/>
          </a:xfrm>
        </p:spPr>
        <p:txBody>
          <a:bodyPr/>
          <a:lstStyle/>
          <a:p>
            <a:pPr lvl="0"/>
            <a:endParaRPr lang="en-US" noProof="0">
              <a:sym typeface="Poppins" charset="0"/>
            </a:endParaRPr>
          </a:p>
        </p:txBody>
      </p:sp>
      <p:sp>
        <p:nvSpPr>
          <p:cNvPr id="14" name="Rectangle 13"/>
          <p:cNvSpPr>
            <a:spLocks noGrp="1"/>
          </p:cNvSpPr>
          <p:nvPr>
            <p:ph type="sldNum" sz="quarter" idx="21"/>
          </p:nvPr>
        </p:nvSpPr>
        <p:spPr>
          <a:xfrm>
            <a:off x="22545675" y="12496800"/>
            <a:ext cx="895350" cy="482600"/>
          </a:xfrm>
        </p:spPr>
        <p:txBody>
          <a:bodyPr/>
          <a:lstStyle>
            <a:lvl1pPr>
              <a:defRPr b="0" i="0">
                <a:solidFill>
                  <a:schemeClr val="accent5"/>
                </a:solidFill>
                <a:latin typeface="Open Sans" charset="0"/>
                <a:ea typeface="Open Sans" charset="0"/>
                <a:cs typeface="Open Sans" charset="0"/>
              </a:defRPr>
            </a:lvl1pPr>
          </a:lstStyle>
          <a:p>
            <a:pPr>
              <a:defRPr/>
            </a:pPr>
            <a:fld id="{29BB10FE-1F50-6A4A-8D9B-EE549D71E340}" type="slidenum">
              <a:rPr lang="x-none" altLang="x-none"/>
              <a:pPr>
                <a:defRPr/>
              </a:pPr>
              <a:t>‹#›</a:t>
            </a:fld>
            <a:endParaRPr lang="x-none" altLang="x-none"/>
          </a:p>
        </p:txBody>
      </p:sp>
    </p:spTree>
    <p:extLst>
      <p:ext uri="{BB962C8B-B14F-4D97-AF65-F5344CB8AC3E}">
        <p14:creationId xmlns:p14="http://schemas.microsoft.com/office/powerpoint/2010/main" val="166684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783C-E0CA-49BC-B14B-1ABE43F83AA0}"/>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CA"/>
          </a:p>
        </p:txBody>
      </p:sp>
      <p:sp>
        <p:nvSpPr>
          <p:cNvPr id="3" name="Subtitle 2">
            <a:extLst>
              <a:ext uri="{FF2B5EF4-FFF2-40B4-BE49-F238E27FC236}">
                <a16:creationId xmlns:a16="http://schemas.microsoft.com/office/drawing/2014/main" id="{428CF801-FEF9-402D-9D43-A6EAE5EEBC7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618A5CB-508B-4373-88DB-E19371D121D6}"/>
              </a:ext>
            </a:extLst>
          </p:cNvPr>
          <p:cNvSpPr>
            <a:spLocks noGrp="1"/>
          </p:cNvSpPr>
          <p:nvPr>
            <p:ph type="dt" sz="half" idx="10"/>
          </p:nvPr>
        </p:nvSpPr>
        <p:spPr/>
        <p:txBody>
          <a:bodyPr/>
          <a:lstStyle/>
          <a:p>
            <a:fld id="{19458608-6CD4-4CA1-A2B9-A5AEE24FECC6}" type="datetimeFigureOut">
              <a:rPr lang="en-CA" smtClean="0"/>
              <a:t>2019-06-01</a:t>
            </a:fld>
            <a:endParaRPr lang="en-CA"/>
          </a:p>
        </p:txBody>
      </p:sp>
      <p:sp>
        <p:nvSpPr>
          <p:cNvPr id="5" name="Footer Placeholder 4">
            <a:extLst>
              <a:ext uri="{FF2B5EF4-FFF2-40B4-BE49-F238E27FC236}">
                <a16:creationId xmlns:a16="http://schemas.microsoft.com/office/drawing/2014/main" id="{72AB9AB8-A24E-4067-8DAB-4B1108794D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FB1205-C334-4D13-BADC-FD2A97558B38}"/>
              </a:ext>
            </a:extLst>
          </p:cNvPr>
          <p:cNvSpPr>
            <a:spLocks noGrp="1"/>
          </p:cNvSpPr>
          <p:nvPr>
            <p:ph type="sldNum" sz="quarter" idx="12"/>
          </p:nvPr>
        </p:nvSpPr>
        <p:spPr/>
        <p:txBody>
          <a:bodyPr/>
          <a:lstStyle/>
          <a:p>
            <a:fld id="{58F5A14D-5290-4F30-B0B7-B413865059A7}" type="slidenum">
              <a:rPr lang="en-CA" smtClean="0"/>
              <a:t>‹#›</a:t>
            </a:fld>
            <a:endParaRPr lang="en-CA"/>
          </a:p>
        </p:txBody>
      </p:sp>
    </p:spTree>
    <p:extLst>
      <p:ext uri="{BB962C8B-B14F-4D97-AF65-F5344CB8AC3E}">
        <p14:creationId xmlns:p14="http://schemas.microsoft.com/office/powerpoint/2010/main" val="337712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F3040-3E42-5844-BF63-ED8620560CA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A27D0E01-E453-4042-B387-EDD773EB3E0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7D6A3A6-53DB-B14A-B2FF-FD10BA5CAC15}"/>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9111E916-5827-8346-AE67-4A6147DC8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2EB43-FA2B-8A40-9430-2AD7495AF5A8}"/>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15126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414E-C405-6649-9DE0-E48A13B94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C224A-00ED-E14E-9357-E595AB483D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C4FF1-FA40-C340-AD6F-9A29330826A0}"/>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8D8F2D6F-AE74-004E-A7DF-AF01093A5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AB094-AC81-3544-B8FD-6DE424F27BFD}"/>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210123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89AB-44A4-8542-9A90-7D4E8AF9504B}"/>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EC394064-7F9A-6448-8AFF-6DAC8AD7C4BF}"/>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FB723D-C4BB-C74A-9659-ECB9C87E5ADE}"/>
              </a:ext>
            </a:extLst>
          </p:cNvPr>
          <p:cNvSpPr>
            <a:spLocks noGrp="1"/>
          </p:cNvSpPr>
          <p:nvPr>
            <p:ph type="dt" sz="half" idx="10"/>
          </p:nvPr>
        </p:nvSpPr>
        <p:spPr/>
        <p:txBody>
          <a:body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31D51308-B31A-A24F-8258-8F615DD7E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FE9B7-6EF6-C540-8D0C-D4923B78F95B}"/>
              </a:ext>
            </a:extLst>
          </p:cNvPr>
          <p:cNvSpPr>
            <a:spLocks noGrp="1"/>
          </p:cNvSpPr>
          <p:nvPr>
            <p:ph type="sldNum" sz="quarter" idx="12"/>
          </p:nvPr>
        </p:nvSpPr>
        <p:spPr/>
        <p:txBody>
          <a:bodyPr/>
          <a:lstStyle/>
          <a:p>
            <a:fld id="{D5C1E635-1939-1845-B2BA-396709E30DCC}" type="slidenum">
              <a:rPr lang="en-US" smtClean="0"/>
              <a:t>‹#›</a:t>
            </a:fld>
            <a:endParaRPr lang="en-US"/>
          </a:p>
        </p:txBody>
      </p:sp>
    </p:spTree>
    <p:extLst>
      <p:ext uri="{BB962C8B-B14F-4D97-AF65-F5344CB8AC3E}">
        <p14:creationId xmlns:p14="http://schemas.microsoft.com/office/powerpoint/2010/main" val="11506086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2120900" y="2278063"/>
            <a:ext cx="2062797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p:cNvSpPr>
            <a:spLocks noGrp="1"/>
          </p:cNvSpPr>
          <p:nvPr>
            <p:ph type="body" idx="1"/>
          </p:nvPr>
        </p:nvSpPr>
        <p:spPr bwMode="auto">
          <a:xfrm>
            <a:off x="2271713" y="4670425"/>
            <a:ext cx="20477162" cy="701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charset="0"/>
              </a:rPr>
              <a:t>Click to edit Master text styles</a:t>
            </a:r>
          </a:p>
          <a:p>
            <a:pPr lvl="1"/>
            <a:r>
              <a:rPr lang="x-none" altLang="x-none">
                <a:sym typeface="Poppins" charset="0"/>
              </a:rPr>
              <a:t>Second level</a:t>
            </a:r>
          </a:p>
          <a:p>
            <a:pPr lvl="2"/>
            <a:r>
              <a:rPr lang="x-none" altLang="x-none">
                <a:sym typeface="Poppins" charset="0"/>
              </a:rPr>
              <a:t>Third level</a:t>
            </a:r>
          </a:p>
          <a:p>
            <a:pPr lvl="3"/>
            <a:r>
              <a:rPr lang="x-none" altLang="x-none">
                <a:sym typeface="Poppins" charset="0"/>
              </a:rPr>
              <a:t>Fourth level</a:t>
            </a:r>
          </a:p>
          <a:p>
            <a:pPr lvl="4"/>
            <a:r>
              <a:rPr lang="x-none" altLang="x-none">
                <a:sym typeface="Poppins" charset="0"/>
              </a:rPr>
              <a:t>Fifth level</a:t>
            </a:r>
          </a:p>
        </p:txBody>
      </p:sp>
      <p:sp>
        <p:nvSpPr>
          <p:cNvPr id="1028" name="Rectangle 4"/>
          <p:cNvSpPr>
            <a:spLocks noGrp="1"/>
          </p:cNvSpPr>
          <p:nvPr>
            <p:ph type="sldNum" sz="quarter" idx="2"/>
          </p:nvPr>
        </p:nvSpPr>
        <p:spPr bwMode="auto">
          <a:xfrm>
            <a:off x="22545675" y="12352338"/>
            <a:ext cx="89535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lvl1pPr algn="ctr" eaLnBrk="1">
              <a:defRPr b="1" i="0">
                <a:solidFill>
                  <a:schemeClr val="accent5"/>
                </a:solidFill>
                <a:latin typeface="Open Sans Semibold" charset="0"/>
                <a:ea typeface="Open Sans Semibold" charset="0"/>
                <a:cs typeface="Open Sans Semibold" charset="0"/>
              </a:defRPr>
            </a:lvl1pPr>
          </a:lstStyle>
          <a:p>
            <a:pPr>
              <a:defRPr/>
            </a:pPr>
            <a:fld id="{93B7FB9D-53AB-1A4F-BD67-27AAAA326A67}" type="slidenum">
              <a:rPr lang="x-none" altLang="x-none"/>
              <a:pPr>
                <a:defRPr/>
              </a:pPr>
              <a:t>‹#›</a:t>
            </a:fld>
            <a:endParaRPr lang="x-none" altLang="x-none"/>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4" r:id="rId4"/>
    <p:sldLayoutId id="2147483793" r:id="rId5"/>
    <p:sldLayoutId id="2147483795" r:id="rId6"/>
  </p:sldLayoutIdLst>
  <p:txStyles>
    <p:titleStyle>
      <a:lvl1pPr algn="l" defTabSz="825500" rtl="0" eaLnBrk="0" fontAlgn="base" hangingPunct="0">
        <a:spcBef>
          <a:spcPct val="0"/>
        </a:spcBef>
        <a:spcAft>
          <a:spcPct val="0"/>
        </a:spcAft>
        <a:defRPr sz="10000" b="1" kern="1200">
          <a:solidFill>
            <a:srgbClr val="272D30"/>
          </a:solidFill>
          <a:latin typeface="Open Sans Semibold" charset="0"/>
          <a:ea typeface="Open Sans Semibold" charset="0"/>
          <a:cs typeface="Open Sans Semibold"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p:titleStyle>
    <p:body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A7D01-A5BF-E645-B716-C4CEC1B050A5}"/>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487212-C709-BA4C-9C95-ADC255404B7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B90E-36E6-F442-A7B0-D586EFE94B3A}"/>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3851ACC-B230-2742-B2AA-0C54358B3814}" type="datetimeFigureOut">
              <a:rPr lang="en-US" smtClean="0"/>
              <a:t>6/1/2019</a:t>
            </a:fld>
            <a:endParaRPr lang="en-US"/>
          </a:p>
        </p:txBody>
      </p:sp>
      <p:sp>
        <p:nvSpPr>
          <p:cNvPr id="5" name="Footer Placeholder 4">
            <a:extLst>
              <a:ext uri="{FF2B5EF4-FFF2-40B4-BE49-F238E27FC236}">
                <a16:creationId xmlns:a16="http://schemas.microsoft.com/office/drawing/2014/main" id="{3C70C1F7-063B-ED47-877A-565F5D277E80}"/>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3DA9DD-62C5-6A4B-847F-CA66C79A1E42}"/>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5C1E635-1939-1845-B2BA-396709E30DCC}" type="slidenum">
              <a:rPr lang="en-US" smtClean="0"/>
              <a:t>‹#›</a:t>
            </a:fld>
            <a:endParaRPr lang="en-US"/>
          </a:p>
        </p:txBody>
      </p:sp>
    </p:spTree>
    <p:extLst>
      <p:ext uri="{BB962C8B-B14F-4D97-AF65-F5344CB8AC3E}">
        <p14:creationId xmlns:p14="http://schemas.microsoft.com/office/powerpoint/2010/main" val="299126552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ti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chart" Target="../charts/char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6.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5.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5.g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image" Target="../media/image5.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5.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chart" Target="../charts/chart15.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microsoft.com/office/2014/relationships/chartEx" Target="../charts/chartEx2.xml"/><Relationship Id="rId5" Type="http://schemas.openxmlformats.org/officeDocument/2006/relationships/image" Target="../media/image45.png"/><Relationship Id="rId4" Type="http://schemas.microsoft.com/office/2014/relationships/chartEx" Target="../charts/chartEx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5.gif"/><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s://batteryuniversity.com/learn/article/comparing_the_battery_with_other_power_sources" TargetMode="External"/><Relationship Id="rId2" Type="http://schemas.openxmlformats.org/officeDocument/2006/relationships/hyperlink" Target="http://solarenergy.advanced-energy.com/upload/File/Application%20Notes/ENG-600vor1000V-260-02.pdf" TargetMode="External"/><Relationship Id="rId1" Type="http://schemas.openxmlformats.org/officeDocument/2006/relationships/slideLayout" Target="../slideLayouts/slideLayout8.xml"/><Relationship Id="rId4" Type="http://schemas.openxmlformats.org/officeDocument/2006/relationships/hyperlink" Target="https://pushevs.com/2016/11/23/electric-cars-range-efficiency-comparison/"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forbes.com/sites/markewing/2017/08/09/toyotas-hydrogen-fuel-cell-kenworth-can-revolutionize-heavy-transport/#13f99a776e48" TargetMode="External"/><Relationship Id="rId2" Type="http://schemas.openxmlformats.org/officeDocument/2006/relationships/hyperlink" Target="https://www.toyota-europe.com/download/cms/euen/13096%20MIR_40_MAST_WEB_tcm-11-1150380.pdf" TargetMode="External"/><Relationship Id="rId1" Type="http://schemas.openxmlformats.org/officeDocument/2006/relationships/slideLayout" Target="../slideLayouts/slideLayout8.xml"/><Relationship Id="rId5" Type="http://schemas.openxmlformats.org/officeDocument/2006/relationships/hyperlink" Target="https://www.forbes.com/sites/lauriewinkless/2016/06/01/are-hydrogen-fuel-cell-cars-becoming-normal/#894d77a683a0" TargetMode="External"/><Relationship Id="rId4" Type="http://schemas.openxmlformats.org/officeDocument/2006/relationships/hyperlink" Target="https://www2.gov.bc.ca/assets/gov/farming-natural-resources-and-industry/electricity-alternative-energy/transportation/renewable-low-carbon-fuels/pathway_assessment_2017.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luginbc.ca/charging-stations/public-charging/" TargetMode="External"/><Relationship Id="rId3" Type="http://schemas.openxmlformats.org/officeDocument/2006/relationships/hyperlink" Target="https://www.expatistan.com/price/gas/vancouver" TargetMode="External"/><Relationship Id="rId7" Type="http://schemas.openxmlformats.org/officeDocument/2006/relationships/hyperlink" Target="https://www.fleetcarma.com/electric-vehicle-sales-canada-2017/" TargetMode="External"/><Relationship Id="rId2" Type="http://schemas.openxmlformats.org/officeDocument/2006/relationships/hyperlink" Target="https://www.forbes.com/sites/lauriewinkless/2016/06/01/are-hydrogen-fuel-cell-cars-becoming-normal/#894d77a683a0" TargetMode="External"/><Relationship Id="rId1" Type="http://schemas.openxmlformats.org/officeDocument/2006/relationships/slideLayout" Target="../slideLayouts/slideLayout8.xml"/><Relationship Id="rId6" Type="http://schemas.openxmlformats.org/officeDocument/2006/relationships/hyperlink" Target="https://pdfs.semanticscholar.org/5638/1456a69973e99369f9079cb8f6bab9d25952.pdf" TargetMode="External"/><Relationship Id="rId5" Type="http://schemas.openxmlformats.org/officeDocument/2006/relationships/hyperlink" Target="http://pgembeddedsystems.com/securelogin/upload/project/IEEE/41/PG2013PE0026/Copy%20(4)%20of%20ok%20(2).pdf" TargetMode="External"/><Relationship Id="rId4" Type="http://schemas.openxmlformats.org/officeDocument/2006/relationships/hyperlink" Target="https://www150.statcan.gc.ca/t1/tbl1/en/cv.action?pid=1810000101#timeframe" TargetMode="External"/><Relationship Id="rId9" Type="http://schemas.openxmlformats.org/officeDocument/2006/relationships/hyperlink" Target="https://www.statista.com/statistics/644545/global-sales-of-fuel-cell-vehicl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205BE82-1677-43CA-943C-5DFAB760F88C}"/>
              </a:ext>
            </a:extLst>
          </p:cNvPr>
          <p:cNvPicPr>
            <a:picLocks noChangeAspect="1"/>
          </p:cNvPicPr>
          <p:nvPr/>
        </p:nvPicPr>
        <p:blipFill>
          <a:blip r:embed="rId3"/>
          <a:stretch>
            <a:fillRect/>
          </a:stretch>
        </p:blipFill>
        <p:spPr>
          <a:xfrm>
            <a:off x="0" y="0"/>
            <a:ext cx="24384000" cy="13718286"/>
          </a:xfrm>
          <a:prstGeom prst="rect">
            <a:avLst/>
          </a:prstGeom>
        </p:spPr>
      </p:pic>
      <p:sp>
        <p:nvSpPr>
          <p:cNvPr id="15" name="Rectangle 14">
            <a:extLst>
              <a:ext uri="{FF2B5EF4-FFF2-40B4-BE49-F238E27FC236}">
                <a16:creationId xmlns:a16="http://schemas.microsoft.com/office/drawing/2014/main" id="{4CE1A6CC-D9D9-4FB9-B4C4-BD7605BFB926}"/>
              </a:ext>
            </a:extLst>
          </p:cNvPr>
          <p:cNvSpPr/>
          <p:nvPr/>
        </p:nvSpPr>
        <p:spPr bwMode="auto">
          <a:xfrm>
            <a:off x="0" y="0"/>
            <a:ext cx="24384000" cy="13716000"/>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TextBox 15">
            <a:extLst>
              <a:ext uri="{FF2B5EF4-FFF2-40B4-BE49-F238E27FC236}">
                <a16:creationId xmlns:a16="http://schemas.microsoft.com/office/drawing/2014/main" id="{901F90B9-1A10-48EF-8E3A-2D940E34A8DE}"/>
              </a:ext>
            </a:extLst>
          </p:cNvPr>
          <p:cNvSpPr txBox="1"/>
          <p:nvPr/>
        </p:nvSpPr>
        <p:spPr>
          <a:xfrm>
            <a:off x="6487465" y="6306989"/>
            <a:ext cx="8224816" cy="3139321"/>
          </a:xfrm>
          <a:prstGeom prst="rect">
            <a:avLst/>
          </a:prstGeom>
          <a:noFill/>
        </p:spPr>
        <p:txBody>
          <a:bodyPr wrap="square" rtlCol="0">
            <a:spAutoFit/>
          </a:bodyPr>
          <a:lstStyle/>
          <a:p>
            <a:r>
              <a:rPr lang="en-US" sz="6600" dirty="0">
                <a:solidFill>
                  <a:srgbClr val="51AA5E"/>
                </a:solidFill>
                <a:latin typeface="Nexa Light" panose="02000000000000000000" pitchFamily="50" charset="0"/>
              </a:rPr>
              <a:t>A Business Case for Microgrids with Solar to EV Charging</a:t>
            </a:r>
          </a:p>
        </p:txBody>
      </p:sp>
      <p:sp>
        <p:nvSpPr>
          <p:cNvPr id="2" name="TextBox 1">
            <a:extLst>
              <a:ext uri="{FF2B5EF4-FFF2-40B4-BE49-F238E27FC236}">
                <a16:creationId xmlns:a16="http://schemas.microsoft.com/office/drawing/2014/main" id="{EAE00567-0B8D-444E-B999-D27F6D19C387}"/>
              </a:ext>
            </a:extLst>
          </p:cNvPr>
          <p:cNvSpPr txBox="1"/>
          <p:nvPr/>
        </p:nvSpPr>
        <p:spPr>
          <a:xfrm>
            <a:off x="6394129" y="2897560"/>
            <a:ext cx="12206583" cy="3323987"/>
          </a:xfrm>
          <a:prstGeom prst="rect">
            <a:avLst/>
          </a:prstGeom>
          <a:noFill/>
        </p:spPr>
        <p:txBody>
          <a:bodyPr wrap="square" rtlCol="0">
            <a:spAutoFit/>
          </a:bodyPr>
          <a:lstStyle/>
          <a:p>
            <a:r>
              <a:rPr lang="en-US" sz="21000" dirty="0">
                <a:solidFill>
                  <a:srgbClr val="51AA5E"/>
                </a:solidFill>
                <a:latin typeface="Nexa Bold" panose="02000000000000000000" pitchFamily="50" charset="0"/>
              </a:rPr>
              <a:t>CCSTT:</a:t>
            </a:r>
          </a:p>
        </p:txBody>
      </p:sp>
      <p:pic>
        <p:nvPicPr>
          <p:cNvPr id="3" name="Picture 2">
            <a:extLst>
              <a:ext uri="{FF2B5EF4-FFF2-40B4-BE49-F238E27FC236}">
                <a16:creationId xmlns:a16="http://schemas.microsoft.com/office/drawing/2014/main" id="{0727FD52-54FB-4B9A-BCB3-F491C9F1B26C}"/>
              </a:ext>
            </a:extLst>
          </p:cNvPr>
          <p:cNvPicPr>
            <a:picLocks noChangeAspect="1"/>
          </p:cNvPicPr>
          <p:nvPr/>
        </p:nvPicPr>
        <p:blipFill>
          <a:blip r:embed="rId4"/>
          <a:stretch>
            <a:fillRect/>
          </a:stretch>
        </p:blipFill>
        <p:spPr>
          <a:xfrm>
            <a:off x="19104768" y="10547287"/>
            <a:ext cx="4236343" cy="2305462"/>
          </a:xfrm>
          <a:prstGeom prst="rect">
            <a:avLst/>
          </a:prstGeom>
        </p:spPr>
      </p:pic>
      <p:sp>
        <p:nvSpPr>
          <p:cNvPr id="9" name="TextBox 8">
            <a:extLst>
              <a:ext uri="{FF2B5EF4-FFF2-40B4-BE49-F238E27FC236}">
                <a16:creationId xmlns:a16="http://schemas.microsoft.com/office/drawing/2014/main" id="{3E696AEE-94E9-4958-AF59-03E626E8670D}"/>
              </a:ext>
            </a:extLst>
          </p:cNvPr>
          <p:cNvSpPr txBox="1"/>
          <p:nvPr/>
        </p:nvSpPr>
        <p:spPr>
          <a:xfrm>
            <a:off x="17363951" y="8282889"/>
            <a:ext cx="5977160" cy="1938992"/>
          </a:xfrm>
          <a:prstGeom prst="rect">
            <a:avLst/>
          </a:prstGeom>
          <a:noFill/>
        </p:spPr>
        <p:txBody>
          <a:bodyPr wrap="square" rtlCol="0">
            <a:spAutoFit/>
          </a:bodyPr>
          <a:lstStyle/>
          <a:p>
            <a:r>
              <a:rPr lang="en-US" sz="4000" dirty="0">
                <a:solidFill>
                  <a:srgbClr val="51AA5E"/>
                </a:solidFill>
                <a:latin typeface="Nexa Light" panose="02000000000000000000" pitchFamily="50" charset="0"/>
              </a:rPr>
              <a:t>M.K. Anand</a:t>
            </a:r>
          </a:p>
          <a:p>
            <a:r>
              <a:rPr lang="en-US" sz="4000" dirty="0">
                <a:solidFill>
                  <a:srgbClr val="51AA5E"/>
                </a:solidFill>
                <a:latin typeface="Nexa Light" panose="02000000000000000000" pitchFamily="50" charset="0"/>
              </a:rPr>
              <a:t>Balpreet Kukreja</a:t>
            </a:r>
          </a:p>
          <a:p>
            <a:r>
              <a:rPr lang="en-US" sz="4000" dirty="0">
                <a:solidFill>
                  <a:srgbClr val="51AA5E"/>
                </a:solidFill>
                <a:latin typeface="Nexa Light" panose="02000000000000000000" pitchFamily="50" charset="0"/>
              </a:rPr>
              <a:t>Bernardo Ruz</a:t>
            </a:r>
          </a:p>
        </p:txBody>
      </p:sp>
      <p:sp>
        <p:nvSpPr>
          <p:cNvPr id="4" name="Rectangle 3">
            <a:extLst>
              <a:ext uri="{FF2B5EF4-FFF2-40B4-BE49-F238E27FC236}">
                <a16:creationId xmlns:a16="http://schemas.microsoft.com/office/drawing/2014/main" id="{F756249D-05ED-4B49-BFA2-D59F75E16102}"/>
              </a:ext>
            </a:extLst>
          </p:cNvPr>
          <p:cNvSpPr/>
          <p:nvPr/>
        </p:nvSpPr>
        <p:spPr bwMode="auto">
          <a:xfrm>
            <a:off x="0" y="-1206896"/>
            <a:ext cx="5866802" cy="16129792"/>
          </a:xfrm>
          <a:prstGeom prst="rect">
            <a:avLst/>
          </a:prstGeom>
          <a:solidFill>
            <a:srgbClr val="51AA5E">
              <a:alpha val="7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BE555E36-BC91-4176-B4CE-CD8ECFDB635A}"/>
              </a:ext>
            </a:extLst>
          </p:cNvPr>
          <p:cNvPicPr>
            <a:picLocks noChangeAspect="1"/>
          </p:cNvPicPr>
          <p:nvPr/>
        </p:nvPicPr>
        <p:blipFill>
          <a:blip r:embed="rId5"/>
          <a:stretch>
            <a:fillRect/>
          </a:stretch>
        </p:blipFill>
        <p:spPr>
          <a:xfrm>
            <a:off x="18887863" y="-1983184"/>
            <a:ext cx="5181600" cy="1552575"/>
          </a:xfrm>
          <a:prstGeom prst="rect">
            <a:avLst/>
          </a:prstGeom>
        </p:spPr>
      </p:pic>
      <p:grpSp>
        <p:nvGrpSpPr>
          <p:cNvPr id="13" name="Group 12">
            <a:extLst>
              <a:ext uri="{FF2B5EF4-FFF2-40B4-BE49-F238E27FC236}">
                <a16:creationId xmlns:a16="http://schemas.microsoft.com/office/drawing/2014/main" id="{444C1D4B-1B34-47FB-80BA-341DAE6C56D4}"/>
              </a:ext>
            </a:extLst>
          </p:cNvPr>
          <p:cNvGrpSpPr/>
          <p:nvPr/>
        </p:nvGrpSpPr>
        <p:grpSpPr>
          <a:xfrm>
            <a:off x="17363951" y="10547287"/>
            <a:ext cx="1523912" cy="2305462"/>
            <a:chOff x="6096000" y="2222095"/>
            <a:chExt cx="1508108" cy="2281552"/>
          </a:xfrm>
        </p:grpSpPr>
        <p:sp>
          <p:nvSpPr>
            <p:cNvPr id="14" name="Rectangle 13">
              <a:extLst>
                <a:ext uri="{FF2B5EF4-FFF2-40B4-BE49-F238E27FC236}">
                  <a16:creationId xmlns:a16="http://schemas.microsoft.com/office/drawing/2014/main" id="{571B69E5-BA96-4C76-9331-2F4C546C7055}"/>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7" name="Picture 16" descr="A close up of a sign&#10;&#10;Description automatically generated">
              <a:extLst>
                <a:ext uri="{FF2B5EF4-FFF2-40B4-BE49-F238E27FC236}">
                  <a16:creationId xmlns:a16="http://schemas.microsoft.com/office/drawing/2014/main" id="{07246E3B-17D8-468E-819F-D6AB896ABD1C}"/>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278121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9"/>
                                        </p:tgtEl>
                                      </p:cBhvr>
                                    </p:animEffect>
                                    <p:anim calcmode="lin" valueType="num">
                                      <p:cBhvr>
                                        <p:cTn id="27" dur="1000"/>
                                        <p:tgtEl>
                                          <p:spTgt spid="9"/>
                                        </p:tgtEl>
                                        <p:attrNameLst>
                                          <p:attrName>ppt_x</p:attrName>
                                        </p:attrNameLst>
                                      </p:cBhvr>
                                      <p:tavLst>
                                        <p:tav tm="0">
                                          <p:val>
                                            <p:strVal val="ppt_x"/>
                                          </p:val>
                                        </p:tav>
                                        <p:tav tm="100000">
                                          <p:val>
                                            <p:strVal val="ppt_x"/>
                                          </p:val>
                                        </p:tav>
                                      </p:tavLst>
                                    </p:anim>
                                    <p:anim calcmode="lin" valueType="num">
                                      <p:cBhvr>
                                        <p:cTn id="28" dur="1000"/>
                                        <p:tgtEl>
                                          <p:spTgt spid="9"/>
                                        </p:tgtEl>
                                        <p:attrNameLst>
                                          <p:attrName>ppt_y</p:attrName>
                                        </p:attrNameLst>
                                      </p:cBhvr>
                                      <p:tavLst>
                                        <p:tav tm="0">
                                          <p:val>
                                            <p:strVal val="ppt_y"/>
                                          </p:val>
                                        </p:tav>
                                        <p:tav tm="100000">
                                          <p:val>
                                            <p:strVal val="ppt_y+.1"/>
                                          </p:val>
                                        </p:tav>
                                      </p:tavLst>
                                    </p:anim>
                                    <p:set>
                                      <p:cBhvr>
                                        <p:cTn id="29" dur="1" fill="hold">
                                          <p:stCondLst>
                                            <p:cond delay="999"/>
                                          </p:stCondLst>
                                        </p:cTn>
                                        <p:tgtEl>
                                          <p:spTgt spid="9"/>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 grpId="0"/>
      <p:bldP spid="9"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Rectangle 2"/>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316" name="Picture 3" descr="Picture 3"/>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317" name="TextBox 4"/>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Model</a:t>
            </a:r>
          </a:p>
        </p:txBody>
      </p:sp>
      <p:pic>
        <p:nvPicPr>
          <p:cNvPr id="318" name="Picture 9" descr="Picture 9"/>
          <p:cNvPicPr>
            <a:picLocks noChangeAspect="1"/>
          </p:cNvPicPr>
          <p:nvPr/>
        </p:nvPicPr>
        <p:blipFill>
          <a:blip r:embed="rId4">
            <a:extLst/>
          </a:blip>
          <a:stretch>
            <a:fillRect/>
          </a:stretch>
        </p:blipFill>
        <p:spPr>
          <a:xfrm>
            <a:off x="6061642" y="2376009"/>
            <a:ext cx="12260716" cy="6387896"/>
          </a:xfrm>
          <a:prstGeom prst="rect">
            <a:avLst/>
          </a:prstGeom>
          <a:ln w="12700">
            <a:miter lim="400000"/>
          </a:ln>
        </p:spPr>
      </p:pic>
      <p:pic>
        <p:nvPicPr>
          <p:cNvPr id="319" name="Picture 5" descr="Picture 5"/>
          <p:cNvPicPr>
            <a:picLocks noChangeAspect="1"/>
          </p:cNvPicPr>
          <p:nvPr/>
        </p:nvPicPr>
        <p:blipFill>
          <a:blip r:embed="rId5">
            <a:extLst/>
          </a:blip>
          <a:stretch>
            <a:fillRect/>
          </a:stretch>
        </p:blipFill>
        <p:spPr>
          <a:xfrm>
            <a:off x="6984312" y="9473848"/>
            <a:ext cx="10415376" cy="39370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319"/>
                                        </p:tgtEl>
                                        <p:attrNameLst>
                                          <p:attrName>style.visibility</p:attrName>
                                        </p:attrNameLst>
                                      </p:cBhvr>
                                      <p:to>
                                        <p:strVal val="visible"/>
                                      </p:to>
                                    </p:set>
                                    <p:anim calcmode="lin" valueType="num">
                                      <p:cBhvr>
                                        <p:cTn id="7" dur="1000" fill="hold"/>
                                        <p:tgtEl>
                                          <p:spTgt spid="319"/>
                                        </p:tgtEl>
                                        <p:attrNameLst>
                                          <p:attrName>ppt_x</p:attrName>
                                        </p:attrNameLst>
                                      </p:cBhvr>
                                      <p:tavLst>
                                        <p:tav tm="0">
                                          <p:val>
                                            <p:strVal val="#ppt_x"/>
                                          </p:val>
                                        </p:tav>
                                        <p:tav tm="100000">
                                          <p:val>
                                            <p:strVal val="#ppt_x"/>
                                          </p:val>
                                        </p:tav>
                                      </p:tavLst>
                                    </p:anim>
                                    <p:anim calcmode="lin" valueType="num">
                                      <p:cBhvr>
                                        <p:cTn id="8" dur="1000" fill="hold"/>
                                        <p:tgtEl>
                                          <p:spTgt spid="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2"/>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324" name="Picture 3" descr="Picture 3"/>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325" name="TextBox 4"/>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Model</a:t>
            </a:r>
          </a:p>
        </p:txBody>
      </p:sp>
      <p:pic>
        <p:nvPicPr>
          <p:cNvPr id="326" name="Image" descr="Image"/>
          <p:cNvPicPr>
            <a:picLocks noChangeAspect="1"/>
          </p:cNvPicPr>
          <p:nvPr/>
        </p:nvPicPr>
        <p:blipFill>
          <a:blip r:embed="rId4">
            <a:extLst/>
          </a:blip>
          <a:stretch>
            <a:fillRect/>
          </a:stretch>
        </p:blipFill>
        <p:spPr>
          <a:xfrm>
            <a:off x="762555" y="2457919"/>
            <a:ext cx="5080577" cy="2470555"/>
          </a:xfrm>
          <a:prstGeom prst="rect">
            <a:avLst/>
          </a:prstGeom>
          <a:ln w="12700">
            <a:miter lim="400000"/>
          </a:ln>
        </p:spPr>
      </p:pic>
      <p:pic>
        <p:nvPicPr>
          <p:cNvPr id="327" name="Image" descr="Image"/>
          <p:cNvPicPr>
            <a:picLocks noChangeAspect="1"/>
          </p:cNvPicPr>
          <p:nvPr/>
        </p:nvPicPr>
        <p:blipFill>
          <a:blip r:embed="rId5">
            <a:extLst/>
          </a:blip>
          <a:stretch>
            <a:fillRect/>
          </a:stretch>
        </p:blipFill>
        <p:spPr>
          <a:xfrm>
            <a:off x="498452" y="5222192"/>
            <a:ext cx="5495372" cy="1856346"/>
          </a:xfrm>
          <a:prstGeom prst="rect">
            <a:avLst/>
          </a:prstGeom>
          <a:ln w="12700">
            <a:miter lim="400000"/>
          </a:ln>
        </p:spPr>
      </p:pic>
      <p:pic>
        <p:nvPicPr>
          <p:cNvPr id="328" name="Image" descr="Image"/>
          <p:cNvPicPr>
            <a:picLocks noChangeAspect="1"/>
          </p:cNvPicPr>
          <p:nvPr/>
        </p:nvPicPr>
        <p:blipFill>
          <a:blip r:embed="rId6">
            <a:extLst/>
          </a:blip>
          <a:stretch>
            <a:fillRect/>
          </a:stretch>
        </p:blipFill>
        <p:spPr>
          <a:xfrm>
            <a:off x="647025" y="8054029"/>
            <a:ext cx="5311637" cy="2139159"/>
          </a:xfrm>
          <a:prstGeom prst="rect">
            <a:avLst/>
          </a:prstGeom>
          <a:ln w="12700">
            <a:miter lim="400000"/>
          </a:ln>
        </p:spPr>
      </p:pic>
      <p:pic>
        <p:nvPicPr>
          <p:cNvPr id="329" name="Image" descr="Image"/>
          <p:cNvPicPr>
            <a:picLocks noChangeAspect="1"/>
          </p:cNvPicPr>
          <p:nvPr/>
        </p:nvPicPr>
        <p:blipFill>
          <a:blip r:embed="rId7">
            <a:extLst/>
          </a:blip>
          <a:stretch>
            <a:fillRect/>
          </a:stretch>
        </p:blipFill>
        <p:spPr>
          <a:xfrm>
            <a:off x="639249" y="10555297"/>
            <a:ext cx="5213779" cy="2549805"/>
          </a:xfrm>
          <a:prstGeom prst="rect">
            <a:avLst/>
          </a:prstGeom>
          <a:ln w="12700">
            <a:miter lim="400000"/>
          </a:ln>
        </p:spPr>
      </p:pic>
      <p:pic>
        <p:nvPicPr>
          <p:cNvPr id="330" name="Image" descr="Image"/>
          <p:cNvPicPr>
            <a:picLocks noChangeAspect="1"/>
          </p:cNvPicPr>
          <p:nvPr/>
        </p:nvPicPr>
        <p:blipFill>
          <a:blip r:embed="rId8">
            <a:extLst/>
          </a:blip>
          <a:stretch>
            <a:fillRect/>
          </a:stretch>
        </p:blipFill>
        <p:spPr>
          <a:xfrm>
            <a:off x="10823810" y="2908147"/>
            <a:ext cx="9452077" cy="2009274"/>
          </a:xfrm>
          <a:prstGeom prst="rect">
            <a:avLst/>
          </a:prstGeom>
          <a:ln w="12700">
            <a:miter lim="400000"/>
          </a:ln>
        </p:spPr>
      </p:pic>
      <p:pic>
        <p:nvPicPr>
          <p:cNvPr id="331" name="Image" descr="Image"/>
          <p:cNvPicPr>
            <a:picLocks noChangeAspect="1"/>
          </p:cNvPicPr>
          <p:nvPr/>
        </p:nvPicPr>
        <p:blipFill>
          <a:blip r:embed="rId9">
            <a:extLst/>
          </a:blip>
          <a:stretch>
            <a:fillRect/>
          </a:stretch>
        </p:blipFill>
        <p:spPr>
          <a:xfrm>
            <a:off x="7265757" y="6080136"/>
            <a:ext cx="16568183" cy="1961252"/>
          </a:xfrm>
          <a:prstGeom prst="rect">
            <a:avLst/>
          </a:prstGeom>
          <a:ln w="12700">
            <a:miter lim="400000"/>
          </a:ln>
        </p:spPr>
      </p:pic>
      <p:pic>
        <p:nvPicPr>
          <p:cNvPr id="332" name="Image" descr="Image"/>
          <p:cNvPicPr>
            <a:picLocks noChangeAspect="1"/>
          </p:cNvPicPr>
          <p:nvPr/>
        </p:nvPicPr>
        <p:blipFill>
          <a:blip r:embed="rId10">
            <a:extLst/>
          </a:blip>
          <a:stretch>
            <a:fillRect/>
          </a:stretch>
        </p:blipFill>
        <p:spPr>
          <a:xfrm>
            <a:off x="8571473" y="9488118"/>
            <a:ext cx="13956752" cy="24080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36CF4-FDEA-4A0C-9C43-D4743C4E224F}"/>
              </a:ext>
            </a:extLst>
          </p:cNvPr>
          <p:cNvPicPr>
            <a:picLocks noChangeAspect="1"/>
          </p:cNvPicPr>
          <p:nvPr/>
        </p:nvPicPr>
        <p:blipFill>
          <a:blip r:embed="rId3"/>
          <a:stretch>
            <a:fillRect/>
          </a:stretch>
        </p:blipFill>
        <p:spPr>
          <a:xfrm>
            <a:off x="0" y="0"/>
            <a:ext cx="24384000" cy="14011488"/>
          </a:xfrm>
          <a:prstGeom prst="rect">
            <a:avLst/>
          </a:prstGeom>
        </p:spPr>
      </p:pic>
      <p:pic>
        <p:nvPicPr>
          <p:cNvPr id="5" name="Picture 4">
            <a:extLst>
              <a:ext uri="{FF2B5EF4-FFF2-40B4-BE49-F238E27FC236}">
                <a16:creationId xmlns:a16="http://schemas.microsoft.com/office/drawing/2014/main" id="{19114299-5626-450F-8C47-8C7B459A7225}"/>
              </a:ext>
            </a:extLst>
          </p:cNvPr>
          <p:cNvPicPr>
            <a:picLocks noChangeAspect="1"/>
          </p:cNvPicPr>
          <p:nvPr/>
        </p:nvPicPr>
        <p:blipFill>
          <a:blip r:embed="rId4"/>
          <a:stretch>
            <a:fillRect/>
          </a:stretch>
        </p:blipFill>
        <p:spPr>
          <a:xfrm>
            <a:off x="20904968" y="12479584"/>
            <a:ext cx="3270939" cy="1236415"/>
          </a:xfrm>
          <a:prstGeom prst="rect">
            <a:avLst/>
          </a:prstGeom>
        </p:spPr>
      </p:pic>
    </p:spTree>
    <p:extLst>
      <p:ext uri="{BB962C8B-B14F-4D97-AF65-F5344CB8AC3E}">
        <p14:creationId xmlns:p14="http://schemas.microsoft.com/office/powerpoint/2010/main" val="22652987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D3A928-3861-4161-BAF3-2AD1DA2C75C7}"/>
              </a:ext>
            </a:extLst>
          </p:cNvPr>
          <p:cNvPicPr>
            <a:picLocks noChangeAspect="1"/>
          </p:cNvPicPr>
          <p:nvPr/>
        </p:nvPicPr>
        <p:blipFill>
          <a:blip r:embed="rId3"/>
          <a:stretch>
            <a:fillRect/>
          </a:stretch>
        </p:blipFill>
        <p:spPr>
          <a:xfrm>
            <a:off x="0" y="0"/>
            <a:ext cx="27432000" cy="13716000"/>
          </a:xfrm>
          <a:prstGeom prst="rect">
            <a:avLst/>
          </a:prstGeom>
        </p:spPr>
      </p:pic>
      <p:sp>
        <p:nvSpPr>
          <p:cNvPr id="4" name="Rectangle 3">
            <a:extLst>
              <a:ext uri="{FF2B5EF4-FFF2-40B4-BE49-F238E27FC236}">
                <a16:creationId xmlns:a16="http://schemas.microsoft.com/office/drawing/2014/main" id="{1FFEEF26-A2AD-4653-944B-0EBBAA996143}"/>
              </a:ext>
            </a:extLst>
          </p:cNvPr>
          <p:cNvSpPr/>
          <p:nvPr/>
        </p:nvSpPr>
        <p:spPr bwMode="auto">
          <a:xfrm>
            <a:off x="0" y="0"/>
            <a:ext cx="24384000" cy="13716000"/>
          </a:xfrm>
          <a:prstGeom prst="rect">
            <a:avLst/>
          </a:prstGeom>
          <a:solidFill>
            <a:schemeClr val="bg1">
              <a:lumMod val="20000"/>
              <a:lumOff val="80000"/>
              <a:alpha val="93000"/>
            </a:scheme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aphicFrame>
        <p:nvGraphicFramePr>
          <p:cNvPr id="3" name="Chart 2">
            <a:extLst>
              <a:ext uri="{FF2B5EF4-FFF2-40B4-BE49-F238E27FC236}">
                <a16:creationId xmlns:a16="http://schemas.microsoft.com/office/drawing/2014/main" id="{4C3831DC-C728-4B31-982B-FE10375B1DFE}"/>
              </a:ext>
            </a:extLst>
          </p:cNvPr>
          <p:cNvGraphicFramePr>
            <a:graphicFrameLocks/>
          </p:cNvGraphicFramePr>
          <p:nvPr>
            <p:extLst>
              <p:ext uri="{D42A27DB-BD31-4B8C-83A1-F6EECF244321}">
                <p14:modId xmlns:p14="http://schemas.microsoft.com/office/powerpoint/2010/main" val="1301001943"/>
              </p:ext>
            </p:extLst>
          </p:nvPr>
        </p:nvGraphicFramePr>
        <p:xfrm>
          <a:off x="3155238" y="3194212"/>
          <a:ext cx="18061160" cy="907300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A3C17E6B-63DA-4145-ABA8-F8615E97098F}"/>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7" name="Picture 6">
            <a:extLst>
              <a:ext uri="{FF2B5EF4-FFF2-40B4-BE49-F238E27FC236}">
                <a16:creationId xmlns:a16="http://schemas.microsoft.com/office/drawing/2014/main" id="{6CDB12EA-2C68-4006-ACAD-93A7701A9D45}"/>
              </a:ext>
            </a:extLst>
          </p:cNvPr>
          <p:cNvPicPr>
            <a:picLocks noChangeAspect="1"/>
          </p:cNvPicPr>
          <p:nvPr/>
        </p:nvPicPr>
        <p:blipFill>
          <a:blip r:embed="rId5"/>
          <a:stretch>
            <a:fillRect/>
          </a:stretch>
        </p:blipFill>
        <p:spPr>
          <a:xfrm>
            <a:off x="21769064" y="268610"/>
            <a:ext cx="2220119" cy="1208212"/>
          </a:xfrm>
          <a:prstGeom prst="rect">
            <a:avLst/>
          </a:prstGeom>
        </p:spPr>
      </p:pic>
      <p:sp>
        <p:nvSpPr>
          <p:cNvPr id="8" name="TextBox 7">
            <a:extLst>
              <a:ext uri="{FF2B5EF4-FFF2-40B4-BE49-F238E27FC236}">
                <a16:creationId xmlns:a16="http://schemas.microsoft.com/office/drawing/2014/main" id="{E595C7F2-F3DD-47EE-9368-F34A1A62256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EV Usage</a:t>
            </a:r>
          </a:p>
        </p:txBody>
      </p:sp>
      <p:grpSp>
        <p:nvGrpSpPr>
          <p:cNvPr id="9" name="Group 8">
            <a:extLst>
              <a:ext uri="{FF2B5EF4-FFF2-40B4-BE49-F238E27FC236}">
                <a16:creationId xmlns:a16="http://schemas.microsoft.com/office/drawing/2014/main" id="{AB7438FA-5859-4043-852D-E7AEE59AF869}"/>
              </a:ext>
            </a:extLst>
          </p:cNvPr>
          <p:cNvGrpSpPr/>
          <p:nvPr/>
        </p:nvGrpSpPr>
        <p:grpSpPr>
          <a:xfrm>
            <a:off x="20754411" y="265090"/>
            <a:ext cx="798629" cy="1208212"/>
            <a:chOff x="6096000" y="2222095"/>
            <a:chExt cx="1508108" cy="2281552"/>
          </a:xfrm>
        </p:grpSpPr>
        <p:sp>
          <p:nvSpPr>
            <p:cNvPr id="10" name="Rectangle 9">
              <a:extLst>
                <a:ext uri="{FF2B5EF4-FFF2-40B4-BE49-F238E27FC236}">
                  <a16:creationId xmlns:a16="http://schemas.microsoft.com/office/drawing/2014/main" id="{66495271-6638-45BE-8800-E75E6744CCF0}"/>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1" name="Picture 10" descr="A close up of a sign&#10;&#10;Description automatically generated">
              <a:extLst>
                <a:ext uri="{FF2B5EF4-FFF2-40B4-BE49-F238E27FC236}">
                  <a16:creationId xmlns:a16="http://schemas.microsoft.com/office/drawing/2014/main" id="{580A3DAB-E88C-412D-954B-9E57AD5D0057}"/>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1097653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8A267-A16E-45A3-B1C8-5019C17CC54D}"/>
              </a:ext>
            </a:extLst>
          </p:cNvPr>
          <p:cNvPicPr>
            <a:picLocks noChangeAspect="1"/>
          </p:cNvPicPr>
          <p:nvPr/>
        </p:nvPicPr>
        <p:blipFill>
          <a:blip r:embed="rId3"/>
          <a:stretch>
            <a:fillRect/>
          </a:stretch>
        </p:blipFill>
        <p:spPr>
          <a:xfrm>
            <a:off x="0" y="-414808"/>
            <a:ext cx="24384000" cy="16097250"/>
          </a:xfrm>
          <a:prstGeom prst="rect">
            <a:avLst/>
          </a:prstGeom>
        </p:spPr>
      </p:pic>
      <p:sp>
        <p:nvSpPr>
          <p:cNvPr id="10" name="Rectangle 9">
            <a:extLst>
              <a:ext uri="{FF2B5EF4-FFF2-40B4-BE49-F238E27FC236}">
                <a16:creationId xmlns:a16="http://schemas.microsoft.com/office/drawing/2014/main" id="{4062B581-F37E-43E7-8021-B138E784A063}"/>
              </a:ext>
            </a:extLst>
          </p:cNvPr>
          <p:cNvSpPr/>
          <p:nvPr/>
        </p:nvSpPr>
        <p:spPr bwMode="auto">
          <a:xfrm>
            <a:off x="0" y="0"/>
            <a:ext cx="24384000" cy="13716000"/>
          </a:xfrm>
          <a:prstGeom prst="rect">
            <a:avLst/>
          </a:prstGeom>
          <a:solidFill>
            <a:schemeClr val="bg1">
              <a:lumMod val="20000"/>
              <a:lumOff val="80000"/>
              <a:alpha val="93000"/>
            </a:scheme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aphicFrame>
        <p:nvGraphicFramePr>
          <p:cNvPr id="4" name="Chart 3">
            <a:extLst>
              <a:ext uri="{FF2B5EF4-FFF2-40B4-BE49-F238E27FC236}">
                <a16:creationId xmlns:a16="http://schemas.microsoft.com/office/drawing/2014/main" id="{C77069C4-67E6-4823-B3CD-016088BFA07F}"/>
              </a:ext>
            </a:extLst>
          </p:cNvPr>
          <p:cNvGraphicFramePr>
            <a:graphicFrameLocks/>
          </p:cNvGraphicFramePr>
          <p:nvPr>
            <p:extLst>
              <p:ext uri="{D42A27DB-BD31-4B8C-83A1-F6EECF244321}">
                <p14:modId xmlns:p14="http://schemas.microsoft.com/office/powerpoint/2010/main" val="2634027541"/>
              </p:ext>
            </p:extLst>
          </p:nvPr>
        </p:nvGraphicFramePr>
        <p:xfrm>
          <a:off x="2212710" y="2620641"/>
          <a:ext cx="19946216" cy="10026352"/>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E8AF13D8-8ACB-4A21-B926-4B7971F4071D}"/>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B0FA0B11-3D3C-4787-A1D9-176ACA55B1DA}"/>
              </a:ext>
            </a:extLst>
          </p:cNvPr>
          <p:cNvPicPr>
            <a:picLocks noChangeAspect="1"/>
          </p:cNvPicPr>
          <p:nvPr/>
        </p:nvPicPr>
        <p:blipFill>
          <a:blip r:embed="rId5"/>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618CA6E-DBB8-42D6-B9CE-739191B4723D}"/>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EV Usage</a:t>
            </a:r>
          </a:p>
        </p:txBody>
      </p:sp>
      <p:grpSp>
        <p:nvGrpSpPr>
          <p:cNvPr id="8" name="Group 7">
            <a:extLst>
              <a:ext uri="{FF2B5EF4-FFF2-40B4-BE49-F238E27FC236}">
                <a16:creationId xmlns:a16="http://schemas.microsoft.com/office/drawing/2014/main" id="{10F441D9-14DA-4DFE-8725-81E5A2EB14EE}"/>
              </a:ext>
            </a:extLst>
          </p:cNvPr>
          <p:cNvGrpSpPr/>
          <p:nvPr/>
        </p:nvGrpSpPr>
        <p:grpSpPr>
          <a:xfrm>
            <a:off x="20754411" y="265090"/>
            <a:ext cx="798629" cy="1208212"/>
            <a:chOff x="6096000" y="2222095"/>
            <a:chExt cx="1508108" cy="2281552"/>
          </a:xfrm>
        </p:grpSpPr>
        <p:sp>
          <p:nvSpPr>
            <p:cNvPr id="9" name="Rectangle 8">
              <a:extLst>
                <a:ext uri="{FF2B5EF4-FFF2-40B4-BE49-F238E27FC236}">
                  <a16:creationId xmlns:a16="http://schemas.microsoft.com/office/drawing/2014/main" id="{2BE4D5C6-C7A5-4DB0-81D6-19ABC2A636BF}"/>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1" name="Picture 10" descr="A close up of a sign&#10;&#10;Description automatically generated">
              <a:extLst>
                <a:ext uri="{FF2B5EF4-FFF2-40B4-BE49-F238E27FC236}">
                  <a16:creationId xmlns:a16="http://schemas.microsoft.com/office/drawing/2014/main" id="{E012481E-A44A-4723-BFBA-A7690C95E1A8}"/>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127418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89A6F3-09BC-46F6-A7B6-6DDF4143A6DD}"/>
              </a:ext>
            </a:extLst>
          </p:cNvPr>
          <p:cNvPicPr>
            <a:picLocks noChangeAspect="1"/>
          </p:cNvPicPr>
          <p:nvPr/>
        </p:nvPicPr>
        <p:blipFill>
          <a:blip r:embed="rId3"/>
          <a:stretch>
            <a:fillRect/>
          </a:stretch>
        </p:blipFill>
        <p:spPr>
          <a:xfrm>
            <a:off x="-16346" y="5709"/>
            <a:ext cx="24400346" cy="13710292"/>
          </a:xfrm>
          <a:prstGeom prst="rect">
            <a:avLst/>
          </a:prstGeom>
        </p:spPr>
      </p:pic>
      <p:sp>
        <p:nvSpPr>
          <p:cNvPr id="7" name="Rectangle 6">
            <a:extLst>
              <a:ext uri="{FF2B5EF4-FFF2-40B4-BE49-F238E27FC236}">
                <a16:creationId xmlns:a16="http://schemas.microsoft.com/office/drawing/2014/main" id="{4CA76C4D-0403-4A57-A77A-945E7E49D618}"/>
              </a:ext>
            </a:extLst>
          </p:cNvPr>
          <p:cNvSpPr/>
          <p:nvPr/>
        </p:nvSpPr>
        <p:spPr bwMode="auto">
          <a:xfrm>
            <a:off x="-193376" y="-5709"/>
            <a:ext cx="24577376" cy="13716000"/>
          </a:xfrm>
          <a:prstGeom prst="rect">
            <a:avLst/>
          </a:prstGeom>
          <a:solidFill>
            <a:schemeClr val="bg1">
              <a:lumMod val="20000"/>
              <a:lumOff val="80000"/>
              <a:alpha val="93000"/>
            </a:scheme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 name="Rectangle 3">
            <a:extLst>
              <a:ext uri="{FF2B5EF4-FFF2-40B4-BE49-F238E27FC236}">
                <a16:creationId xmlns:a16="http://schemas.microsoft.com/office/drawing/2014/main" id="{3E8D8F9E-ADD3-4DE4-BAF3-9DEA4375C3A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6212B552-9D7F-4EF1-8062-03E40FCCC44E}"/>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DA948A4A-2391-4D0D-B71A-773DA1EBC63C}"/>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Hydrogen Usage</a:t>
            </a:r>
          </a:p>
        </p:txBody>
      </p:sp>
      <p:graphicFrame>
        <p:nvGraphicFramePr>
          <p:cNvPr id="8" name="Chart 7">
            <a:extLst>
              <a:ext uri="{FF2B5EF4-FFF2-40B4-BE49-F238E27FC236}">
                <a16:creationId xmlns:a16="http://schemas.microsoft.com/office/drawing/2014/main" id="{172616E8-9B17-462C-A5D8-ED04ABC5F665}"/>
              </a:ext>
            </a:extLst>
          </p:cNvPr>
          <p:cNvGraphicFramePr>
            <a:graphicFrameLocks/>
          </p:cNvGraphicFramePr>
          <p:nvPr>
            <p:extLst>
              <p:ext uri="{D42A27DB-BD31-4B8C-83A1-F6EECF244321}">
                <p14:modId xmlns:p14="http://schemas.microsoft.com/office/powerpoint/2010/main" val="2137351159"/>
              </p:ext>
            </p:extLst>
          </p:nvPr>
        </p:nvGraphicFramePr>
        <p:xfrm>
          <a:off x="2320722" y="2675827"/>
          <a:ext cx="19730192" cy="9721080"/>
        </p:xfrm>
        <a:graphic>
          <a:graphicData uri="http://schemas.openxmlformats.org/drawingml/2006/chart">
            <c:chart xmlns:c="http://schemas.openxmlformats.org/drawingml/2006/chart" xmlns:r="http://schemas.openxmlformats.org/officeDocument/2006/relationships" r:id="rId5"/>
          </a:graphicData>
        </a:graphic>
      </p:graphicFrame>
      <p:grpSp>
        <p:nvGrpSpPr>
          <p:cNvPr id="9" name="Group 8">
            <a:extLst>
              <a:ext uri="{FF2B5EF4-FFF2-40B4-BE49-F238E27FC236}">
                <a16:creationId xmlns:a16="http://schemas.microsoft.com/office/drawing/2014/main" id="{D1F98FD1-A0F3-4ADA-B048-75FB5AEF65C2}"/>
              </a:ext>
            </a:extLst>
          </p:cNvPr>
          <p:cNvGrpSpPr/>
          <p:nvPr/>
        </p:nvGrpSpPr>
        <p:grpSpPr>
          <a:xfrm>
            <a:off x="20754411" y="265090"/>
            <a:ext cx="798629" cy="1208212"/>
            <a:chOff x="6096000" y="2222095"/>
            <a:chExt cx="1508108" cy="2281552"/>
          </a:xfrm>
        </p:grpSpPr>
        <p:sp>
          <p:nvSpPr>
            <p:cNvPr id="10" name="Rectangle 9">
              <a:extLst>
                <a:ext uri="{FF2B5EF4-FFF2-40B4-BE49-F238E27FC236}">
                  <a16:creationId xmlns:a16="http://schemas.microsoft.com/office/drawing/2014/main" id="{866DCEF9-42B7-4BC0-814D-47A1B2CE8DE6}"/>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2" name="Picture 11" descr="A close up of a sign&#10;&#10;Description automatically generated">
              <a:extLst>
                <a:ext uri="{FF2B5EF4-FFF2-40B4-BE49-F238E27FC236}">
                  <a16:creationId xmlns:a16="http://schemas.microsoft.com/office/drawing/2014/main" id="{AF5A8812-5478-47A8-BB1F-99845F757332}"/>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1869463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3"/>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375" name="Picture 4" descr="Picture 4"/>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376" name="TextBox 5"/>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Energy Storage</a:t>
            </a:r>
          </a:p>
        </p:txBody>
      </p:sp>
      <p:graphicFrame>
        <p:nvGraphicFramePr>
          <p:cNvPr id="6" name="Chart 5">
            <a:extLst>
              <a:ext uri="{FF2B5EF4-FFF2-40B4-BE49-F238E27FC236}">
                <a16:creationId xmlns:a16="http://schemas.microsoft.com/office/drawing/2014/main" id="{3E750959-265F-4950-806D-680F0E1936C2}"/>
              </a:ext>
            </a:extLst>
          </p:cNvPr>
          <p:cNvGraphicFramePr>
            <a:graphicFrameLocks/>
          </p:cNvGraphicFramePr>
          <p:nvPr>
            <p:extLst>
              <p:ext uri="{D42A27DB-BD31-4B8C-83A1-F6EECF244321}">
                <p14:modId xmlns:p14="http://schemas.microsoft.com/office/powerpoint/2010/main" val="250020179"/>
              </p:ext>
            </p:extLst>
          </p:nvPr>
        </p:nvGraphicFramePr>
        <p:xfrm>
          <a:off x="2296039" y="2465512"/>
          <a:ext cx="19791922" cy="106198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7DF1A-F342-4734-8941-2C9A475D6BF3}"/>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02EA89D7-0509-4571-933A-DFFBBC237453}"/>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BE5118F9-5846-4ED2-84D2-6A7A3CDA3FD2}"/>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Component Efficiency</a:t>
            </a:r>
          </a:p>
        </p:txBody>
      </p:sp>
      <p:pic>
        <p:nvPicPr>
          <p:cNvPr id="8" name="Picture 7">
            <a:extLst>
              <a:ext uri="{FF2B5EF4-FFF2-40B4-BE49-F238E27FC236}">
                <a16:creationId xmlns:a16="http://schemas.microsoft.com/office/drawing/2014/main" id="{51BC8C38-7D3A-416C-B46F-2A181943749C}"/>
              </a:ext>
            </a:extLst>
          </p:cNvPr>
          <p:cNvPicPr>
            <a:picLocks noChangeAspect="1"/>
          </p:cNvPicPr>
          <p:nvPr/>
        </p:nvPicPr>
        <p:blipFill rotWithShape="1">
          <a:blip r:embed="rId4">
            <a:extLst>
              <a:ext uri="{28A0092B-C50C-407E-A947-70E740481C1C}">
                <a14:useLocalDpi xmlns:a14="http://schemas.microsoft.com/office/drawing/2010/main" val="0"/>
              </a:ext>
            </a:extLst>
          </a:blip>
          <a:srcRect b="29208"/>
          <a:stretch/>
        </p:blipFill>
        <p:spPr>
          <a:xfrm>
            <a:off x="4439613" y="2105373"/>
            <a:ext cx="15504774" cy="11610627"/>
          </a:xfrm>
          <a:prstGeom prst="rect">
            <a:avLst/>
          </a:prstGeom>
        </p:spPr>
      </p:pic>
      <p:sp>
        <p:nvSpPr>
          <p:cNvPr id="9" name="TextBox 8">
            <a:extLst>
              <a:ext uri="{FF2B5EF4-FFF2-40B4-BE49-F238E27FC236}">
                <a16:creationId xmlns:a16="http://schemas.microsoft.com/office/drawing/2014/main" id="{249D11BF-BD8F-4F23-A1CD-4C61E2CED542}"/>
              </a:ext>
            </a:extLst>
          </p:cNvPr>
          <p:cNvSpPr txBox="1"/>
          <p:nvPr/>
        </p:nvSpPr>
        <p:spPr>
          <a:xfrm>
            <a:off x="16188444" y="10243536"/>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99%</a:t>
            </a:r>
          </a:p>
        </p:txBody>
      </p:sp>
      <p:sp>
        <p:nvSpPr>
          <p:cNvPr id="11" name="TextBox 10">
            <a:extLst>
              <a:ext uri="{FF2B5EF4-FFF2-40B4-BE49-F238E27FC236}">
                <a16:creationId xmlns:a16="http://schemas.microsoft.com/office/drawing/2014/main" id="{9C2A2331-3B12-4C76-85C3-3C08DA4D873A}"/>
              </a:ext>
            </a:extLst>
          </p:cNvPr>
          <p:cNvSpPr txBox="1"/>
          <p:nvPr/>
        </p:nvSpPr>
        <p:spPr>
          <a:xfrm>
            <a:off x="3118992" y="5993237"/>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89%</a:t>
            </a:r>
          </a:p>
        </p:txBody>
      </p:sp>
      <p:sp>
        <p:nvSpPr>
          <p:cNvPr id="12" name="TextBox 11">
            <a:extLst>
              <a:ext uri="{FF2B5EF4-FFF2-40B4-BE49-F238E27FC236}">
                <a16:creationId xmlns:a16="http://schemas.microsoft.com/office/drawing/2014/main" id="{E9E05EE4-8EBB-40F5-848D-37029F79A7FF}"/>
              </a:ext>
            </a:extLst>
          </p:cNvPr>
          <p:cNvSpPr txBox="1"/>
          <p:nvPr/>
        </p:nvSpPr>
        <p:spPr>
          <a:xfrm>
            <a:off x="5207224" y="3933877"/>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89%</a:t>
            </a:r>
          </a:p>
        </p:txBody>
      </p:sp>
      <p:sp>
        <p:nvSpPr>
          <p:cNvPr id="13" name="TextBox 12">
            <a:extLst>
              <a:ext uri="{FF2B5EF4-FFF2-40B4-BE49-F238E27FC236}">
                <a16:creationId xmlns:a16="http://schemas.microsoft.com/office/drawing/2014/main" id="{E497A8B2-828E-41E6-B180-CBDC96C8FD9E}"/>
              </a:ext>
            </a:extLst>
          </p:cNvPr>
          <p:cNvSpPr txBox="1"/>
          <p:nvPr/>
        </p:nvSpPr>
        <p:spPr>
          <a:xfrm>
            <a:off x="15648384" y="6905383"/>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98%</a:t>
            </a:r>
          </a:p>
        </p:txBody>
      </p:sp>
      <p:sp>
        <p:nvSpPr>
          <p:cNvPr id="14" name="TextBox 13">
            <a:extLst>
              <a:ext uri="{FF2B5EF4-FFF2-40B4-BE49-F238E27FC236}">
                <a16:creationId xmlns:a16="http://schemas.microsoft.com/office/drawing/2014/main" id="{EB4ABA1D-DB89-4A75-AD95-E323EFFBE184}"/>
              </a:ext>
            </a:extLst>
          </p:cNvPr>
          <p:cNvSpPr txBox="1"/>
          <p:nvPr/>
        </p:nvSpPr>
        <p:spPr>
          <a:xfrm>
            <a:off x="9527704" y="9954344"/>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98%</a:t>
            </a:r>
          </a:p>
        </p:txBody>
      </p:sp>
      <p:sp>
        <p:nvSpPr>
          <p:cNvPr id="15" name="TextBox 14">
            <a:extLst>
              <a:ext uri="{FF2B5EF4-FFF2-40B4-BE49-F238E27FC236}">
                <a16:creationId xmlns:a16="http://schemas.microsoft.com/office/drawing/2014/main" id="{2A9695A5-95E2-46EA-99AE-1C1E7EF49B4C}"/>
              </a:ext>
            </a:extLst>
          </p:cNvPr>
          <p:cNvSpPr txBox="1"/>
          <p:nvPr/>
        </p:nvSpPr>
        <p:spPr>
          <a:xfrm>
            <a:off x="1842456" y="10190169"/>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19%</a:t>
            </a:r>
          </a:p>
        </p:txBody>
      </p:sp>
      <p:sp>
        <p:nvSpPr>
          <p:cNvPr id="16" name="TextBox 15">
            <a:extLst>
              <a:ext uri="{FF2B5EF4-FFF2-40B4-BE49-F238E27FC236}">
                <a16:creationId xmlns:a16="http://schemas.microsoft.com/office/drawing/2014/main" id="{1D968C2A-FB8C-4FF1-855F-675503E6A2E2}"/>
              </a:ext>
            </a:extLst>
          </p:cNvPr>
          <p:cNvSpPr txBox="1"/>
          <p:nvPr/>
        </p:nvSpPr>
        <p:spPr>
          <a:xfrm>
            <a:off x="18960752" y="3567231"/>
            <a:ext cx="3528392" cy="1015663"/>
          </a:xfrm>
          <a:prstGeom prst="rect">
            <a:avLst/>
          </a:prstGeom>
          <a:noFill/>
        </p:spPr>
        <p:txBody>
          <a:bodyPr wrap="square" rtlCol="0">
            <a:spAutoFit/>
          </a:bodyPr>
          <a:lstStyle/>
          <a:p>
            <a:r>
              <a:rPr lang="el-GR" sz="6000" b="1" dirty="0">
                <a:solidFill>
                  <a:srgbClr val="AF2D25"/>
                </a:solidFill>
                <a:latin typeface="Nexa Light" panose="02000000000000000000" pitchFamily="50" charset="0"/>
              </a:rPr>
              <a:t>η</a:t>
            </a:r>
            <a:r>
              <a:rPr lang="en-US" sz="6000" b="1" dirty="0">
                <a:solidFill>
                  <a:srgbClr val="AF2D25"/>
                </a:solidFill>
                <a:latin typeface="Nexa Light" panose="02000000000000000000" pitchFamily="50" charset="0"/>
              </a:rPr>
              <a:t> = 68%</a:t>
            </a:r>
          </a:p>
        </p:txBody>
      </p:sp>
      <p:grpSp>
        <p:nvGrpSpPr>
          <p:cNvPr id="17" name="Group 16">
            <a:extLst>
              <a:ext uri="{FF2B5EF4-FFF2-40B4-BE49-F238E27FC236}">
                <a16:creationId xmlns:a16="http://schemas.microsoft.com/office/drawing/2014/main" id="{7A0D9A64-9029-4643-B7C0-6ACC5EF5CCB5}"/>
              </a:ext>
            </a:extLst>
          </p:cNvPr>
          <p:cNvGrpSpPr/>
          <p:nvPr/>
        </p:nvGrpSpPr>
        <p:grpSpPr>
          <a:xfrm>
            <a:off x="20754411" y="265090"/>
            <a:ext cx="798629" cy="1208212"/>
            <a:chOff x="6096000" y="2222095"/>
            <a:chExt cx="1508108" cy="2281552"/>
          </a:xfrm>
        </p:grpSpPr>
        <p:sp>
          <p:nvSpPr>
            <p:cNvPr id="18" name="Rectangle 17">
              <a:extLst>
                <a:ext uri="{FF2B5EF4-FFF2-40B4-BE49-F238E27FC236}">
                  <a16:creationId xmlns:a16="http://schemas.microsoft.com/office/drawing/2014/main" id="{9F4DC77D-62C0-4415-AFA7-407335F78849}"/>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9" name="Picture 18" descr="A close up of a sign&#10;&#10;Description automatically generated">
              <a:extLst>
                <a:ext uri="{FF2B5EF4-FFF2-40B4-BE49-F238E27FC236}">
                  <a16:creationId xmlns:a16="http://schemas.microsoft.com/office/drawing/2014/main" id="{5E62413D-B70A-4B86-B3B1-4E43F7274C46}"/>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976008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3"/>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404" name="Picture 4" descr="Picture 4"/>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405" name="TextBox 5"/>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Demand &amp; Energy Charge</a:t>
            </a:r>
          </a:p>
        </p:txBody>
      </p:sp>
      <p:graphicFrame>
        <p:nvGraphicFramePr>
          <p:cNvPr id="406" name="Chart 3"/>
          <p:cNvGraphicFramePr/>
          <p:nvPr/>
        </p:nvGraphicFramePr>
        <p:xfrm>
          <a:off x="3643594" y="2284218"/>
          <a:ext cx="16569711" cy="1072721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CCF093-11A5-4DD4-91AC-64136FFFECCA}"/>
              </a:ext>
            </a:extLst>
          </p:cNvPr>
          <p:cNvPicPr>
            <a:picLocks noChangeAspect="1"/>
          </p:cNvPicPr>
          <p:nvPr/>
        </p:nvPicPr>
        <p:blipFill>
          <a:blip r:embed="rId3"/>
          <a:stretch>
            <a:fillRect/>
          </a:stretch>
        </p:blipFill>
        <p:spPr>
          <a:xfrm>
            <a:off x="0" y="-1621136"/>
            <a:ext cx="24384000" cy="16256000"/>
          </a:xfrm>
          <a:prstGeom prst="rect">
            <a:avLst/>
          </a:prstGeom>
        </p:spPr>
      </p:pic>
      <p:sp>
        <p:nvSpPr>
          <p:cNvPr id="4" name="Rectangle 3">
            <a:extLst>
              <a:ext uri="{FF2B5EF4-FFF2-40B4-BE49-F238E27FC236}">
                <a16:creationId xmlns:a16="http://schemas.microsoft.com/office/drawing/2014/main" id="{EC6A68F5-53D2-4699-BBC0-7A190DF57C91}"/>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7B1B355C-E7F6-48F7-8AD8-CF63D5DD50DE}"/>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A28491C8-71D4-4C41-A1B2-84DFFB11BEBC}"/>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Low Carbon Fuel Standard</a:t>
            </a:r>
          </a:p>
        </p:txBody>
      </p:sp>
      <p:grpSp>
        <p:nvGrpSpPr>
          <p:cNvPr id="7" name="Group 6">
            <a:extLst>
              <a:ext uri="{FF2B5EF4-FFF2-40B4-BE49-F238E27FC236}">
                <a16:creationId xmlns:a16="http://schemas.microsoft.com/office/drawing/2014/main" id="{272D71E4-C315-44CB-B106-5E602B5A3510}"/>
              </a:ext>
            </a:extLst>
          </p:cNvPr>
          <p:cNvGrpSpPr/>
          <p:nvPr/>
        </p:nvGrpSpPr>
        <p:grpSpPr>
          <a:xfrm>
            <a:off x="20754411" y="265090"/>
            <a:ext cx="798629" cy="1208212"/>
            <a:chOff x="6096000" y="2222095"/>
            <a:chExt cx="1508108" cy="2281552"/>
          </a:xfrm>
        </p:grpSpPr>
        <p:sp>
          <p:nvSpPr>
            <p:cNvPr id="8" name="Rectangle 7">
              <a:extLst>
                <a:ext uri="{FF2B5EF4-FFF2-40B4-BE49-F238E27FC236}">
                  <a16:creationId xmlns:a16="http://schemas.microsoft.com/office/drawing/2014/main" id="{C9BD4CBE-D1D2-4C1B-8F68-95A917E88C6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0" name="Picture 9" descr="A close up of a sign&#10;&#10;Description automatically generated">
              <a:extLst>
                <a:ext uri="{FF2B5EF4-FFF2-40B4-BE49-F238E27FC236}">
                  <a16:creationId xmlns:a16="http://schemas.microsoft.com/office/drawing/2014/main" id="{FDF17DCE-F36F-41A3-8D21-FBC627AEB7BF}"/>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277420825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E9DF1-FDF9-4D7F-A0C6-687380A0CBF1}"/>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0509EEF9-A172-41FC-B9FD-3024E34D53D8}"/>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74C6D844-965B-4CB6-B3DF-18D607218F4B}"/>
              </a:ext>
            </a:extLst>
          </p:cNvPr>
          <p:cNvSpPr txBox="1"/>
          <p:nvPr/>
        </p:nvSpPr>
        <p:spPr>
          <a:xfrm>
            <a:off x="670720" y="149441"/>
            <a:ext cx="9433048"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CCSTT</a:t>
            </a:r>
          </a:p>
        </p:txBody>
      </p:sp>
      <p:sp>
        <p:nvSpPr>
          <p:cNvPr id="7" name="TextBox 6">
            <a:extLst>
              <a:ext uri="{FF2B5EF4-FFF2-40B4-BE49-F238E27FC236}">
                <a16:creationId xmlns:a16="http://schemas.microsoft.com/office/drawing/2014/main" id="{33A0B72B-307E-47D9-A1DF-C9E2A5AA83D7}"/>
              </a:ext>
            </a:extLst>
          </p:cNvPr>
          <p:cNvSpPr txBox="1"/>
          <p:nvPr/>
        </p:nvSpPr>
        <p:spPr>
          <a:xfrm>
            <a:off x="3328834" y="11754544"/>
            <a:ext cx="17713968" cy="1015663"/>
          </a:xfrm>
          <a:prstGeom prst="rect">
            <a:avLst/>
          </a:prstGeom>
          <a:noFill/>
        </p:spPr>
        <p:txBody>
          <a:bodyPr wrap="square" rtlCol="0">
            <a:spAutoFit/>
          </a:bodyPr>
          <a:lstStyle/>
          <a:p>
            <a:pPr algn="ctr"/>
            <a:r>
              <a:rPr lang="en-US" sz="6000" dirty="0">
                <a:solidFill>
                  <a:srgbClr val="51AA5E"/>
                </a:solidFill>
                <a:latin typeface="Nexa Bold" panose="02000000000000000000" pitchFamily="50" charset="0"/>
              </a:rPr>
              <a:t>Clean Connected Safe Transportation Testbed</a:t>
            </a:r>
          </a:p>
        </p:txBody>
      </p:sp>
      <p:pic>
        <p:nvPicPr>
          <p:cNvPr id="8" name="Picture 7">
            <a:extLst>
              <a:ext uri="{FF2B5EF4-FFF2-40B4-BE49-F238E27FC236}">
                <a16:creationId xmlns:a16="http://schemas.microsoft.com/office/drawing/2014/main" id="{326D46B4-E540-4280-B635-BCAFB8A69637}"/>
              </a:ext>
            </a:extLst>
          </p:cNvPr>
          <p:cNvPicPr>
            <a:picLocks noChangeAspect="1"/>
          </p:cNvPicPr>
          <p:nvPr/>
        </p:nvPicPr>
        <p:blipFill>
          <a:blip r:embed="rId4"/>
          <a:stretch>
            <a:fillRect/>
          </a:stretch>
        </p:blipFill>
        <p:spPr>
          <a:xfrm>
            <a:off x="24793400" y="89248"/>
            <a:ext cx="5181600" cy="1552575"/>
          </a:xfrm>
          <a:prstGeom prst="rect">
            <a:avLst/>
          </a:prstGeom>
        </p:spPr>
      </p:pic>
      <p:pic>
        <p:nvPicPr>
          <p:cNvPr id="10" name="Picture 9">
            <a:extLst>
              <a:ext uri="{FF2B5EF4-FFF2-40B4-BE49-F238E27FC236}">
                <a16:creationId xmlns:a16="http://schemas.microsoft.com/office/drawing/2014/main" id="{78469A32-EF9B-4BA0-B199-1ED938181754}"/>
              </a:ext>
            </a:extLst>
          </p:cNvPr>
          <p:cNvPicPr>
            <a:picLocks noChangeAspect="1"/>
          </p:cNvPicPr>
          <p:nvPr/>
        </p:nvPicPr>
        <p:blipFill>
          <a:blip r:embed="rId5"/>
          <a:stretch>
            <a:fillRect/>
          </a:stretch>
        </p:blipFill>
        <p:spPr>
          <a:xfrm>
            <a:off x="1030760" y="3509628"/>
            <a:ext cx="22126366" cy="6696744"/>
          </a:xfrm>
          <a:prstGeom prst="rect">
            <a:avLst/>
          </a:prstGeom>
        </p:spPr>
      </p:pic>
      <p:sp>
        <p:nvSpPr>
          <p:cNvPr id="11" name="Freeform: Shape 10">
            <a:extLst>
              <a:ext uri="{FF2B5EF4-FFF2-40B4-BE49-F238E27FC236}">
                <a16:creationId xmlns:a16="http://schemas.microsoft.com/office/drawing/2014/main" id="{BA810C7E-9DC2-4D7E-848E-43B7BB5E8D63}"/>
              </a:ext>
            </a:extLst>
          </p:cNvPr>
          <p:cNvSpPr/>
          <p:nvPr/>
        </p:nvSpPr>
        <p:spPr bwMode="auto">
          <a:xfrm>
            <a:off x="6056841" y="2825532"/>
            <a:ext cx="17728447" cy="7560860"/>
          </a:xfrm>
          <a:custGeom>
            <a:avLst/>
            <a:gdLst>
              <a:gd name="connsiteX0" fmla="*/ 764280 w 17728447"/>
              <a:gd name="connsiteY0" fmla="*/ 327546 h 7560860"/>
              <a:gd name="connsiteX1" fmla="*/ 764280 w 17728447"/>
              <a:gd name="connsiteY1" fmla="*/ 327546 h 7560860"/>
              <a:gd name="connsiteX2" fmla="*/ 641450 w 17728447"/>
              <a:gd name="connsiteY2" fmla="*/ 341194 h 7560860"/>
              <a:gd name="connsiteX3" fmla="*/ 559564 w 17728447"/>
              <a:gd name="connsiteY3" fmla="*/ 368489 h 7560860"/>
              <a:gd name="connsiteX4" fmla="*/ 518621 w 17728447"/>
              <a:gd name="connsiteY4" fmla="*/ 382137 h 7560860"/>
              <a:gd name="connsiteX5" fmla="*/ 450382 w 17728447"/>
              <a:gd name="connsiteY5" fmla="*/ 504967 h 7560860"/>
              <a:gd name="connsiteX6" fmla="*/ 464030 w 17728447"/>
              <a:gd name="connsiteY6" fmla="*/ 968991 h 7560860"/>
              <a:gd name="connsiteX7" fmla="*/ 491325 w 17728447"/>
              <a:gd name="connsiteY7" fmla="*/ 1132764 h 7560860"/>
              <a:gd name="connsiteX8" fmla="*/ 504973 w 17728447"/>
              <a:gd name="connsiteY8" fmla="*/ 1583140 h 7560860"/>
              <a:gd name="connsiteX9" fmla="*/ 518621 w 17728447"/>
              <a:gd name="connsiteY9" fmla="*/ 1637731 h 7560860"/>
              <a:gd name="connsiteX10" fmla="*/ 532268 w 17728447"/>
              <a:gd name="connsiteY10" fmla="*/ 1733266 h 7560860"/>
              <a:gd name="connsiteX11" fmla="*/ 545916 w 17728447"/>
              <a:gd name="connsiteY11" fmla="*/ 1787857 h 7560860"/>
              <a:gd name="connsiteX12" fmla="*/ 573212 w 17728447"/>
              <a:gd name="connsiteY12" fmla="*/ 1869743 h 7560860"/>
              <a:gd name="connsiteX13" fmla="*/ 586859 w 17728447"/>
              <a:gd name="connsiteY13" fmla="*/ 1910686 h 7560860"/>
              <a:gd name="connsiteX14" fmla="*/ 614155 w 17728447"/>
              <a:gd name="connsiteY14" fmla="*/ 1992573 h 7560860"/>
              <a:gd name="connsiteX15" fmla="*/ 641450 w 17728447"/>
              <a:gd name="connsiteY15" fmla="*/ 2033516 h 7560860"/>
              <a:gd name="connsiteX16" fmla="*/ 668746 w 17728447"/>
              <a:gd name="connsiteY16" fmla="*/ 2115403 h 7560860"/>
              <a:gd name="connsiteX17" fmla="*/ 682394 w 17728447"/>
              <a:gd name="connsiteY17" fmla="*/ 2156346 h 7560860"/>
              <a:gd name="connsiteX18" fmla="*/ 709689 w 17728447"/>
              <a:gd name="connsiteY18" fmla="*/ 2238233 h 7560860"/>
              <a:gd name="connsiteX19" fmla="*/ 723337 w 17728447"/>
              <a:gd name="connsiteY19" fmla="*/ 2279176 h 7560860"/>
              <a:gd name="connsiteX20" fmla="*/ 723337 w 17728447"/>
              <a:gd name="connsiteY20" fmla="*/ 2702257 h 7560860"/>
              <a:gd name="connsiteX21" fmla="*/ 736985 w 17728447"/>
              <a:gd name="connsiteY21" fmla="*/ 2756848 h 7560860"/>
              <a:gd name="connsiteX22" fmla="*/ 723337 w 17728447"/>
              <a:gd name="connsiteY22" fmla="*/ 3070746 h 7560860"/>
              <a:gd name="connsiteX23" fmla="*/ 696042 w 17728447"/>
              <a:gd name="connsiteY23" fmla="*/ 3179928 h 7560860"/>
              <a:gd name="connsiteX24" fmla="*/ 668746 w 17728447"/>
              <a:gd name="connsiteY24" fmla="*/ 3343701 h 7560860"/>
              <a:gd name="connsiteX25" fmla="*/ 641450 w 17728447"/>
              <a:gd name="connsiteY25" fmla="*/ 3493827 h 7560860"/>
              <a:gd name="connsiteX26" fmla="*/ 627803 w 17728447"/>
              <a:gd name="connsiteY26" fmla="*/ 3534770 h 7560860"/>
              <a:gd name="connsiteX27" fmla="*/ 586859 w 17728447"/>
              <a:gd name="connsiteY27" fmla="*/ 3562066 h 7560860"/>
              <a:gd name="connsiteX28" fmla="*/ 504973 w 17728447"/>
              <a:gd name="connsiteY28" fmla="*/ 3589361 h 7560860"/>
              <a:gd name="connsiteX29" fmla="*/ 464030 w 17728447"/>
              <a:gd name="connsiteY29" fmla="*/ 3603009 h 7560860"/>
              <a:gd name="connsiteX30" fmla="*/ 423086 w 17728447"/>
              <a:gd name="connsiteY30" fmla="*/ 3616657 h 7560860"/>
              <a:gd name="connsiteX31" fmla="*/ 382143 w 17728447"/>
              <a:gd name="connsiteY31" fmla="*/ 3630304 h 7560860"/>
              <a:gd name="connsiteX32" fmla="*/ 300256 w 17728447"/>
              <a:gd name="connsiteY32" fmla="*/ 3684895 h 7560860"/>
              <a:gd name="connsiteX33" fmla="*/ 259313 w 17728447"/>
              <a:gd name="connsiteY33" fmla="*/ 3712191 h 7560860"/>
              <a:gd name="connsiteX34" fmla="*/ 204722 w 17728447"/>
              <a:gd name="connsiteY34" fmla="*/ 3780430 h 7560860"/>
              <a:gd name="connsiteX35" fmla="*/ 150131 w 17728447"/>
              <a:gd name="connsiteY35" fmla="*/ 3862316 h 7560860"/>
              <a:gd name="connsiteX36" fmla="*/ 136483 w 17728447"/>
              <a:gd name="connsiteY36" fmla="*/ 3903260 h 7560860"/>
              <a:gd name="connsiteX37" fmla="*/ 109188 w 17728447"/>
              <a:gd name="connsiteY37" fmla="*/ 3944203 h 7560860"/>
              <a:gd name="connsiteX38" fmla="*/ 95540 w 17728447"/>
              <a:gd name="connsiteY38" fmla="*/ 4039737 h 7560860"/>
              <a:gd name="connsiteX39" fmla="*/ 81892 w 17728447"/>
              <a:gd name="connsiteY39" fmla="*/ 4435522 h 7560860"/>
              <a:gd name="connsiteX40" fmla="*/ 68244 w 17728447"/>
              <a:gd name="connsiteY40" fmla="*/ 5090615 h 7560860"/>
              <a:gd name="connsiteX41" fmla="*/ 54597 w 17728447"/>
              <a:gd name="connsiteY41" fmla="*/ 5213445 h 7560860"/>
              <a:gd name="connsiteX42" fmla="*/ 40949 w 17728447"/>
              <a:gd name="connsiteY42" fmla="*/ 5363570 h 7560860"/>
              <a:gd name="connsiteX43" fmla="*/ 54597 w 17728447"/>
              <a:gd name="connsiteY43" fmla="*/ 5936776 h 7560860"/>
              <a:gd name="connsiteX44" fmla="*/ 40949 w 17728447"/>
              <a:gd name="connsiteY44" fmla="*/ 6469039 h 7560860"/>
              <a:gd name="connsiteX45" fmla="*/ 27301 w 17728447"/>
              <a:gd name="connsiteY45" fmla="*/ 6578221 h 7560860"/>
              <a:gd name="connsiteX46" fmla="*/ 6 w 17728447"/>
              <a:gd name="connsiteY46" fmla="*/ 6728346 h 7560860"/>
              <a:gd name="connsiteX47" fmla="*/ 27301 w 17728447"/>
              <a:gd name="connsiteY47" fmla="*/ 6987654 h 7560860"/>
              <a:gd name="connsiteX48" fmla="*/ 54597 w 17728447"/>
              <a:gd name="connsiteY48" fmla="*/ 7028597 h 7560860"/>
              <a:gd name="connsiteX49" fmla="*/ 136483 w 17728447"/>
              <a:gd name="connsiteY49" fmla="*/ 7083188 h 7560860"/>
              <a:gd name="connsiteX50" fmla="*/ 177427 w 17728447"/>
              <a:gd name="connsiteY50" fmla="*/ 7110483 h 7560860"/>
              <a:gd name="connsiteX51" fmla="*/ 313904 w 17728447"/>
              <a:gd name="connsiteY51" fmla="*/ 7151427 h 7560860"/>
              <a:gd name="connsiteX52" fmla="*/ 545916 w 17728447"/>
              <a:gd name="connsiteY52" fmla="*/ 7192370 h 7560860"/>
              <a:gd name="connsiteX53" fmla="*/ 655098 w 17728447"/>
              <a:gd name="connsiteY53" fmla="*/ 7206018 h 7560860"/>
              <a:gd name="connsiteX54" fmla="*/ 805224 w 17728447"/>
              <a:gd name="connsiteY54" fmla="*/ 7233313 h 7560860"/>
              <a:gd name="connsiteX55" fmla="*/ 914406 w 17728447"/>
              <a:gd name="connsiteY55" fmla="*/ 7246961 h 7560860"/>
              <a:gd name="connsiteX56" fmla="*/ 1132770 w 17728447"/>
              <a:gd name="connsiteY56" fmla="*/ 7274257 h 7560860"/>
              <a:gd name="connsiteX57" fmla="*/ 1542203 w 17728447"/>
              <a:gd name="connsiteY57" fmla="*/ 7315200 h 7560860"/>
              <a:gd name="connsiteX58" fmla="*/ 2142704 w 17728447"/>
              <a:gd name="connsiteY58" fmla="*/ 7328848 h 7560860"/>
              <a:gd name="connsiteX59" fmla="*/ 2374716 w 17728447"/>
              <a:gd name="connsiteY59" fmla="*/ 7342495 h 7560860"/>
              <a:gd name="connsiteX60" fmla="*/ 2524842 w 17728447"/>
              <a:gd name="connsiteY60" fmla="*/ 7356143 h 7560860"/>
              <a:gd name="connsiteX61" fmla="*/ 3466537 w 17728447"/>
              <a:gd name="connsiteY61" fmla="*/ 7342495 h 7560860"/>
              <a:gd name="connsiteX62" fmla="*/ 4421880 w 17728447"/>
              <a:gd name="connsiteY62" fmla="*/ 7356143 h 7560860"/>
              <a:gd name="connsiteX63" fmla="*/ 5581940 w 17728447"/>
              <a:gd name="connsiteY63" fmla="*/ 7383439 h 7560860"/>
              <a:gd name="connsiteX64" fmla="*/ 6400806 w 17728447"/>
              <a:gd name="connsiteY64" fmla="*/ 7397086 h 7560860"/>
              <a:gd name="connsiteX65" fmla="*/ 7301558 w 17728447"/>
              <a:gd name="connsiteY65" fmla="*/ 7438030 h 7560860"/>
              <a:gd name="connsiteX66" fmla="*/ 8065833 w 17728447"/>
              <a:gd name="connsiteY66" fmla="*/ 7478973 h 7560860"/>
              <a:gd name="connsiteX67" fmla="*/ 8366083 w 17728447"/>
              <a:gd name="connsiteY67" fmla="*/ 7492621 h 7560860"/>
              <a:gd name="connsiteX68" fmla="*/ 9116710 w 17728447"/>
              <a:gd name="connsiteY68" fmla="*/ 7506268 h 7560860"/>
              <a:gd name="connsiteX69" fmla="*/ 9703564 w 17728447"/>
              <a:gd name="connsiteY69" fmla="*/ 7492621 h 7560860"/>
              <a:gd name="connsiteX70" fmla="*/ 10699850 w 17728447"/>
              <a:gd name="connsiteY70" fmla="*/ 7506268 h 7560860"/>
              <a:gd name="connsiteX71" fmla="*/ 11832615 w 17728447"/>
              <a:gd name="connsiteY71" fmla="*/ 7519916 h 7560860"/>
              <a:gd name="connsiteX72" fmla="*/ 12187456 w 17728447"/>
              <a:gd name="connsiteY72" fmla="*/ 7533564 h 7560860"/>
              <a:gd name="connsiteX73" fmla="*/ 13920722 w 17728447"/>
              <a:gd name="connsiteY73" fmla="*/ 7560860 h 7560860"/>
              <a:gd name="connsiteX74" fmla="*/ 14944304 w 17728447"/>
              <a:gd name="connsiteY74" fmla="*/ 7547212 h 7560860"/>
              <a:gd name="connsiteX75" fmla="*/ 15080782 w 17728447"/>
              <a:gd name="connsiteY75" fmla="*/ 7533564 h 7560860"/>
              <a:gd name="connsiteX76" fmla="*/ 15381033 w 17728447"/>
              <a:gd name="connsiteY76" fmla="*/ 7519916 h 7560860"/>
              <a:gd name="connsiteX77" fmla="*/ 16104364 w 17728447"/>
              <a:gd name="connsiteY77" fmla="*/ 7492621 h 7560860"/>
              <a:gd name="connsiteX78" fmla="*/ 16377319 w 17728447"/>
              <a:gd name="connsiteY78" fmla="*/ 7465325 h 7560860"/>
              <a:gd name="connsiteX79" fmla="*/ 16527444 w 17728447"/>
              <a:gd name="connsiteY79" fmla="*/ 7438030 h 7560860"/>
              <a:gd name="connsiteX80" fmla="*/ 16704865 w 17728447"/>
              <a:gd name="connsiteY80" fmla="*/ 7424382 h 7560860"/>
              <a:gd name="connsiteX81" fmla="*/ 16814047 w 17728447"/>
              <a:gd name="connsiteY81" fmla="*/ 7410734 h 7560860"/>
              <a:gd name="connsiteX82" fmla="*/ 17168889 w 17728447"/>
              <a:gd name="connsiteY82" fmla="*/ 7397086 h 7560860"/>
              <a:gd name="connsiteX83" fmla="*/ 17250776 w 17728447"/>
              <a:gd name="connsiteY83" fmla="*/ 7383439 h 7560860"/>
              <a:gd name="connsiteX84" fmla="*/ 17291719 w 17728447"/>
              <a:gd name="connsiteY84" fmla="*/ 7369791 h 7560860"/>
              <a:gd name="connsiteX85" fmla="*/ 17428197 w 17728447"/>
              <a:gd name="connsiteY85" fmla="*/ 7328848 h 7560860"/>
              <a:gd name="connsiteX86" fmla="*/ 17469140 w 17728447"/>
              <a:gd name="connsiteY86" fmla="*/ 7315200 h 7560860"/>
              <a:gd name="connsiteX87" fmla="*/ 17551027 w 17728447"/>
              <a:gd name="connsiteY87" fmla="*/ 7260609 h 7560860"/>
              <a:gd name="connsiteX88" fmla="*/ 17605618 w 17728447"/>
              <a:gd name="connsiteY88" fmla="*/ 7178722 h 7560860"/>
              <a:gd name="connsiteX89" fmla="*/ 17632913 w 17728447"/>
              <a:gd name="connsiteY89" fmla="*/ 7083188 h 7560860"/>
              <a:gd name="connsiteX90" fmla="*/ 17660209 w 17728447"/>
              <a:gd name="connsiteY90" fmla="*/ 7001301 h 7560860"/>
              <a:gd name="connsiteX91" fmla="*/ 17673856 w 17728447"/>
              <a:gd name="connsiteY91" fmla="*/ 6960358 h 7560860"/>
              <a:gd name="connsiteX92" fmla="*/ 17687504 w 17728447"/>
              <a:gd name="connsiteY92" fmla="*/ 6919415 h 7560860"/>
              <a:gd name="connsiteX93" fmla="*/ 17701152 w 17728447"/>
              <a:gd name="connsiteY93" fmla="*/ 6864824 h 7560860"/>
              <a:gd name="connsiteX94" fmla="*/ 17714800 w 17728447"/>
              <a:gd name="connsiteY94" fmla="*/ 6823880 h 7560860"/>
              <a:gd name="connsiteX95" fmla="*/ 17728447 w 17728447"/>
              <a:gd name="connsiteY95" fmla="*/ 6755642 h 7560860"/>
              <a:gd name="connsiteX96" fmla="*/ 17701152 w 17728447"/>
              <a:gd name="connsiteY96" fmla="*/ 5909480 h 7560860"/>
              <a:gd name="connsiteX97" fmla="*/ 17673856 w 17728447"/>
              <a:gd name="connsiteY97" fmla="*/ 5718412 h 7560860"/>
              <a:gd name="connsiteX98" fmla="*/ 17660209 w 17728447"/>
              <a:gd name="connsiteY98" fmla="*/ 5595582 h 7560860"/>
              <a:gd name="connsiteX99" fmla="*/ 17646561 w 17728447"/>
              <a:gd name="connsiteY99" fmla="*/ 5500048 h 7560860"/>
              <a:gd name="connsiteX100" fmla="*/ 17632913 w 17728447"/>
              <a:gd name="connsiteY100" fmla="*/ 5363570 h 7560860"/>
              <a:gd name="connsiteX101" fmla="*/ 17619265 w 17728447"/>
              <a:gd name="connsiteY101" fmla="*/ 5295331 h 7560860"/>
              <a:gd name="connsiteX102" fmla="*/ 17605618 w 17728447"/>
              <a:gd name="connsiteY102" fmla="*/ 5213445 h 7560860"/>
              <a:gd name="connsiteX103" fmla="*/ 17591970 w 17728447"/>
              <a:gd name="connsiteY103" fmla="*/ 5158854 h 7560860"/>
              <a:gd name="connsiteX104" fmla="*/ 17564674 w 17728447"/>
              <a:gd name="connsiteY104" fmla="*/ 5022376 h 7560860"/>
              <a:gd name="connsiteX105" fmla="*/ 17551027 w 17728447"/>
              <a:gd name="connsiteY105" fmla="*/ 4885898 h 7560860"/>
              <a:gd name="connsiteX106" fmla="*/ 17537379 w 17728447"/>
              <a:gd name="connsiteY106" fmla="*/ 4817660 h 7560860"/>
              <a:gd name="connsiteX107" fmla="*/ 17523731 w 17728447"/>
              <a:gd name="connsiteY107" fmla="*/ 4339988 h 7560860"/>
              <a:gd name="connsiteX108" fmla="*/ 17496436 w 17728447"/>
              <a:gd name="connsiteY108" fmla="*/ 4026089 h 7560860"/>
              <a:gd name="connsiteX109" fmla="*/ 17482788 w 17728447"/>
              <a:gd name="connsiteY109" fmla="*/ 3821373 h 7560860"/>
              <a:gd name="connsiteX110" fmla="*/ 17469140 w 17728447"/>
              <a:gd name="connsiteY110" fmla="*/ 3698543 h 7560860"/>
              <a:gd name="connsiteX111" fmla="*/ 17455492 w 17728447"/>
              <a:gd name="connsiteY111" fmla="*/ 3562066 h 7560860"/>
              <a:gd name="connsiteX112" fmla="*/ 17441844 w 17728447"/>
              <a:gd name="connsiteY112" fmla="*/ 3452883 h 7560860"/>
              <a:gd name="connsiteX113" fmla="*/ 17414549 w 17728447"/>
              <a:gd name="connsiteY113" fmla="*/ 3166280 h 7560860"/>
              <a:gd name="connsiteX114" fmla="*/ 17387253 w 17728447"/>
              <a:gd name="connsiteY114" fmla="*/ 2429301 h 7560860"/>
              <a:gd name="connsiteX115" fmla="*/ 17373606 w 17728447"/>
              <a:gd name="connsiteY115" fmla="*/ 2333767 h 7560860"/>
              <a:gd name="connsiteX116" fmla="*/ 17346310 w 17728447"/>
              <a:gd name="connsiteY116" fmla="*/ 1978925 h 7560860"/>
              <a:gd name="connsiteX117" fmla="*/ 17319015 w 17728447"/>
              <a:gd name="connsiteY117" fmla="*/ 1897039 h 7560860"/>
              <a:gd name="connsiteX118" fmla="*/ 17291719 w 17728447"/>
              <a:gd name="connsiteY118" fmla="*/ 1787857 h 7560860"/>
              <a:gd name="connsiteX119" fmla="*/ 17278071 w 17728447"/>
              <a:gd name="connsiteY119" fmla="*/ 1733266 h 7560860"/>
              <a:gd name="connsiteX120" fmla="*/ 17264424 w 17728447"/>
              <a:gd name="connsiteY120" fmla="*/ 1692322 h 7560860"/>
              <a:gd name="connsiteX121" fmla="*/ 17223480 w 17728447"/>
              <a:gd name="connsiteY121" fmla="*/ 1542197 h 7560860"/>
              <a:gd name="connsiteX122" fmla="*/ 17209833 w 17728447"/>
              <a:gd name="connsiteY122" fmla="*/ 1446663 h 7560860"/>
              <a:gd name="connsiteX123" fmla="*/ 17196185 w 17728447"/>
              <a:gd name="connsiteY123" fmla="*/ 1392071 h 7560860"/>
              <a:gd name="connsiteX124" fmla="*/ 17182537 w 17728447"/>
              <a:gd name="connsiteY124" fmla="*/ 1351128 h 7560860"/>
              <a:gd name="connsiteX125" fmla="*/ 17155242 w 17728447"/>
              <a:gd name="connsiteY125" fmla="*/ 1187355 h 7560860"/>
              <a:gd name="connsiteX126" fmla="*/ 17141594 w 17728447"/>
              <a:gd name="connsiteY126" fmla="*/ 1105468 h 7560860"/>
              <a:gd name="connsiteX127" fmla="*/ 17127946 w 17728447"/>
              <a:gd name="connsiteY127" fmla="*/ 1009934 h 7560860"/>
              <a:gd name="connsiteX128" fmla="*/ 17114298 w 17728447"/>
              <a:gd name="connsiteY128" fmla="*/ 968991 h 7560860"/>
              <a:gd name="connsiteX129" fmla="*/ 17100650 w 17728447"/>
              <a:gd name="connsiteY129" fmla="*/ 914400 h 7560860"/>
              <a:gd name="connsiteX130" fmla="*/ 17087003 w 17728447"/>
              <a:gd name="connsiteY130" fmla="*/ 873457 h 7560860"/>
              <a:gd name="connsiteX131" fmla="*/ 17073355 w 17728447"/>
              <a:gd name="connsiteY131" fmla="*/ 818866 h 7560860"/>
              <a:gd name="connsiteX132" fmla="*/ 17046059 w 17728447"/>
              <a:gd name="connsiteY132" fmla="*/ 764274 h 7560860"/>
              <a:gd name="connsiteX133" fmla="*/ 17005116 w 17728447"/>
              <a:gd name="connsiteY133" fmla="*/ 668740 h 7560860"/>
              <a:gd name="connsiteX134" fmla="*/ 16991468 w 17728447"/>
              <a:gd name="connsiteY134" fmla="*/ 627797 h 7560860"/>
              <a:gd name="connsiteX135" fmla="*/ 16909582 w 17728447"/>
              <a:gd name="connsiteY135" fmla="*/ 477671 h 7560860"/>
              <a:gd name="connsiteX136" fmla="*/ 16895934 w 17728447"/>
              <a:gd name="connsiteY136" fmla="*/ 436728 h 7560860"/>
              <a:gd name="connsiteX137" fmla="*/ 16882286 w 17728447"/>
              <a:gd name="connsiteY137" fmla="*/ 382137 h 7560860"/>
              <a:gd name="connsiteX138" fmla="*/ 16745809 w 17728447"/>
              <a:gd name="connsiteY138" fmla="*/ 218364 h 7560860"/>
              <a:gd name="connsiteX139" fmla="*/ 16554740 w 17728447"/>
              <a:gd name="connsiteY139" fmla="*/ 136477 h 7560860"/>
              <a:gd name="connsiteX140" fmla="*/ 16513797 w 17728447"/>
              <a:gd name="connsiteY140" fmla="*/ 122830 h 7560860"/>
              <a:gd name="connsiteX141" fmla="*/ 16404615 w 17728447"/>
              <a:gd name="connsiteY141" fmla="*/ 109182 h 7560860"/>
              <a:gd name="connsiteX142" fmla="*/ 16268137 w 17728447"/>
              <a:gd name="connsiteY142" fmla="*/ 81886 h 7560860"/>
              <a:gd name="connsiteX143" fmla="*/ 16199898 w 17728447"/>
              <a:gd name="connsiteY143" fmla="*/ 68239 h 7560860"/>
              <a:gd name="connsiteX144" fmla="*/ 15872352 w 17728447"/>
              <a:gd name="connsiteY144" fmla="*/ 27295 h 7560860"/>
              <a:gd name="connsiteX145" fmla="*/ 15585749 w 17728447"/>
              <a:gd name="connsiteY145" fmla="*/ 0 h 7560860"/>
              <a:gd name="connsiteX146" fmla="*/ 14780531 w 17728447"/>
              <a:gd name="connsiteY146" fmla="*/ 13648 h 7560860"/>
              <a:gd name="connsiteX147" fmla="*/ 14384746 w 17728447"/>
              <a:gd name="connsiteY147" fmla="*/ 40943 h 7560860"/>
              <a:gd name="connsiteX148" fmla="*/ 14166382 w 17728447"/>
              <a:gd name="connsiteY148" fmla="*/ 54591 h 7560860"/>
              <a:gd name="connsiteX149" fmla="*/ 13961665 w 17728447"/>
              <a:gd name="connsiteY149" fmla="*/ 81886 h 7560860"/>
              <a:gd name="connsiteX150" fmla="*/ 13879779 w 17728447"/>
              <a:gd name="connsiteY150" fmla="*/ 95534 h 7560860"/>
              <a:gd name="connsiteX151" fmla="*/ 13552233 w 17728447"/>
              <a:gd name="connsiteY151" fmla="*/ 122830 h 7560860"/>
              <a:gd name="connsiteX152" fmla="*/ 13456698 w 17728447"/>
              <a:gd name="connsiteY152" fmla="*/ 136477 h 7560860"/>
              <a:gd name="connsiteX153" fmla="*/ 13238334 w 17728447"/>
              <a:gd name="connsiteY153" fmla="*/ 150125 h 7560860"/>
              <a:gd name="connsiteX154" fmla="*/ 13129152 w 17728447"/>
              <a:gd name="connsiteY154" fmla="*/ 163773 h 7560860"/>
              <a:gd name="connsiteX155" fmla="*/ 12897140 w 17728447"/>
              <a:gd name="connsiteY155" fmla="*/ 177421 h 7560860"/>
              <a:gd name="connsiteX156" fmla="*/ 12678776 w 17728447"/>
              <a:gd name="connsiteY156" fmla="*/ 204716 h 7560860"/>
              <a:gd name="connsiteX157" fmla="*/ 12569594 w 17728447"/>
              <a:gd name="connsiteY157" fmla="*/ 218364 h 7560860"/>
              <a:gd name="connsiteX158" fmla="*/ 12364877 w 17728447"/>
              <a:gd name="connsiteY158" fmla="*/ 232012 h 7560860"/>
              <a:gd name="connsiteX159" fmla="*/ 11614250 w 17728447"/>
              <a:gd name="connsiteY159" fmla="*/ 204716 h 7560860"/>
              <a:gd name="connsiteX160" fmla="*/ 11532364 w 17728447"/>
              <a:gd name="connsiteY160" fmla="*/ 191068 h 7560860"/>
              <a:gd name="connsiteX161" fmla="*/ 11232113 w 17728447"/>
              <a:gd name="connsiteY161" fmla="*/ 163773 h 7560860"/>
              <a:gd name="connsiteX162" fmla="*/ 11000101 w 17728447"/>
              <a:gd name="connsiteY162" fmla="*/ 136477 h 7560860"/>
              <a:gd name="connsiteX163" fmla="*/ 10740794 w 17728447"/>
              <a:gd name="connsiteY163" fmla="*/ 109182 h 7560860"/>
              <a:gd name="connsiteX164" fmla="*/ 10645259 w 17728447"/>
              <a:gd name="connsiteY164" fmla="*/ 95534 h 7560860"/>
              <a:gd name="connsiteX165" fmla="*/ 9362370 w 17728447"/>
              <a:gd name="connsiteY165" fmla="*/ 81886 h 7560860"/>
              <a:gd name="connsiteX166" fmla="*/ 7820173 w 17728447"/>
              <a:gd name="connsiteY166" fmla="*/ 81886 h 7560860"/>
              <a:gd name="connsiteX167" fmla="*/ 6523636 w 17728447"/>
              <a:gd name="connsiteY167" fmla="*/ 109182 h 7560860"/>
              <a:gd name="connsiteX168" fmla="*/ 5936782 w 17728447"/>
              <a:gd name="connsiteY168" fmla="*/ 136477 h 7560860"/>
              <a:gd name="connsiteX169" fmla="*/ 5145212 w 17728447"/>
              <a:gd name="connsiteY169" fmla="*/ 163773 h 7560860"/>
              <a:gd name="connsiteX170" fmla="*/ 4544710 w 17728447"/>
              <a:gd name="connsiteY170" fmla="*/ 191068 h 7560860"/>
              <a:gd name="connsiteX171" fmla="*/ 4121630 w 17728447"/>
              <a:gd name="connsiteY171" fmla="*/ 232012 h 7560860"/>
              <a:gd name="connsiteX172" fmla="*/ 3753140 w 17728447"/>
              <a:gd name="connsiteY172" fmla="*/ 259307 h 7560860"/>
              <a:gd name="connsiteX173" fmla="*/ 3562071 w 17728447"/>
              <a:gd name="connsiteY173" fmla="*/ 272955 h 7560860"/>
              <a:gd name="connsiteX174" fmla="*/ 3289116 w 17728447"/>
              <a:gd name="connsiteY174" fmla="*/ 286603 h 7560860"/>
              <a:gd name="connsiteX175" fmla="*/ 2579433 w 17728447"/>
              <a:gd name="connsiteY175" fmla="*/ 272955 h 7560860"/>
              <a:gd name="connsiteX176" fmla="*/ 2279182 w 17728447"/>
              <a:gd name="connsiteY176" fmla="*/ 259307 h 7560860"/>
              <a:gd name="connsiteX177" fmla="*/ 1910692 w 17728447"/>
              <a:gd name="connsiteY177" fmla="*/ 245660 h 7560860"/>
              <a:gd name="connsiteX178" fmla="*/ 1310191 w 17728447"/>
              <a:gd name="connsiteY178" fmla="*/ 259307 h 7560860"/>
              <a:gd name="connsiteX179" fmla="*/ 1160065 w 17728447"/>
              <a:gd name="connsiteY179" fmla="*/ 286603 h 7560860"/>
              <a:gd name="connsiteX180" fmla="*/ 1050883 w 17728447"/>
              <a:gd name="connsiteY180" fmla="*/ 313898 h 7560860"/>
              <a:gd name="connsiteX181" fmla="*/ 941701 w 17728447"/>
              <a:gd name="connsiteY181" fmla="*/ 327546 h 7560860"/>
              <a:gd name="connsiteX182" fmla="*/ 859815 w 17728447"/>
              <a:gd name="connsiteY182" fmla="*/ 341194 h 7560860"/>
              <a:gd name="connsiteX183" fmla="*/ 764280 w 17728447"/>
              <a:gd name="connsiteY183" fmla="*/ 327546 h 75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7728447" h="7560860">
                <a:moveTo>
                  <a:pt x="764280" y="327546"/>
                </a:moveTo>
                <a:lnTo>
                  <a:pt x="764280" y="327546"/>
                </a:lnTo>
                <a:cubicBezTo>
                  <a:pt x="723337" y="332095"/>
                  <a:pt x="681845" y="333115"/>
                  <a:pt x="641450" y="341194"/>
                </a:cubicBezTo>
                <a:cubicBezTo>
                  <a:pt x="613237" y="346837"/>
                  <a:pt x="586859" y="359391"/>
                  <a:pt x="559564" y="368489"/>
                </a:cubicBezTo>
                <a:lnTo>
                  <a:pt x="518621" y="382137"/>
                </a:lnTo>
                <a:cubicBezTo>
                  <a:pt x="456050" y="475994"/>
                  <a:pt x="474404" y="432902"/>
                  <a:pt x="450382" y="504967"/>
                </a:cubicBezTo>
                <a:cubicBezTo>
                  <a:pt x="423786" y="691135"/>
                  <a:pt x="417240" y="688244"/>
                  <a:pt x="464030" y="968991"/>
                </a:cubicBezTo>
                <a:lnTo>
                  <a:pt x="491325" y="1132764"/>
                </a:lnTo>
                <a:cubicBezTo>
                  <a:pt x="495874" y="1282889"/>
                  <a:pt x="496866" y="1433165"/>
                  <a:pt x="504973" y="1583140"/>
                </a:cubicBezTo>
                <a:cubicBezTo>
                  <a:pt x="505985" y="1601870"/>
                  <a:pt x="515266" y="1619276"/>
                  <a:pt x="518621" y="1637731"/>
                </a:cubicBezTo>
                <a:cubicBezTo>
                  <a:pt x="524375" y="1669380"/>
                  <a:pt x="526514" y="1701617"/>
                  <a:pt x="532268" y="1733266"/>
                </a:cubicBezTo>
                <a:cubicBezTo>
                  <a:pt x="535623" y="1751721"/>
                  <a:pt x="540526" y="1769891"/>
                  <a:pt x="545916" y="1787857"/>
                </a:cubicBezTo>
                <a:cubicBezTo>
                  <a:pt x="554184" y="1815415"/>
                  <a:pt x="564114" y="1842448"/>
                  <a:pt x="573212" y="1869743"/>
                </a:cubicBezTo>
                <a:lnTo>
                  <a:pt x="586859" y="1910686"/>
                </a:lnTo>
                <a:cubicBezTo>
                  <a:pt x="586859" y="1910687"/>
                  <a:pt x="614154" y="1992572"/>
                  <a:pt x="614155" y="1992573"/>
                </a:cubicBezTo>
                <a:cubicBezTo>
                  <a:pt x="623253" y="2006221"/>
                  <a:pt x="634788" y="2018527"/>
                  <a:pt x="641450" y="2033516"/>
                </a:cubicBezTo>
                <a:cubicBezTo>
                  <a:pt x="653135" y="2059808"/>
                  <a:pt x="659647" y="2088107"/>
                  <a:pt x="668746" y="2115403"/>
                </a:cubicBezTo>
                <a:lnTo>
                  <a:pt x="682394" y="2156346"/>
                </a:lnTo>
                <a:lnTo>
                  <a:pt x="709689" y="2238233"/>
                </a:lnTo>
                <a:lnTo>
                  <a:pt x="723337" y="2279176"/>
                </a:lnTo>
                <a:cubicBezTo>
                  <a:pt x="708869" y="2496186"/>
                  <a:pt x="701123" y="2480125"/>
                  <a:pt x="723337" y="2702257"/>
                </a:cubicBezTo>
                <a:cubicBezTo>
                  <a:pt x="725203" y="2720921"/>
                  <a:pt x="732436" y="2738651"/>
                  <a:pt x="736985" y="2756848"/>
                </a:cubicBezTo>
                <a:cubicBezTo>
                  <a:pt x="732436" y="2861481"/>
                  <a:pt x="733425" y="2966501"/>
                  <a:pt x="723337" y="3070746"/>
                </a:cubicBezTo>
                <a:cubicBezTo>
                  <a:pt x="719724" y="3108086"/>
                  <a:pt x="700695" y="3142704"/>
                  <a:pt x="696042" y="3179928"/>
                </a:cubicBezTo>
                <a:cubicBezTo>
                  <a:pt x="665373" y="3425274"/>
                  <a:pt x="698804" y="3193411"/>
                  <a:pt x="668746" y="3343701"/>
                </a:cubicBezTo>
                <a:cubicBezTo>
                  <a:pt x="656575" y="3404553"/>
                  <a:pt x="656090" y="3435267"/>
                  <a:pt x="641450" y="3493827"/>
                </a:cubicBezTo>
                <a:cubicBezTo>
                  <a:pt x="637961" y="3507783"/>
                  <a:pt x="636790" y="3523537"/>
                  <a:pt x="627803" y="3534770"/>
                </a:cubicBezTo>
                <a:cubicBezTo>
                  <a:pt x="617556" y="3547578"/>
                  <a:pt x="601848" y="3555404"/>
                  <a:pt x="586859" y="3562066"/>
                </a:cubicBezTo>
                <a:cubicBezTo>
                  <a:pt x="560567" y="3573751"/>
                  <a:pt x="532268" y="3580263"/>
                  <a:pt x="504973" y="3589361"/>
                </a:cubicBezTo>
                <a:lnTo>
                  <a:pt x="464030" y="3603009"/>
                </a:lnTo>
                <a:lnTo>
                  <a:pt x="423086" y="3616657"/>
                </a:lnTo>
                <a:lnTo>
                  <a:pt x="382143" y="3630304"/>
                </a:lnTo>
                <a:lnTo>
                  <a:pt x="300256" y="3684895"/>
                </a:lnTo>
                <a:lnTo>
                  <a:pt x="259313" y="3712191"/>
                </a:lnTo>
                <a:cubicBezTo>
                  <a:pt x="228578" y="3804392"/>
                  <a:pt x="271202" y="3704452"/>
                  <a:pt x="204722" y="3780430"/>
                </a:cubicBezTo>
                <a:cubicBezTo>
                  <a:pt x="183120" y="3805118"/>
                  <a:pt x="150131" y="3862316"/>
                  <a:pt x="150131" y="3862316"/>
                </a:cubicBezTo>
                <a:cubicBezTo>
                  <a:pt x="145582" y="3875964"/>
                  <a:pt x="142917" y="3890393"/>
                  <a:pt x="136483" y="3903260"/>
                </a:cubicBezTo>
                <a:cubicBezTo>
                  <a:pt x="129148" y="3917931"/>
                  <a:pt x="113901" y="3928492"/>
                  <a:pt x="109188" y="3944203"/>
                </a:cubicBezTo>
                <a:cubicBezTo>
                  <a:pt x="99945" y="3975014"/>
                  <a:pt x="100089" y="4007892"/>
                  <a:pt x="95540" y="4039737"/>
                </a:cubicBezTo>
                <a:cubicBezTo>
                  <a:pt x="90991" y="4171665"/>
                  <a:pt x="85320" y="4303560"/>
                  <a:pt x="81892" y="4435522"/>
                </a:cubicBezTo>
                <a:cubicBezTo>
                  <a:pt x="76221" y="4653860"/>
                  <a:pt x="75903" y="4872338"/>
                  <a:pt x="68244" y="5090615"/>
                </a:cubicBezTo>
                <a:cubicBezTo>
                  <a:pt x="66799" y="5131785"/>
                  <a:pt x="58696" y="5172454"/>
                  <a:pt x="54597" y="5213445"/>
                </a:cubicBezTo>
                <a:cubicBezTo>
                  <a:pt x="49597" y="5263444"/>
                  <a:pt x="45498" y="5313528"/>
                  <a:pt x="40949" y="5363570"/>
                </a:cubicBezTo>
                <a:cubicBezTo>
                  <a:pt x="45498" y="5554639"/>
                  <a:pt x="54597" y="5745653"/>
                  <a:pt x="54597" y="5936776"/>
                </a:cubicBezTo>
                <a:cubicBezTo>
                  <a:pt x="54597" y="6114255"/>
                  <a:pt x="48495" y="6291720"/>
                  <a:pt x="40949" y="6469039"/>
                </a:cubicBezTo>
                <a:cubicBezTo>
                  <a:pt x="39390" y="6505683"/>
                  <a:pt x="32488" y="6541912"/>
                  <a:pt x="27301" y="6578221"/>
                </a:cubicBezTo>
                <a:cubicBezTo>
                  <a:pt x="18572" y="6639322"/>
                  <a:pt x="11759" y="6669577"/>
                  <a:pt x="6" y="6728346"/>
                </a:cubicBezTo>
                <a:cubicBezTo>
                  <a:pt x="1258" y="6748378"/>
                  <a:pt x="-6787" y="6919478"/>
                  <a:pt x="27301" y="6987654"/>
                </a:cubicBezTo>
                <a:cubicBezTo>
                  <a:pt x="34637" y="7002325"/>
                  <a:pt x="42253" y="7017796"/>
                  <a:pt x="54597" y="7028597"/>
                </a:cubicBezTo>
                <a:cubicBezTo>
                  <a:pt x="79285" y="7050199"/>
                  <a:pt x="109188" y="7064991"/>
                  <a:pt x="136483" y="7083188"/>
                </a:cubicBezTo>
                <a:cubicBezTo>
                  <a:pt x="150131" y="7092287"/>
                  <a:pt x="161866" y="7105296"/>
                  <a:pt x="177427" y="7110483"/>
                </a:cubicBezTo>
                <a:cubicBezTo>
                  <a:pt x="245462" y="7133162"/>
                  <a:pt x="252031" y="7137678"/>
                  <a:pt x="313904" y="7151427"/>
                </a:cubicBezTo>
                <a:cubicBezTo>
                  <a:pt x="374868" y="7164974"/>
                  <a:pt x="506098" y="7187393"/>
                  <a:pt x="545916" y="7192370"/>
                </a:cubicBezTo>
                <a:cubicBezTo>
                  <a:pt x="582310" y="7196919"/>
                  <a:pt x="618847" y="7200441"/>
                  <a:pt x="655098" y="7206018"/>
                </a:cubicBezTo>
                <a:cubicBezTo>
                  <a:pt x="960708" y="7253036"/>
                  <a:pt x="449658" y="7182519"/>
                  <a:pt x="805224" y="7233313"/>
                </a:cubicBezTo>
                <a:cubicBezTo>
                  <a:pt x="841533" y="7238500"/>
                  <a:pt x="878051" y="7242114"/>
                  <a:pt x="914406" y="7246961"/>
                </a:cubicBezTo>
                <a:cubicBezTo>
                  <a:pt x="1228610" y="7288856"/>
                  <a:pt x="750159" y="7228344"/>
                  <a:pt x="1132770" y="7274257"/>
                </a:cubicBezTo>
                <a:cubicBezTo>
                  <a:pt x="1299809" y="7294302"/>
                  <a:pt x="1377793" y="7309531"/>
                  <a:pt x="1542203" y="7315200"/>
                </a:cubicBezTo>
                <a:cubicBezTo>
                  <a:pt x="1742303" y="7322100"/>
                  <a:pt x="1942537" y="7324299"/>
                  <a:pt x="2142704" y="7328848"/>
                </a:cubicBezTo>
                <a:lnTo>
                  <a:pt x="2374716" y="7342495"/>
                </a:lnTo>
                <a:cubicBezTo>
                  <a:pt x="2424837" y="7346075"/>
                  <a:pt x="2474594" y="7356143"/>
                  <a:pt x="2524842" y="7356143"/>
                </a:cubicBezTo>
                <a:cubicBezTo>
                  <a:pt x="2838773" y="7356143"/>
                  <a:pt x="3152639" y="7347044"/>
                  <a:pt x="3466537" y="7342495"/>
                </a:cubicBezTo>
                <a:lnTo>
                  <a:pt x="4421880" y="7356143"/>
                </a:lnTo>
                <a:cubicBezTo>
                  <a:pt x="6350629" y="7388289"/>
                  <a:pt x="4115721" y="7352572"/>
                  <a:pt x="5581940" y="7383439"/>
                </a:cubicBezTo>
                <a:lnTo>
                  <a:pt x="6400806" y="7397086"/>
                </a:lnTo>
                <a:lnTo>
                  <a:pt x="7301558" y="7438030"/>
                </a:lnTo>
                <a:cubicBezTo>
                  <a:pt x="7689893" y="7459604"/>
                  <a:pt x="7504413" y="7453453"/>
                  <a:pt x="8065833" y="7478973"/>
                </a:cubicBezTo>
                <a:lnTo>
                  <a:pt x="8366083" y="7492621"/>
                </a:lnTo>
                <a:lnTo>
                  <a:pt x="9116710" y="7506268"/>
                </a:lnTo>
                <a:cubicBezTo>
                  <a:pt x="9312328" y="7501719"/>
                  <a:pt x="9507893" y="7492621"/>
                  <a:pt x="9703564" y="7492621"/>
                </a:cubicBezTo>
                <a:cubicBezTo>
                  <a:pt x="10035690" y="7492621"/>
                  <a:pt x="10367751" y="7502010"/>
                  <a:pt x="10699850" y="7506268"/>
                </a:cubicBezTo>
                <a:lnTo>
                  <a:pt x="11832615" y="7519916"/>
                </a:lnTo>
                <a:cubicBezTo>
                  <a:pt x="11950895" y="7524465"/>
                  <a:pt x="12069103" y="7531715"/>
                  <a:pt x="12187456" y="7533564"/>
                </a:cubicBezTo>
                <a:lnTo>
                  <a:pt x="13920722" y="7560860"/>
                </a:lnTo>
                <a:lnTo>
                  <a:pt x="14944304" y="7547212"/>
                </a:lnTo>
                <a:cubicBezTo>
                  <a:pt x="14990011" y="7546137"/>
                  <a:pt x="15035151" y="7536416"/>
                  <a:pt x="15080782" y="7533564"/>
                </a:cubicBezTo>
                <a:cubicBezTo>
                  <a:pt x="15180774" y="7527314"/>
                  <a:pt x="15280917" y="7523694"/>
                  <a:pt x="15381033" y="7519916"/>
                </a:cubicBezTo>
                <a:cubicBezTo>
                  <a:pt x="15677624" y="7508724"/>
                  <a:pt x="15824071" y="7508637"/>
                  <a:pt x="16104364" y="7492621"/>
                </a:cubicBezTo>
                <a:cubicBezTo>
                  <a:pt x="16214190" y="7486345"/>
                  <a:pt x="16277119" y="7482025"/>
                  <a:pt x="16377319" y="7465325"/>
                </a:cubicBezTo>
                <a:cubicBezTo>
                  <a:pt x="16436654" y="7455436"/>
                  <a:pt x="16465668" y="7444533"/>
                  <a:pt x="16527444" y="7438030"/>
                </a:cubicBezTo>
                <a:cubicBezTo>
                  <a:pt x="16586433" y="7431821"/>
                  <a:pt x="16645817" y="7430006"/>
                  <a:pt x="16704865" y="7424382"/>
                </a:cubicBezTo>
                <a:cubicBezTo>
                  <a:pt x="16741377" y="7420905"/>
                  <a:pt x="16777433" y="7412888"/>
                  <a:pt x="16814047" y="7410734"/>
                </a:cubicBezTo>
                <a:cubicBezTo>
                  <a:pt x="16932211" y="7403783"/>
                  <a:pt x="17050608" y="7401635"/>
                  <a:pt x="17168889" y="7397086"/>
                </a:cubicBezTo>
                <a:cubicBezTo>
                  <a:pt x="17196185" y="7392537"/>
                  <a:pt x="17223763" y="7389442"/>
                  <a:pt x="17250776" y="7383439"/>
                </a:cubicBezTo>
                <a:cubicBezTo>
                  <a:pt x="17264819" y="7380318"/>
                  <a:pt x="17277887" y="7373743"/>
                  <a:pt x="17291719" y="7369791"/>
                </a:cubicBezTo>
                <a:cubicBezTo>
                  <a:pt x="17436107" y="7328536"/>
                  <a:pt x="17233589" y="7393717"/>
                  <a:pt x="17428197" y="7328848"/>
                </a:cubicBezTo>
                <a:cubicBezTo>
                  <a:pt x="17441845" y="7324299"/>
                  <a:pt x="17457170" y="7323180"/>
                  <a:pt x="17469140" y="7315200"/>
                </a:cubicBezTo>
                <a:lnTo>
                  <a:pt x="17551027" y="7260609"/>
                </a:lnTo>
                <a:cubicBezTo>
                  <a:pt x="17569224" y="7233313"/>
                  <a:pt x="17595245" y="7209844"/>
                  <a:pt x="17605618" y="7178722"/>
                </a:cubicBezTo>
                <a:cubicBezTo>
                  <a:pt x="17651498" y="7041077"/>
                  <a:pt x="17581483" y="7254620"/>
                  <a:pt x="17632913" y="7083188"/>
                </a:cubicBezTo>
                <a:cubicBezTo>
                  <a:pt x="17641181" y="7055629"/>
                  <a:pt x="17651111" y="7028597"/>
                  <a:pt x="17660209" y="7001301"/>
                </a:cubicBezTo>
                <a:lnTo>
                  <a:pt x="17673856" y="6960358"/>
                </a:lnTo>
                <a:cubicBezTo>
                  <a:pt x="17678405" y="6946710"/>
                  <a:pt x="17684015" y="6933371"/>
                  <a:pt x="17687504" y="6919415"/>
                </a:cubicBezTo>
                <a:cubicBezTo>
                  <a:pt x="17692053" y="6901218"/>
                  <a:pt x="17695999" y="6882859"/>
                  <a:pt x="17701152" y="6864824"/>
                </a:cubicBezTo>
                <a:cubicBezTo>
                  <a:pt x="17705104" y="6850991"/>
                  <a:pt x="17711311" y="6837837"/>
                  <a:pt x="17714800" y="6823880"/>
                </a:cubicBezTo>
                <a:cubicBezTo>
                  <a:pt x="17720426" y="6801376"/>
                  <a:pt x="17723898" y="6778388"/>
                  <a:pt x="17728447" y="6755642"/>
                </a:cubicBezTo>
                <a:cubicBezTo>
                  <a:pt x="17721222" y="6423275"/>
                  <a:pt x="17725067" y="6208413"/>
                  <a:pt x="17701152" y="5909480"/>
                </a:cubicBezTo>
                <a:cubicBezTo>
                  <a:pt x="17681225" y="5660395"/>
                  <a:pt x="17697676" y="5885158"/>
                  <a:pt x="17673856" y="5718412"/>
                </a:cubicBezTo>
                <a:cubicBezTo>
                  <a:pt x="17668030" y="5677631"/>
                  <a:pt x="17665319" y="5636459"/>
                  <a:pt x="17660209" y="5595582"/>
                </a:cubicBezTo>
                <a:cubicBezTo>
                  <a:pt x="17656219" y="5563662"/>
                  <a:pt x="17650320" y="5531996"/>
                  <a:pt x="17646561" y="5500048"/>
                </a:cubicBezTo>
                <a:cubicBezTo>
                  <a:pt x="17641219" y="5454642"/>
                  <a:pt x="17638956" y="5408889"/>
                  <a:pt x="17632913" y="5363570"/>
                </a:cubicBezTo>
                <a:cubicBezTo>
                  <a:pt x="17629847" y="5340577"/>
                  <a:pt x="17623415" y="5318154"/>
                  <a:pt x="17619265" y="5295331"/>
                </a:cubicBezTo>
                <a:cubicBezTo>
                  <a:pt x="17614315" y="5268106"/>
                  <a:pt x="17611045" y="5240579"/>
                  <a:pt x="17605618" y="5213445"/>
                </a:cubicBezTo>
                <a:cubicBezTo>
                  <a:pt x="17601939" y="5195052"/>
                  <a:pt x="17595325" y="5177308"/>
                  <a:pt x="17591970" y="5158854"/>
                </a:cubicBezTo>
                <a:cubicBezTo>
                  <a:pt x="17566878" y="5020850"/>
                  <a:pt x="17592703" y="5106460"/>
                  <a:pt x="17564674" y="5022376"/>
                </a:cubicBezTo>
                <a:cubicBezTo>
                  <a:pt x="17560125" y="4976883"/>
                  <a:pt x="17557069" y="4931216"/>
                  <a:pt x="17551027" y="4885898"/>
                </a:cubicBezTo>
                <a:cubicBezTo>
                  <a:pt x="17547961" y="4862905"/>
                  <a:pt x="17538537" y="4840828"/>
                  <a:pt x="17537379" y="4817660"/>
                </a:cubicBezTo>
                <a:cubicBezTo>
                  <a:pt x="17529424" y="4658570"/>
                  <a:pt x="17530227" y="4499144"/>
                  <a:pt x="17523731" y="4339988"/>
                </a:cubicBezTo>
                <a:cubicBezTo>
                  <a:pt x="17513379" y="4086368"/>
                  <a:pt x="17513114" y="4226226"/>
                  <a:pt x="17496436" y="4026089"/>
                </a:cubicBezTo>
                <a:cubicBezTo>
                  <a:pt x="17490757" y="3957935"/>
                  <a:pt x="17488468" y="3889527"/>
                  <a:pt x="17482788" y="3821373"/>
                </a:cubicBezTo>
                <a:cubicBezTo>
                  <a:pt x="17479367" y="3780320"/>
                  <a:pt x="17473453" y="3739512"/>
                  <a:pt x="17469140" y="3698543"/>
                </a:cubicBezTo>
                <a:cubicBezTo>
                  <a:pt x="17464354" y="3653075"/>
                  <a:pt x="17460541" y="3607506"/>
                  <a:pt x="17455492" y="3562066"/>
                </a:cubicBezTo>
                <a:cubicBezTo>
                  <a:pt x="17451442" y="3525613"/>
                  <a:pt x="17445618" y="3489366"/>
                  <a:pt x="17441844" y="3452883"/>
                </a:cubicBezTo>
                <a:cubicBezTo>
                  <a:pt x="17431969" y="3357426"/>
                  <a:pt x="17414549" y="3166280"/>
                  <a:pt x="17414549" y="3166280"/>
                </a:cubicBezTo>
                <a:cubicBezTo>
                  <a:pt x="17407964" y="2896310"/>
                  <a:pt x="17412506" y="2681831"/>
                  <a:pt x="17387253" y="2429301"/>
                </a:cubicBezTo>
                <a:cubicBezTo>
                  <a:pt x="17384052" y="2397293"/>
                  <a:pt x="17378155" y="2365612"/>
                  <a:pt x="17373606" y="2333767"/>
                </a:cubicBezTo>
                <a:cubicBezTo>
                  <a:pt x="17371695" y="2303193"/>
                  <a:pt x="17358069" y="2041641"/>
                  <a:pt x="17346310" y="1978925"/>
                </a:cubicBezTo>
                <a:cubicBezTo>
                  <a:pt x="17341008" y="1950646"/>
                  <a:pt x="17325993" y="1924952"/>
                  <a:pt x="17319015" y="1897039"/>
                </a:cubicBezTo>
                <a:lnTo>
                  <a:pt x="17291719" y="1787857"/>
                </a:lnTo>
                <a:cubicBezTo>
                  <a:pt x="17287170" y="1769660"/>
                  <a:pt x="17284002" y="1751061"/>
                  <a:pt x="17278071" y="1733266"/>
                </a:cubicBezTo>
                <a:cubicBezTo>
                  <a:pt x="17273522" y="1719618"/>
                  <a:pt x="17268209" y="1706201"/>
                  <a:pt x="17264424" y="1692322"/>
                </a:cubicBezTo>
                <a:cubicBezTo>
                  <a:pt x="17218254" y="1523031"/>
                  <a:pt x="17254891" y="1636428"/>
                  <a:pt x="17223480" y="1542197"/>
                </a:cubicBezTo>
                <a:cubicBezTo>
                  <a:pt x="17218931" y="1510352"/>
                  <a:pt x="17215587" y="1478312"/>
                  <a:pt x="17209833" y="1446663"/>
                </a:cubicBezTo>
                <a:cubicBezTo>
                  <a:pt x="17206478" y="1428208"/>
                  <a:pt x="17201338" y="1410107"/>
                  <a:pt x="17196185" y="1392071"/>
                </a:cubicBezTo>
                <a:cubicBezTo>
                  <a:pt x="17192233" y="1378239"/>
                  <a:pt x="17185358" y="1365235"/>
                  <a:pt x="17182537" y="1351128"/>
                </a:cubicBezTo>
                <a:cubicBezTo>
                  <a:pt x="17171683" y="1296859"/>
                  <a:pt x="17164340" y="1241946"/>
                  <a:pt x="17155242" y="1187355"/>
                </a:cubicBezTo>
                <a:cubicBezTo>
                  <a:pt x="17150693" y="1160059"/>
                  <a:pt x="17145508" y="1132862"/>
                  <a:pt x="17141594" y="1105468"/>
                </a:cubicBezTo>
                <a:cubicBezTo>
                  <a:pt x="17137045" y="1073623"/>
                  <a:pt x="17134255" y="1041477"/>
                  <a:pt x="17127946" y="1009934"/>
                </a:cubicBezTo>
                <a:cubicBezTo>
                  <a:pt x="17125125" y="995827"/>
                  <a:pt x="17118250" y="982823"/>
                  <a:pt x="17114298" y="968991"/>
                </a:cubicBezTo>
                <a:cubicBezTo>
                  <a:pt x="17109145" y="950956"/>
                  <a:pt x="17105803" y="932435"/>
                  <a:pt x="17100650" y="914400"/>
                </a:cubicBezTo>
                <a:cubicBezTo>
                  <a:pt x="17096698" y="900568"/>
                  <a:pt x="17090955" y="887289"/>
                  <a:pt x="17087003" y="873457"/>
                </a:cubicBezTo>
                <a:cubicBezTo>
                  <a:pt x="17081850" y="855422"/>
                  <a:pt x="17079941" y="836429"/>
                  <a:pt x="17073355" y="818866"/>
                </a:cubicBezTo>
                <a:cubicBezTo>
                  <a:pt x="17066211" y="799816"/>
                  <a:pt x="17055158" y="782471"/>
                  <a:pt x="17046059" y="764274"/>
                </a:cubicBezTo>
                <a:cubicBezTo>
                  <a:pt x="17017658" y="650662"/>
                  <a:pt x="17052240" y="762986"/>
                  <a:pt x="17005116" y="668740"/>
                </a:cubicBezTo>
                <a:cubicBezTo>
                  <a:pt x="16998682" y="655873"/>
                  <a:pt x="16997902" y="640664"/>
                  <a:pt x="16991468" y="627797"/>
                </a:cubicBezTo>
                <a:cubicBezTo>
                  <a:pt x="16941631" y="528123"/>
                  <a:pt x="16971437" y="663232"/>
                  <a:pt x="16909582" y="477671"/>
                </a:cubicBezTo>
                <a:cubicBezTo>
                  <a:pt x="16905033" y="464023"/>
                  <a:pt x="16899886" y="450560"/>
                  <a:pt x="16895934" y="436728"/>
                </a:cubicBezTo>
                <a:cubicBezTo>
                  <a:pt x="16890781" y="418693"/>
                  <a:pt x="16890674" y="398914"/>
                  <a:pt x="16882286" y="382137"/>
                </a:cubicBezTo>
                <a:cubicBezTo>
                  <a:pt x="16861386" y="340336"/>
                  <a:pt x="16786052" y="238485"/>
                  <a:pt x="16745809" y="218364"/>
                </a:cubicBezTo>
                <a:cubicBezTo>
                  <a:pt x="16610899" y="150909"/>
                  <a:pt x="16675224" y="176638"/>
                  <a:pt x="16554740" y="136477"/>
                </a:cubicBezTo>
                <a:cubicBezTo>
                  <a:pt x="16541092" y="131928"/>
                  <a:pt x="16528072" y="124614"/>
                  <a:pt x="16513797" y="122830"/>
                </a:cubicBezTo>
                <a:cubicBezTo>
                  <a:pt x="16477403" y="118281"/>
                  <a:pt x="16440793" y="115212"/>
                  <a:pt x="16404615" y="109182"/>
                </a:cubicBezTo>
                <a:cubicBezTo>
                  <a:pt x="16358853" y="101555"/>
                  <a:pt x="16313630" y="90984"/>
                  <a:pt x="16268137" y="81886"/>
                </a:cubicBezTo>
                <a:cubicBezTo>
                  <a:pt x="16245391" y="77337"/>
                  <a:pt x="16222779" y="72053"/>
                  <a:pt x="16199898" y="68239"/>
                </a:cubicBezTo>
                <a:cubicBezTo>
                  <a:pt x="15959980" y="28252"/>
                  <a:pt x="16113163" y="49187"/>
                  <a:pt x="15872352" y="27295"/>
                </a:cubicBezTo>
                <a:lnTo>
                  <a:pt x="15585749" y="0"/>
                </a:lnTo>
                <a:lnTo>
                  <a:pt x="14780531" y="13648"/>
                </a:lnTo>
                <a:cubicBezTo>
                  <a:pt x="14534197" y="20046"/>
                  <a:pt x="14586221" y="26019"/>
                  <a:pt x="14384746" y="40943"/>
                </a:cubicBezTo>
                <a:cubicBezTo>
                  <a:pt x="14312015" y="46331"/>
                  <a:pt x="14239170" y="50042"/>
                  <a:pt x="14166382" y="54591"/>
                </a:cubicBezTo>
                <a:cubicBezTo>
                  <a:pt x="14026324" y="82603"/>
                  <a:pt x="14174415" y="55293"/>
                  <a:pt x="13961665" y="81886"/>
                </a:cubicBezTo>
                <a:cubicBezTo>
                  <a:pt x="13934207" y="85318"/>
                  <a:pt x="13907261" y="92301"/>
                  <a:pt x="13879779" y="95534"/>
                </a:cubicBezTo>
                <a:cubicBezTo>
                  <a:pt x="13735532" y="112504"/>
                  <a:pt x="13703084" y="107745"/>
                  <a:pt x="13552233" y="122830"/>
                </a:cubicBezTo>
                <a:cubicBezTo>
                  <a:pt x="13520224" y="126031"/>
                  <a:pt x="13488745" y="133690"/>
                  <a:pt x="13456698" y="136477"/>
                </a:cubicBezTo>
                <a:cubicBezTo>
                  <a:pt x="13384042" y="142795"/>
                  <a:pt x="13311012" y="144068"/>
                  <a:pt x="13238334" y="150125"/>
                </a:cubicBezTo>
                <a:cubicBezTo>
                  <a:pt x="13201783" y="153171"/>
                  <a:pt x="13165712" y="160848"/>
                  <a:pt x="13129152" y="163773"/>
                </a:cubicBezTo>
                <a:cubicBezTo>
                  <a:pt x="13051928" y="169951"/>
                  <a:pt x="12974477" y="172872"/>
                  <a:pt x="12897140" y="177421"/>
                </a:cubicBezTo>
                <a:lnTo>
                  <a:pt x="12678776" y="204716"/>
                </a:lnTo>
                <a:cubicBezTo>
                  <a:pt x="12642382" y="209265"/>
                  <a:pt x="12606190" y="215924"/>
                  <a:pt x="12569594" y="218364"/>
                </a:cubicBezTo>
                <a:lnTo>
                  <a:pt x="12364877" y="232012"/>
                </a:lnTo>
                <a:cubicBezTo>
                  <a:pt x="12128439" y="226513"/>
                  <a:pt x="11859583" y="231976"/>
                  <a:pt x="11614250" y="204716"/>
                </a:cubicBezTo>
                <a:cubicBezTo>
                  <a:pt x="11586747" y="201660"/>
                  <a:pt x="11559878" y="194016"/>
                  <a:pt x="11532364" y="191068"/>
                </a:cubicBezTo>
                <a:cubicBezTo>
                  <a:pt x="11432440" y="180362"/>
                  <a:pt x="11331242" y="180295"/>
                  <a:pt x="11232113" y="163773"/>
                </a:cubicBezTo>
                <a:cubicBezTo>
                  <a:pt x="11087323" y="139641"/>
                  <a:pt x="11202008" y="156668"/>
                  <a:pt x="11000101" y="136477"/>
                </a:cubicBezTo>
                <a:cubicBezTo>
                  <a:pt x="10913619" y="127829"/>
                  <a:pt x="10826834" y="121474"/>
                  <a:pt x="10740794" y="109182"/>
                </a:cubicBezTo>
                <a:cubicBezTo>
                  <a:pt x="10708949" y="104633"/>
                  <a:pt x="10677421" y="96171"/>
                  <a:pt x="10645259" y="95534"/>
                </a:cubicBezTo>
                <a:lnTo>
                  <a:pt x="9362370" y="81886"/>
                </a:lnTo>
                <a:cubicBezTo>
                  <a:pt x="8575682" y="58048"/>
                  <a:pt x="8995560" y="64343"/>
                  <a:pt x="7820173" y="81886"/>
                </a:cubicBezTo>
                <a:lnTo>
                  <a:pt x="6523636" y="109182"/>
                </a:lnTo>
                <a:cubicBezTo>
                  <a:pt x="6327931" y="116171"/>
                  <a:pt x="6132540" y="131186"/>
                  <a:pt x="5936782" y="136477"/>
                </a:cubicBezTo>
                <a:cubicBezTo>
                  <a:pt x="5074957" y="159770"/>
                  <a:pt x="5748399" y="138105"/>
                  <a:pt x="5145212" y="163773"/>
                </a:cubicBezTo>
                <a:cubicBezTo>
                  <a:pt x="4841346" y="176704"/>
                  <a:pt x="4816454" y="173536"/>
                  <a:pt x="4544710" y="191068"/>
                </a:cubicBezTo>
                <a:cubicBezTo>
                  <a:pt x="3772274" y="240902"/>
                  <a:pt x="5138629" y="156680"/>
                  <a:pt x="4121630" y="232012"/>
                </a:cubicBezTo>
                <a:lnTo>
                  <a:pt x="3753140" y="259307"/>
                </a:lnTo>
                <a:cubicBezTo>
                  <a:pt x="3689458" y="263967"/>
                  <a:pt x="3625843" y="269766"/>
                  <a:pt x="3562071" y="272955"/>
                </a:cubicBezTo>
                <a:lnTo>
                  <a:pt x="3289116" y="286603"/>
                </a:lnTo>
                <a:lnTo>
                  <a:pt x="2579433" y="272955"/>
                </a:lnTo>
                <a:cubicBezTo>
                  <a:pt x="2479283" y="270248"/>
                  <a:pt x="2379286" y="263393"/>
                  <a:pt x="2279182" y="259307"/>
                </a:cubicBezTo>
                <a:lnTo>
                  <a:pt x="1910692" y="245660"/>
                </a:lnTo>
                <a:lnTo>
                  <a:pt x="1310191" y="259307"/>
                </a:lnTo>
                <a:cubicBezTo>
                  <a:pt x="1293337" y="259981"/>
                  <a:pt x="1181743" y="281600"/>
                  <a:pt x="1160065" y="286603"/>
                </a:cubicBezTo>
                <a:cubicBezTo>
                  <a:pt x="1123512" y="295038"/>
                  <a:pt x="1088107" y="309245"/>
                  <a:pt x="1050883" y="313898"/>
                </a:cubicBezTo>
                <a:lnTo>
                  <a:pt x="941701" y="327546"/>
                </a:lnTo>
                <a:cubicBezTo>
                  <a:pt x="914307" y="331459"/>
                  <a:pt x="887433" y="339468"/>
                  <a:pt x="859815" y="341194"/>
                </a:cubicBezTo>
                <a:cubicBezTo>
                  <a:pt x="814411" y="344032"/>
                  <a:pt x="780202" y="329821"/>
                  <a:pt x="764280" y="327546"/>
                </a:cubicBezTo>
                <a:close/>
              </a:path>
            </a:pathLst>
          </a:custGeom>
          <a:solidFill>
            <a:srgbClr val="FFFFFF"/>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Rectangle 11">
            <a:extLst>
              <a:ext uri="{FF2B5EF4-FFF2-40B4-BE49-F238E27FC236}">
                <a16:creationId xmlns:a16="http://schemas.microsoft.com/office/drawing/2014/main" id="{C17CF091-2ED8-40B7-9594-09A04AA2ABA7}"/>
              </a:ext>
            </a:extLst>
          </p:cNvPr>
          <p:cNvSpPr/>
          <p:nvPr/>
        </p:nvSpPr>
        <p:spPr bwMode="auto">
          <a:xfrm>
            <a:off x="9671720" y="2678279"/>
            <a:ext cx="14113568" cy="7272808"/>
          </a:xfrm>
          <a:prstGeom prst="rect">
            <a:avLst/>
          </a:prstGeom>
          <a:solidFill>
            <a:srgbClr val="FFFFFF"/>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Rectangle 12">
            <a:extLst>
              <a:ext uri="{FF2B5EF4-FFF2-40B4-BE49-F238E27FC236}">
                <a16:creationId xmlns:a16="http://schemas.microsoft.com/office/drawing/2014/main" id="{76AF4929-1478-486E-ACE1-02CB1AB53560}"/>
              </a:ext>
            </a:extLst>
          </p:cNvPr>
          <p:cNvSpPr/>
          <p:nvPr/>
        </p:nvSpPr>
        <p:spPr bwMode="auto">
          <a:xfrm>
            <a:off x="13056096" y="2686979"/>
            <a:ext cx="10729192" cy="7272808"/>
          </a:xfrm>
          <a:prstGeom prst="rect">
            <a:avLst/>
          </a:prstGeom>
          <a:solidFill>
            <a:srgbClr val="FFFFFF"/>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Freeform: Shape 15">
            <a:extLst>
              <a:ext uri="{FF2B5EF4-FFF2-40B4-BE49-F238E27FC236}">
                <a16:creationId xmlns:a16="http://schemas.microsoft.com/office/drawing/2014/main" id="{F9B1B394-FBEA-4654-84EC-BAB02DAEC6E6}"/>
              </a:ext>
            </a:extLst>
          </p:cNvPr>
          <p:cNvSpPr/>
          <p:nvPr/>
        </p:nvSpPr>
        <p:spPr bwMode="auto">
          <a:xfrm>
            <a:off x="16368464" y="2897560"/>
            <a:ext cx="7411453" cy="7535583"/>
          </a:xfrm>
          <a:custGeom>
            <a:avLst/>
            <a:gdLst>
              <a:gd name="connsiteX0" fmla="*/ 553453 w 7411453"/>
              <a:gd name="connsiteY0" fmla="*/ 385011 h 7535583"/>
              <a:gd name="connsiteX1" fmla="*/ 553453 w 7411453"/>
              <a:gd name="connsiteY1" fmla="*/ 385011 h 7535583"/>
              <a:gd name="connsiteX2" fmla="*/ 385011 w 7411453"/>
              <a:gd name="connsiteY2" fmla="*/ 505327 h 7535583"/>
              <a:gd name="connsiteX3" fmla="*/ 336884 w 7411453"/>
              <a:gd name="connsiteY3" fmla="*/ 649705 h 7535583"/>
              <a:gd name="connsiteX4" fmla="*/ 360947 w 7411453"/>
              <a:gd name="connsiteY4" fmla="*/ 770021 h 7535583"/>
              <a:gd name="connsiteX5" fmla="*/ 409074 w 7411453"/>
              <a:gd name="connsiteY5" fmla="*/ 914400 h 7535583"/>
              <a:gd name="connsiteX6" fmla="*/ 433137 w 7411453"/>
              <a:gd name="connsiteY6" fmla="*/ 986590 h 7535583"/>
              <a:gd name="connsiteX7" fmla="*/ 457200 w 7411453"/>
              <a:gd name="connsiteY7" fmla="*/ 1058779 h 7535583"/>
              <a:gd name="connsiteX8" fmla="*/ 481263 w 7411453"/>
              <a:gd name="connsiteY8" fmla="*/ 1130969 h 7535583"/>
              <a:gd name="connsiteX9" fmla="*/ 553453 w 7411453"/>
              <a:gd name="connsiteY9" fmla="*/ 1179095 h 7535583"/>
              <a:gd name="connsiteX10" fmla="*/ 625642 w 7411453"/>
              <a:gd name="connsiteY10" fmla="*/ 1419727 h 7535583"/>
              <a:gd name="connsiteX11" fmla="*/ 577516 w 7411453"/>
              <a:gd name="connsiteY11" fmla="*/ 1900990 h 7535583"/>
              <a:gd name="connsiteX12" fmla="*/ 529389 w 7411453"/>
              <a:gd name="connsiteY12" fmla="*/ 2045369 h 7535583"/>
              <a:gd name="connsiteX13" fmla="*/ 481263 w 7411453"/>
              <a:gd name="connsiteY13" fmla="*/ 2261937 h 7535583"/>
              <a:gd name="connsiteX14" fmla="*/ 457200 w 7411453"/>
              <a:gd name="connsiteY14" fmla="*/ 2382253 h 7535583"/>
              <a:gd name="connsiteX15" fmla="*/ 385011 w 7411453"/>
              <a:gd name="connsiteY15" fmla="*/ 2719137 h 7535583"/>
              <a:gd name="connsiteX16" fmla="*/ 336884 w 7411453"/>
              <a:gd name="connsiteY16" fmla="*/ 3007895 h 7535583"/>
              <a:gd name="connsiteX17" fmla="*/ 288758 w 7411453"/>
              <a:gd name="connsiteY17" fmla="*/ 3368842 h 7535583"/>
              <a:gd name="connsiteX18" fmla="*/ 216568 w 7411453"/>
              <a:gd name="connsiteY18" fmla="*/ 3633537 h 7535583"/>
              <a:gd name="connsiteX19" fmla="*/ 168442 w 7411453"/>
              <a:gd name="connsiteY19" fmla="*/ 3705727 h 7535583"/>
              <a:gd name="connsiteX20" fmla="*/ 96253 w 7411453"/>
              <a:gd name="connsiteY20" fmla="*/ 3753853 h 7535583"/>
              <a:gd name="connsiteX21" fmla="*/ 48126 w 7411453"/>
              <a:gd name="connsiteY21" fmla="*/ 3898232 h 7535583"/>
              <a:gd name="connsiteX22" fmla="*/ 24063 w 7411453"/>
              <a:gd name="connsiteY22" fmla="*/ 3970421 h 7535583"/>
              <a:gd name="connsiteX23" fmla="*/ 0 w 7411453"/>
              <a:gd name="connsiteY23" fmla="*/ 4090737 h 7535583"/>
              <a:gd name="connsiteX24" fmla="*/ 24063 w 7411453"/>
              <a:gd name="connsiteY24" fmla="*/ 5967663 h 7535583"/>
              <a:gd name="connsiteX25" fmla="*/ 48126 w 7411453"/>
              <a:gd name="connsiteY25" fmla="*/ 6087979 h 7535583"/>
              <a:gd name="connsiteX26" fmla="*/ 72189 w 7411453"/>
              <a:gd name="connsiteY26" fmla="*/ 6280484 h 7535583"/>
              <a:gd name="connsiteX27" fmla="*/ 96253 w 7411453"/>
              <a:gd name="connsiteY27" fmla="*/ 7098632 h 7535583"/>
              <a:gd name="connsiteX28" fmla="*/ 240632 w 7411453"/>
              <a:gd name="connsiteY28" fmla="*/ 7146758 h 7535583"/>
              <a:gd name="connsiteX29" fmla="*/ 697832 w 7411453"/>
              <a:gd name="connsiteY29" fmla="*/ 7218948 h 7535583"/>
              <a:gd name="connsiteX30" fmla="*/ 986589 w 7411453"/>
              <a:gd name="connsiteY30" fmla="*/ 7243011 h 7535583"/>
              <a:gd name="connsiteX31" fmla="*/ 1227221 w 7411453"/>
              <a:gd name="connsiteY31" fmla="*/ 7267074 h 7535583"/>
              <a:gd name="connsiteX32" fmla="*/ 1540042 w 7411453"/>
              <a:gd name="connsiteY32" fmla="*/ 7291137 h 7535583"/>
              <a:gd name="connsiteX33" fmla="*/ 1949116 w 7411453"/>
              <a:gd name="connsiteY33" fmla="*/ 7339263 h 7535583"/>
              <a:gd name="connsiteX34" fmla="*/ 2045368 w 7411453"/>
              <a:gd name="connsiteY34" fmla="*/ 7363327 h 7535583"/>
              <a:gd name="connsiteX35" fmla="*/ 2767263 w 7411453"/>
              <a:gd name="connsiteY35" fmla="*/ 7459579 h 7535583"/>
              <a:gd name="connsiteX36" fmla="*/ 4475747 w 7411453"/>
              <a:gd name="connsiteY36" fmla="*/ 7507705 h 7535583"/>
              <a:gd name="connsiteX37" fmla="*/ 6015789 w 7411453"/>
              <a:gd name="connsiteY37" fmla="*/ 7507705 h 7535583"/>
              <a:gd name="connsiteX38" fmla="*/ 6256421 w 7411453"/>
              <a:gd name="connsiteY38" fmla="*/ 7459579 h 7535583"/>
              <a:gd name="connsiteX39" fmla="*/ 6472989 w 7411453"/>
              <a:gd name="connsiteY39" fmla="*/ 7411453 h 7535583"/>
              <a:gd name="connsiteX40" fmla="*/ 6617368 w 7411453"/>
              <a:gd name="connsiteY40" fmla="*/ 7363327 h 7535583"/>
              <a:gd name="connsiteX41" fmla="*/ 6689558 w 7411453"/>
              <a:gd name="connsiteY41" fmla="*/ 7339263 h 7535583"/>
              <a:gd name="connsiteX42" fmla="*/ 6858000 w 7411453"/>
              <a:gd name="connsiteY42" fmla="*/ 7243011 h 7535583"/>
              <a:gd name="connsiteX43" fmla="*/ 6954253 w 7411453"/>
              <a:gd name="connsiteY43" fmla="*/ 7122695 h 7535583"/>
              <a:gd name="connsiteX44" fmla="*/ 6978316 w 7411453"/>
              <a:gd name="connsiteY44" fmla="*/ 7050505 h 7535583"/>
              <a:gd name="connsiteX45" fmla="*/ 7122695 w 7411453"/>
              <a:gd name="connsiteY45" fmla="*/ 6833937 h 7535583"/>
              <a:gd name="connsiteX46" fmla="*/ 7170821 w 7411453"/>
              <a:gd name="connsiteY46" fmla="*/ 6761748 h 7535583"/>
              <a:gd name="connsiteX47" fmla="*/ 7267074 w 7411453"/>
              <a:gd name="connsiteY47" fmla="*/ 6593305 h 7535583"/>
              <a:gd name="connsiteX48" fmla="*/ 7291137 w 7411453"/>
              <a:gd name="connsiteY48" fmla="*/ 6521116 h 7535583"/>
              <a:gd name="connsiteX49" fmla="*/ 7339263 w 7411453"/>
              <a:gd name="connsiteY49" fmla="*/ 6328611 h 7535583"/>
              <a:gd name="connsiteX50" fmla="*/ 7363326 w 7411453"/>
              <a:gd name="connsiteY50" fmla="*/ 6184232 h 7535583"/>
              <a:gd name="connsiteX51" fmla="*/ 7411453 w 7411453"/>
              <a:gd name="connsiteY51" fmla="*/ 5606716 h 7535583"/>
              <a:gd name="connsiteX52" fmla="*/ 7387389 w 7411453"/>
              <a:gd name="connsiteY52" fmla="*/ 4596063 h 7535583"/>
              <a:gd name="connsiteX53" fmla="*/ 7339263 w 7411453"/>
              <a:gd name="connsiteY53" fmla="*/ 4235116 h 7535583"/>
              <a:gd name="connsiteX54" fmla="*/ 7291137 w 7411453"/>
              <a:gd name="connsiteY54" fmla="*/ 2911642 h 7535583"/>
              <a:gd name="connsiteX55" fmla="*/ 7243011 w 7411453"/>
              <a:gd name="connsiteY55" fmla="*/ 2502569 h 7535583"/>
              <a:gd name="connsiteX56" fmla="*/ 7194884 w 7411453"/>
              <a:gd name="connsiteY56" fmla="*/ 2213811 h 7535583"/>
              <a:gd name="connsiteX57" fmla="*/ 7170821 w 7411453"/>
              <a:gd name="connsiteY57" fmla="*/ 1997242 h 7535583"/>
              <a:gd name="connsiteX58" fmla="*/ 7146758 w 7411453"/>
              <a:gd name="connsiteY58" fmla="*/ 1900990 h 7535583"/>
              <a:gd name="connsiteX59" fmla="*/ 7122695 w 7411453"/>
              <a:gd name="connsiteY59" fmla="*/ 1756611 h 7535583"/>
              <a:gd name="connsiteX60" fmla="*/ 7074568 w 7411453"/>
              <a:gd name="connsiteY60" fmla="*/ 1467853 h 7535583"/>
              <a:gd name="connsiteX61" fmla="*/ 7026442 w 7411453"/>
              <a:gd name="connsiteY61" fmla="*/ 1323474 h 7535583"/>
              <a:gd name="connsiteX62" fmla="*/ 7002379 w 7411453"/>
              <a:gd name="connsiteY62" fmla="*/ 1227221 h 7535583"/>
              <a:gd name="connsiteX63" fmla="*/ 6978316 w 7411453"/>
              <a:gd name="connsiteY63" fmla="*/ 1155032 h 7535583"/>
              <a:gd name="connsiteX64" fmla="*/ 6954253 w 7411453"/>
              <a:gd name="connsiteY64" fmla="*/ 1058779 h 7535583"/>
              <a:gd name="connsiteX65" fmla="*/ 6906126 w 7411453"/>
              <a:gd name="connsiteY65" fmla="*/ 1010653 h 7535583"/>
              <a:gd name="connsiteX66" fmla="*/ 6833937 w 7411453"/>
              <a:gd name="connsiteY66" fmla="*/ 866274 h 7535583"/>
              <a:gd name="connsiteX67" fmla="*/ 6809874 w 7411453"/>
              <a:gd name="connsiteY67" fmla="*/ 794084 h 7535583"/>
              <a:gd name="connsiteX68" fmla="*/ 6761747 w 7411453"/>
              <a:gd name="connsiteY68" fmla="*/ 721895 h 7535583"/>
              <a:gd name="connsiteX69" fmla="*/ 6641432 w 7411453"/>
              <a:gd name="connsiteY69" fmla="*/ 505327 h 7535583"/>
              <a:gd name="connsiteX70" fmla="*/ 6593305 w 7411453"/>
              <a:gd name="connsiteY70" fmla="*/ 433137 h 7535583"/>
              <a:gd name="connsiteX71" fmla="*/ 6376737 w 7411453"/>
              <a:gd name="connsiteY71" fmla="*/ 240632 h 7535583"/>
              <a:gd name="connsiteX72" fmla="*/ 6328611 w 7411453"/>
              <a:gd name="connsiteY72" fmla="*/ 192505 h 7535583"/>
              <a:gd name="connsiteX73" fmla="*/ 6256421 w 7411453"/>
              <a:gd name="connsiteY73" fmla="*/ 168442 h 7535583"/>
              <a:gd name="connsiteX74" fmla="*/ 5702968 w 7411453"/>
              <a:gd name="connsiteY74" fmla="*/ 96253 h 7535583"/>
              <a:gd name="connsiteX75" fmla="*/ 5510463 w 7411453"/>
              <a:gd name="connsiteY75" fmla="*/ 72190 h 7535583"/>
              <a:gd name="connsiteX76" fmla="*/ 5293895 w 7411453"/>
              <a:gd name="connsiteY76" fmla="*/ 48127 h 7535583"/>
              <a:gd name="connsiteX77" fmla="*/ 5125453 w 7411453"/>
              <a:gd name="connsiteY77" fmla="*/ 24063 h 7535583"/>
              <a:gd name="connsiteX78" fmla="*/ 4716379 w 7411453"/>
              <a:gd name="connsiteY78" fmla="*/ 0 h 7535583"/>
              <a:gd name="connsiteX79" fmla="*/ 938463 w 7411453"/>
              <a:gd name="connsiteY79" fmla="*/ 48127 h 7535583"/>
              <a:gd name="connsiteX80" fmla="*/ 770021 w 7411453"/>
              <a:gd name="connsiteY80" fmla="*/ 96253 h 7535583"/>
              <a:gd name="connsiteX81" fmla="*/ 577516 w 7411453"/>
              <a:gd name="connsiteY81" fmla="*/ 240632 h 7535583"/>
              <a:gd name="connsiteX82" fmla="*/ 505326 w 7411453"/>
              <a:gd name="connsiteY82" fmla="*/ 360948 h 7535583"/>
              <a:gd name="connsiteX83" fmla="*/ 433137 w 7411453"/>
              <a:gd name="connsiteY83" fmla="*/ 409074 h 7535583"/>
              <a:gd name="connsiteX84" fmla="*/ 505326 w 7411453"/>
              <a:gd name="connsiteY84" fmla="*/ 505327 h 7535583"/>
              <a:gd name="connsiteX85" fmla="*/ 553453 w 7411453"/>
              <a:gd name="connsiteY85" fmla="*/ 385011 h 753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411453" h="7535583">
                <a:moveTo>
                  <a:pt x="553453" y="385011"/>
                </a:moveTo>
                <a:lnTo>
                  <a:pt x="553453" y="385011"/>
                </a:lnTo>
                <a:cubicBezTo>
                  <a:pt x="497306" y="425116"/>
                  <a:pt x="428704" y="451924"/>
                  <a:pt x="385011" y="505327"/>
                </a:cubicBezTo>
                <a:cubicBezTo>
                  <a:pt x="352887" y="544589"/>
                  <a:pt x="336884" y="649705"/>
                  <a:pt x="336884" y="649705"/>
                </a:cubicBezTo>
                <a:cubicBezTo>
                  <a:pt x="344905" y="689810"/>
                  <a:pt x="350186" y="730563"/>
                  <a:pt x="360947" y="770021"/>
                </a:cubicBezTo>
                <a:cubicBezTo>
                  <a:pt x="374295" y="818963"/>
                  <a:pt x="393032" y="866274"/>
                  <a:pt x="409074" y="914400"/>
                </a:cubicBezTo>
                <a:lnTo>
                  <a:pt x="433137" y="986590"/>
                </a:lnTo>
                <a:lnTo>
                  <a:pt x="457200" y="1058779"/>
                </a:lnTo>
                <a:cubicBezTo>
                  <a:pt x="465221" y="1082842"/>
                  <a:pt x="460158" y="1116899"/>
                  <a:pt x="481263" y="1130969"/>
                </a:cubicBezTo>
                <a:lnTo>
                  <a:pt x="553453" y="1179095"/>
                </a:lnTo>
                <a:cubicBezTo>
                  <a:pt x="612037" y="1354849"/>
                  <a:pt x="589275" y="1274259"/>
                  <a:pt x="625642" y="1419727"/>
                </a:cubicBezTo>
                <a:cubicBezTo>
                  <a:pt x="617749" y="1530224"/>
                  <a:pt x="611573" y="1764764"/>
                  <a:pt x="577516" y="1900990"/>
                </a:cubicBezTo>
                <a:cubicBezTo>
                  <a:pt x="565212" y="1950205"/>
                  <a:pt x="539338" y="1995624"/>
                  <a:pt x="529389" y="2045369"/>
                </a:cubicBezTo>
                <a:cubicBezTo>
                  <a:pt x="456811" y="2408258"/>
                  <a:pt x="549231" y="1956080"/>
                  <a:pt x="481263" y="2261937"/>
                </a:cubicBezTo>
                <a:cubicBezTo>
                  <a:pt x="472391" y="2301863"/>
                  <a:pt x="466072" y="2342327"/>
                  <a:pt x="457200" y="2382253"/>
                </a:cubicBezTo>
                <a:cubicBezTo>
                  <a:pt x="413381" y="2579439"/>
                  <a:pt x="439417" y="2392706"/>
                  <a:pt x="385011" y="2719137"/>
                </a:cubicBezTo>
                <a:cubicBezTo>
                  <a:pt x="368969" y="2815390"/>
                  <a:pt x="347660" y="2910911"/>
                  <a:pt x="336884" y="3007895"/>
                </a:cubicBezTo>
                <a:cubicBezTo>
                  <a:pt x="315090" y="3204042"/>
                  <a:pt x="319618" y="3199108"/>
                  <a:pt x="288758" y="3368842"/>
                </a:cubicBezTo>
                <a:cubicBezTo>
                  <a:pt x="277458" y="3430995"/>
                  <a:pt x="249459" y="3584200"/>
                  <a:pt x="216568" y="3633537"/>
                </a:cubicBezTo>
                <a:cubicBezTo>
                  <a:pt x="200526" y="3657600"/>
                  <a:pt x="188892" y="3685277"/>
                  <a:pt x="168442" y="3705727"/>
                </a:cubicBezTo>
                <a:cubicBezTo>
                  <a:pt x="147992" y="3726177"/>
                  <a:pt x="120316" y="3737811"/>
                  <a:pt x="96253" y="3753853"/>
                </a:cubicBezTo>
                <a:lnTo>
                  <a:pt x="48126" y="3898232"/>
                </a:lnTo>
                <a:cubicBezTo>
                  <a:pt x="40105" y="3922295"/>
                  <a:pt x="29037" y="3945549"/>
                  <a:pt x="24063" y="3970421"/>
                </a:cubicBezTo>
                <a:lnTo>
                  <a:pt x="0" y="4090737"/>
                </a:lnTo>
                <a:cubicBezTo>
                  <a:pt x="8021" y="4716379"/>
                  <a:pt x="8991" y="5342151"/>
                  <a:pt x="24063" y="5967663"/>
                </a:cubicBezTo>
                <a:cubicBezTo>
                  <a:pt x="25048" y="6008551"/>
                  <a:pt x="41907" y="6047555"/>
                  <a:pt x="48126" y="6087979"/>
                </a:cubicBezTo>
                <a:cubicBezTo>
                  <a:pt x="57959" y="6151895"/>
                  <a:pt x="64168" y="6216316"/>
                  <a:pt x="72189" y="6280484"/>
                </a:cubicBezTo>
                <a:cubicBezTo>
                  <a:pt x="80210" y="6553200"/>
                  <a:pt x="44177" y="6830814"/>
                  <a:pt x="96253" y="7098632"/>
                </a:cubicBezTo>
                <a:cubicBezTo>
                  <a:pt x="105936" y="7148429"/>
                  <a:pt x="192506" y="7130716"/>
                  <a:pt x="240632" y="7146758"/>
                </a:cubicBezTo>
                <a:cubicBezTo>
                  <a:pt x="422113" y="7207251"/>
                  <a:pt x="356013" y="7190463"/>
                  <a:pt x="697832" y="7218948"/>
                </a:cubicBezTo>
                <a:lnTo>
                  <a:pt x="986589" y="7243011"/>
                </a:lnTo>
                <a:lnTo>
                  <a:pt x="1227221" y="7267074"/>
                </a:lnTo>
                <a:cubicBezTo>
                  <a:pt x="1331410" y="7276134"/>
                  <a:pt x="1435890" y="7281669"/>
                  <a:pt x="1540042" y="7291137"/>
                </a:cubicBezTo>
                <a:cubicBezTo>
                  <a:pt x="1654462" y="7301539"/>
                  <a:pt x="1832707" y="7324712"/>
                  <a:pt x="1949116" y="7339263"/>
                </a:cubicBezTo>
                <a:cubicBezTo>
                  <a:pt x="1981200" y="7347284"/>
                  <a:pt x="2013084" y="7356153"/>
                  <a:pt x="2045368" y="7363327"/>
                </a:cubicBezTo>
                <a:cubicBezTo>
                  <a:pt x="2282199" y="7415957"/>
                  <a:pt x="2525548" y="7441674"/>
                  <a:pt x="2767263" y="7459579"/>
                </a:cubicBezTo>
                <a:cubicBezTo>
                  <a:pt x="3421726" y="7508057"/>
                  <a:pt x="3610193" y="7491968"/>
                  <a:pt x="4475747" y="7507705"/>
                </a:cubicBezTo>
                <a:cubicBezTo>
                  <a:pt x="5208894" y="7542618"/>
                  <a:pt x="5051416" y="7547068"/>
                  <a:pt x="6015789" y="7507705"/>
                </a:cubicBezTo>
                <a:cubicBezTo>
                  <a:pt x="6102432" y="7504169"/>
                  <a:pt x="6174082" y="7477876"/>
                  <a:pt x="6256421" y="7459579"/>
                </a:cubicBezTo>
                <a:cubicBezTo>
                  <a:pt x="6344742" y="7439952"/>
                  <a:pt x="6389152" y="7436604"/>
                  <a:pt x="6472989" y="7411453"/>
                </a:cubicBezTo>
                <a:cubicBezTo>
                  <a:pt x="6521579" y="7396876"/>
                  <a:pt x="6569242" y="7379369"/>
                  <a:pt x="6617368" y="7363327"/>
                </a:cubicBezTo>
                <a:cubicBezTo>
                  <a:pt x="6641431" y="7355306"/>
                  <a:pt x="6668453" y="7353333"/>
                  <a:pt x="6689558" y="7339263"/>
                </a:cubicBezTo>
                <a:cubicBezTo>
                  <a:pt x="6791594" y="7271239"/>
                  <a:pt x="6735880" y="7304070"/>
                  <a:pt x="6858000" y="7243011"/>
                </a:cubicBezTo>
                <a:cubicBezTo>
                  <a:pt x="6902761" y="7198249"/>
                  <a:pt x="6923899" y="7183402"/>
                  <a:pt x="6954253" y="7122695"/>
                </a:cubicBezTo>
                <a:cubicBezTo>
                  <a:pt x="6965597" y="7100008"/>
                  <a:pt x="6965998" y="7072678"/>
                  <a:pt x="6978316" y="7050505"/>
                </a:cubicBezTo>
                <a:cubicBezTo>
                  <a:pt x="6978321" y="7050497"/>
                  <a:pt x="7098630" y="6870035"/>
                  <a:pt x="7122695" y="6833937"/>
                </a:cubicBezTo>
                <a:cubicBezTo>
                  <a:pt x="7138737" y="6809874"/>
                  <a:pt x="7157888" y="6787615"/>
                  <a:pt x="7170821" y="6761748"/>
                </a:cubicBezTo>
                <a:cubicBezTo>
                  <a:pt x="7231881" y="6639628"/>
                  <a:pt x="7199049" y="6695342"/>
                  <a:pt x="7267074" y="6593305"/>
                </a:cubicBezTo>
                <a:cubicBezTo>
                  <a:pt x="7275095" y="6569242"/>
                  <a:pt x="7284985" y="6545723"/>
                  <a:pt x="7291137" y="6521116"/>
                </a:cubicBezTo>
                <a:lnTo>
                  <a:pt x="7339263" y="6328611"/>
                </a:lnTo>
                <a:cubicBezTo>
                  <a:pt x="7347284" y="6280485"/>
                  <a:pt x="7357274" y="6232645"/>
                  <a:pt x="7363326" y="6184232"/>
                </a:cubicBezTo>
                <a:cubicBezTo>
                  <a:pt x="7386835" y="5996160"/>
                  <a:pt x="7398064" y="5794151"/>
                  <a:pt x="7411453" y="5606716"/>
                </a:cubicBezTo>
                <a:cubicBezTo>
                  <a:pt x="7403432" y="5269832"/>
                  <a:pt x="7400594" y="4932784"/>
                  <a:pt x="7387389" y="4596063"/>
                </a:cubicBezTo>
                <a:cubicBezTo>
                  <a:pt x="7382858" y="4480524"/>
                  <a:pt x="7358527" y="4350703"/>
                  <a:pt x="7339263" y="4235116"/>
                </a:cubicBezTo>
                <a:cubicBezTo>
                  <a:pt x="7279213" y="3454459"/>
                  <a:pt x="7350369" y="4451687"/>
                  <a:pt x="7291137" y="2911642"/>
                </a:cubicBezTo>
                <a:cubicBezTo>
                  <a:pt x="7287307" y="2812066"/>
                  <a:pt x="7260267" y="2611857"/>
                  <a:pt x="7243011" y="2502569"/>
                </a:cubicBezTo>
                <a:cubicBezTo>
                  <a:pt x="7227792" y="2406183"/>
                  <a:pt x="7205660" y="2310795"/>
                  <a:pt x="7194884" y="2213811"/>
                </a:cubicBezTo>
                <a:cubicBezTo>
                  <a:pt x="7186863" y="2141621"/>
                  <a:pt x="7181865" y="2069031"/>
                  <a:pt x="7170821" y="1997242"/>
                </a:cubicBezTo>
                <a:cubicBezTo>
                  <a:pt x="7165792" y="1964555"/>
                  <a:pt x="7153244" y="1933419"/>
                  <a:pt x="7146758" y="1900990"/>
                </a:cubicBezTo>
                <a:cubicBezTo>
                  <a:pt x="7137189" y="1853147"/>
                  <a:pt x="7130114" y="1804834"/>
                  <a:pt x="7122695" y="1756611"/>
                </a:cubicBezTo>
                <a:cubicBezTo>
                  <a:pt x="7110541" y="1677609"/>
                  <a:pt x="7096997" y="1550092"/>
                  <a:pt x="7074568" y="1467853"/>
                </a:cubicBezTo>
                <a:cubicBezTo>
                  <a:pt x="7061220" y="1418911"/>
                  <a:pt x="7038746" y="1372689"/>
                  <a:pt x="7026442" y="1323474"/>
                </a:cubicBezTo>
                <a:cubicBezTo>
                  <a:pt x="7018421" y="1291390"/>
                  <a:pt x="7011464" y="1259020"/>
                  <a:pt x="7002379" y="1227221"/>
                </a:cubicBezTo>
                <a:cubicBezTo>
                  <a:pt x="6995411" y="1202832"/>
                  <a:pt x="6985284" y="1179421"/>
                  <a:pt x="6978316" y="1155032"/>
                </a:cubicBezTo>
                <a:cubicBezTo>
                  <a:pt x="6969231" y="1123233"/>
                  <a:pt x="6969043" y="1088359"/>
                  <a:pt x="6954253" y="1058779"/>
                </a:cubicBezTo>
                <a:cubicBezTo>
                  <a:pt x="6944107" y="1038487"/>
                  <a:pt x="6922168" y="1026695"/>
                  <a:pt x="6906126" y="1010653"/>
                </a:cubicBezTo>
                <a:cubicBezTo>
                  <a:pt x="6845643" y="829201"/>
                  <a:pt x="6927231" y="1052863"/>
                  <a:pt x="6833937" y="866274"/>
                </a:cubicBezTo>
                <a:cubicBezTo>
                  <a:pt x="6822594" y="843587"/>
                  <a:pt x="6821218" y="816771"/>
                  <a:pt x="6809874" y="794084"/>
                </a:cubicBezTo>
                <a:cubicBezTo>
                  <a:pt x="6796940" y="768217"/>
                  <a:pt x="6776096" y="747005"/>
                  <a:pt x="6761747" y="721895"/>
                </a:cubicBezTo>
                <a:cubicBezTo>
                  <a:pt x="6608521" y="453751"/>
                  <a:pt x="6841838" y="825976"/>
                  <a:pt x="6641432" y="505327"/>
                </a:cubicBezTo>
                <a:cubicBezTo>
                  <a:pt x="6626104" y="480802"/>
                  <a:pt x="6612519" y="454753"/>
                  <a:pt x="6593305" y="433137"/>
                </a:cubicBezTo>
                <a:cubicBezTo>
                  <a:pt x="6367487" y="179092"/>
                  <a:pt x="6531472" y="364421"/>
                  <a:pt x="6376737" y="240632"/>
                </a:cubicBezTo>
                <a:cubicBezTo>
                  <a:pt x="6359021" y="226459"/>
                  <a:pt x="6348065" y="204177"/>
                  <a:pt x="6328611" y="192505"/>
                </a:cubicBezTo>
                <a:cubicBezTo>
                  <a:pt x="6306861" y="179455"/>
                  <a:pt x="6281029" y="174594"/>
                  <a:pt x="6256421" y="168442"/>
                </a:cubicBezTo>
                <a:cubicBezTo>
                  <a:pt x="6083941" y="125323"/>
                  <a:pt x="5856087" y="115393"/>
                  <a:pt x="5702968" y="96253"/>
                </a:cubicBezTo>
                <a:lnTo>
                  <a:pt x="5510463" y="72190"/>
                </a:lnTo>
                <a:lnTo>
                  <a:pt x="5293895" y="48127"/>
                </a:lnTo>
                <a:cubicBezTo>
                  <a:pt x="5237616" y="41092"/>
                  <a:pt x="5181974" y="28773"/>
                  <a:pt x="5125453" y="24063"/>
                </a:cubicBezTo>
                <a:cubicBezTo>
                  <a:pt x="4989331" y="12719"/>
                  <a:pt x="4852737" y="8021"/>
                  <a:pt x="4716379" y="0"/>
                </a:cubicBezTo>
                <a:lnTo>
                  <a:pt x="938463" y="48127"/>
                </a:lnTo>
                <a:cubicBezTo>
                  <a:pt x="904033" y="49532"/>
                  <a:pt x="807296" y="83828"/>
                  <a:pt x="770021" y="96253"/>
                </a:cubicBezTo>
                <a:cubicBezTo>
                  <a:pt x="606765" y="205089"/>
                  <a:pt x="666541" y="151605"/>
                  <a:pt x="577516" y="240632"/>
                </a:cubicBezTo>
                <a:cubicBezTo>
                  <a:pt x="552993" y="314201"/>
                  <a:pt x="565383" y="312902"/>
                  <a:pt x="505326" y="360948"/>
                </a:cubicBezTo>
                <a:cubicBezTo>
                  <a:pt x="482743" y="379014"/>
                  <a:pt x="433137" y="409074"/>
                  <a:pt x="433137" y="409074"/>
                </a:cubicBezTo>
                <a:lnTo>
                  <a:pt x="505326" y="505327"/>
                </a:lnTo>
                <a:lnTo>
                  <a:pt x="553453" y="385011"/>
                </a:lnTo>
                <a:close/>
              </a:path>
            </a:pathLst>
          </a:custGeom>
          <a:solidFill>
            <a:srgbClr val="FFFFFF"/>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7" name="Freeform: Shape 16">
            <a:extLst>
              <a:ext uri="{FF2B5EF4-FFF2-40B4-BE49-F238E27FC236}">
                <a16:creationId xmlns:a16="http://schemas.microsoft.com/office/drawing/2014/main" id="{E8896527-E968-4D8D-BE2B-FD38AA17833A}"/>
              </a:ext>
            </a:extLst>
          </p:cNvPr>
          <p:cNvSpPr/>
          <p:nvPr/>
        </p:nvSpPr>
        <p:spPr bwMode="auto">
          <a:xfrm>
            <a:off x="19948358" y="3296653"/>
            <a:ext cx="3826099" cy="7050505"/>
          </a:xfrm>
          <a:custGeom>
            <a:avLst/>
            <a:gdLst>
              <a:gd name="connsiteX0" fmla="*/ 794084 w 3826099"/>
              <a:gd name="connsiteY0" fmla="*/ 96252 h 7050505"/>
              <a:gd name="connsiteX1" fmla="*/ 794084 w 3826099"/>
              <a:gd name="connsiteY1" fmla="*/ 96252 h 7050505"/>
              <a:gd name="connsiteX2" fmla="*/ 385010 w 3826099"/>
              <a:gd name="connsiteY2" fmla="*/ 120315 h 7050505"/>
              <a:gd name="connsiteX3" fmla="*/ 360947 w 3826099"/>
              <a:gd name="connsiteY3" fmla="*/ 288758 h 7050505"/>
              <a:gd name="connsiteX4" fmla="*/ 312821 w 3826099"/>
              <a:gd name="connsiteY4" fmla="*/ 433136 h 7050505"/>
              <a:gd name="connsiteX5" fmla="*/ 264695 w 3826099"/>
              <a:gd name="connsiteY5" fmla="*/ 505326 h 7050505"/>
              <a:gd name="connsiteX6" fmla="*/ 216568 w 3826099"/>
              <a:gd name="connsiteY6" fmla="*/ 649705 h 7050505"/>
              <a:gd name="connsiteX7" fmla="*/ 240631 w 3826099"/>
              <a:gd name="connsiteY7" fmla="*/ 914400 h 7050505"/>
              <a:gd name="connsiteX8" fmla="*/ 312821 w 3826099"/>
              <a:gd name="connsiteY8" fmla="*/ 1155031 h 7050505"/>
              <a:gd name="connsiteX9" fmla="*/ 360947 w 3826099"/>
              <a:gd name="connsiteY9" fmla="*/ 1371600 h 7050505"/>
              <a:gd name="connsiteX10" fmla="*/ 336884 w 3826099"/>
              <a:gd name="connsiteY10" fmla="*/ 2598821 h 7050505"/>
              <a:gd name="connsiteX11" fmla="*/ 312821 w 3826099"/>
              <a:gd name="connsiteY11" fmla="*/ 2815389 h 7050505"/>
              <a:gd name="connsiteX12" fmla="*/ 264695 w 3826099"/>
              <a:gd name="connsiteY12" fmla="*/ 2983831 h 7050505"/>
              <a:gd name="connsiteX13" fmla="*/ 192505 w 3826099"/>
              <a:gd name="connsiteY13" fmla="*/ 3320715 h 7050505"/>
              <a:gd name="connsiteX14" fmla="*/ 144379 w 3826099"/>
              <a:gd name="connsiteY14" fmla="*/ 3681663 h 7050505"/>
              <a:gd name="connsiteX15" fmla="*/ 96253 w 3826099"/>
              <a:gd name="connsiteY15" fmla="*/ 3826042 h 7050505"/>
              <a:gd name="connsiteX16" fmla="*/ 48126 w 3826099"/>
              <a:gd name="connsiteY16" fmla="*/ 3874168 h 7050505"/>
              <a:gd name="connsiteX17" fmla="*/ 24063 w 3826099"/>
              <a:gd name="connsiteY17" fmla="*/ 3970421 h 7050505"/>
              <a:gd name="connsiteX18" fmla="*/ 0 w 3826099"/>
              <a:gd name="connsiteY18" fmla="*/ 4042610 h 7050505"/>
              <a:gd name="connsiteX19" fmla="*/ 24063 w 3826099"/>
              <a:gd name="connsiteY19" fmla="*/ 4812631 h 7050505"/>
              <a:gd name="connsiteX20" fmla="*/ 48126 w 3826099"/>
              <a:gd name="connsiteY20" fmla="*/ 5005136 h 7050505"/>
              <a:gd name="connsiteX21" fmla="*/ 72189 w 3826099"/>
              <a:gd name="connsiteY21" fmla="*/ 5317958 h 7050505"/>
              <a:gd name="connsiteX22" fmla="*/ 24063 w 3826099"/>
              <a:gd name="connsiteY22" fmla="*/ 6665494 h 7050505"/>
              <a:gd name="connsiteX23" fmla="*/ 48126 w 3826099"/>
              <a:gd name="connsiteY23" fmla="*/ 6978315 h 7050505"/>
              <a:gd name="connsiteX24" fmla="*/ 240631 w 3826099"/>
              <a:gd name="connsiteY24" fmla="*/ 7002379 h 7050505"/>
              <a:gd name="connsiteX25" fmla="*/ 794084 w 3826099"/>
              <a:gd name="connsiteY25" fmla="*/ 7050505 h 7050505"/>
              <a:gd name="connsiteX26" fmla="*/ 1371600 w 3826099"/>
              <a:gd name="connsiteY26" fmla="*/ 7026442 h 7050505"/>
              <a:gd name="connsiteX27" fmla="*/ 1852863 w 3826099"/>
              <a:gd name="connsiteY27" fmla="*/ 6978315 h 7050505"/>
              <a:gd name="connsiteX28" fmla="*/ 3537284 w 3826099"/>
              <a:gd name="connsiteY28" fmla="*/ 6930189 h 7050505"/>
              <a:gd name="connsiteX29" fmla="*/ 3657600 w 3826099"/>
              <a:gd name="connsiteY29" fmla="*/ 6906126 h 7050505"/>
              <a:gd name="connsiteX30" fmla="*/ 3729789 w 3826099"/>
              <a:gd name="connsiteY30" fmla="*/ 6809873 h 7050505"/>
              <a:gd name="connsiteX31" fmla="*/ 3777916 w 3826099"/>
              <a:gd name="connsiteY31" fmla="*/ 6761747 h 7050505"/>
              <a:gd name="connsiteX32" fmla="*/ 3826042 w 3826099"/>
              <a:gd name="connsiteY32" fmla="*/ 6617368 h 7050505"/>
              <a:gd name="connsiteX33" fmla="*/ 3801979 w 3826099"/>
              <a:gd name="connsiteY33" fmla="*/ 5871410 h 7050505"/>
              <a:gd name="connsiteX34" fmla="*/ 3753853 w 3826099"/>
              <a:gd name="connsiteY34" fmla="*/ 5582652 h 7050505"/>
              <a:gd name="connsiteX35" fmla="*/ 3729789 w 3826099"/>
              <a:gd name="connsiteY35" fmla="*/ 5438273 h 7050505"/>
              <a:gd name="connsiteX36" fmla="*/ 3705726 w 3826099"/>
              <a:gd name="connsiteY36" fmla="*/ 5125452 h 7050505"/>
              <a:gd name="connsiteX37" fmla="*/ 3657600 w 3826099"/>
              <a:gd name="connsiteY37" fmla="*/ 4644189 h 7050505"/>
              <a:gd name="connsiteX38" fmla="*/ 3633537 w 3826099"/>
              <a:gd name="connsiteY38" fmla="*/ 4307305 h 7050505"/>
              <a:gd name="connsiteX39" fmla="*/ 3609474 w 3826099"/>
              <a:gd name="connsiteY39" fmla="*/ 4138863 h 7050505"/>
              <a:gd name="connsiteX40" fmla="*/ 3585410 w 3826099"/>
              <a:gd name="connsiteY40" fmla="*/ 3850105 h 7050505"/>
              <a:gd name="connsiteX41" fmla="*/ 3561347 w 3826099"/>
              <a:gd name="connsiteY41" fmla="*/ 3465094 h 7050505"/>
              <a:gd name="connsiteX42" fmla="*/ 3513221 w 3826099"/>
              <a:gd name="connsiteY42" fmla="*/ 2815389 h 7050505"/>
              <a:gd name="connsiteX43" fmla="*/ 3489158 w 3826099"/>
              <a:gd name="connsiteY43" fmla="*/ 2261936 h 7050505"/>
              <a:gd name="connsiteX44" fmla="*/ 3441031 w 3826099"/>
              <a:gd name="connsiteY44" fmla="*/ 1708484 h 7050505"/>
              <a:gd name="connsiteX45" fmla="*/ 3416968 w 3826099"/>
              <a:gd name="connsiteY45" fmla="*/ 1515979 h 7050505"/>
              <a:gd name="connsiteX46" fmla="*/ 3392905 w 3826099"/>
              <a:gd name="connsiteY46" fmla="*/ 1443789 h 7050505"/>
              <a:gd name="connsiteX47" fmla="*/ 3344779 w 3826099"/>
              <a:gd name="connsiteY47" fmla="*/ 1227221 h 7050505"/>
              <a:gd name="connsiteX48" fmla="*/ 3320716 w 3826099"/>
              <a:gd name="connsiteY48" fmla="*/ 1155031 h 7050505"/>
              <a:gd name="connsiteX49" fmla="*/ 3272589 w 3826099"/>
              <a:gd name="connsiteY49" fmla="*/ 962526 h 7050505"/>
              <a:gd name="connsiteX50" fmla="*/ 3200400 w 3826099"/>
              <a:gd name="connsiteY50" fmla="*/ 721894 h 7050505"/>
              <a:gd name="connsiteX51" fmla="*/ 3176337 w 3826099"/>
              <a:gd name="connsiteY51" fmla="*/ 649705 h 7050505"/>
              <a:gd name="connsiteX52" fmla="*/ 3056021 w 3826099"/>
              <a:gd name="connsiteY52" fmla="*/ 505326 h 7050505"/>
              <a:gd name="connsiteX53" fmla="*/ 3007895 w 3826099"/>
              <a:gd name="connsiteY53" fmla="*/ 433136 h 7050505"/>
              <a:gd name="connsiteX54" fmla="*/ 2911642 w 3826099"/>
              <a:gd name="connsiteY54" fmla="*/ 385010 h 7050505"/>
              <a:gd name="connsiteX55" fmla="*/ 2767263 w 3826099"/>
              <a:gd name="connsiteY55" fmla="*/ 288758 h 7050505"/>
              <a:gd name="connsiteX56" fmla="*/ 2622884 w 3826099"/>
              <a:gd name="connsiteY56" fmla="*/ 240631 h 7050505"/>
              <a:gd name="connsiteX57" fmla="*/ 2382253 w 3826099"/>
              <a:gd name="connsiteY57" fmla="*/ 144379 h 7050505"/>
              <a:gd name="connsiteX58" fmla="*/ 2261937 w 3826099"/>
              <a:gd name="connsiteY58" fmla="*/ 120315 h 7050505"/>
              <a:gd name="connsiteX59" fmla="*/ 2069431 w 3826099"/>
              <a:gd name="connsiteY59" fmla="*/ 72189 h 7050505"/>
              <a:gd name="connsiteX60" fmla="*/ 1876926 w 3826099"/>
              <a:gd name="connsiteY60" fmla="*/ 48126 h 7050505"/>
              <a:gd name="connsiteX61" fmla="*/ 1756610 w 3826099"/>
              <a:gd name="connsiteY61" fmla="*/ 24063 h 7050505"/>
              <a:gd name="connsiteX62" fmla="*/ 1540042 w 3826099"/>
              <a:gd name="connsiteY62" fmla="*/ 0 h 7050505"/>
              <a:gd name="connsiteX63" fmla="*/ 1179095 w 3826099"/>
              <a:gd name="connsiteY63" fmla="*/ 24063 h 7050505"/>
              <a:gd name="connsiteX64" fmla="*/ 1034716 w 3826099"/>
              <a:gd name="connsiteY64" fmla="*/ 72189 h 7050505"/>
              <a:gd name="connsiteX65" fmla="*/ 866274 w 3826099"/>
              <a:gd name="connsiteY65" fmla="*/ 120315 h 7050505"/>
              <a:gd name="connsiteX66" fmla="*/ 745958 w 3826099"/>
              <a:gd name="connsiteY66" fmla="*/ 120315 h 7050505"/>
              <a:gd name="connsiteX67" fmla="*/ 794084 w 3826099"/>
              <a:gd name="connsiteY67" fmla="*/ 96252 h 705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826099" h="7050505">
                <a:moveTo>
                  <a:pt x="794084" y="96252"/>
                </a:moveTo>
                <a:lnTo>
                  <a:pt x="794084" y="96252"/>
                </a:lnTo>
                <a:cubicBezTo>
                  <a:pt x="706700" y="86543"/>
                  <a:pt x="470475" y="34850"/>
                  <a:pt x="385010" y="120315"/>
                </a:cubicBezTo>
                <a:cubicBezTo>
                  <a:pt x="344905" y="160420"/>
                  <a:pt x="373700" y="233493"/>
                  <a:pt x="360947" y="288758"/>
                </a:cubicBezTo>
                <a:cubicBezTo>
                  <a:pt x="349540" y="338188"/>
                  <a:pt x="340960" y="390927"/>
                  <a:pt x="312821" y="433136"/>
                </a:cubicBezTo>
                <a:cubicBezTo>
                  <a:pt x="296779" y="457199"/>
                  <a:pt x="276441" y="478898"/>
                  <a:pt x="264695" y="505326"/>
                </a:cubicBezTo>
                <a:cubicBezTo>
                  <a:pt x="244092" y="551683"/>
                  <a:pt x="216568" y="649705"/>
                  <a:pt x="216568" y="649705"/>
                </a:cubicBezTo>
                <a:cubicBezTo>
                  <a:pt x="224589" y="737937"/>
                  <a:pt x="228922" y="826582"/>
                  <a:pt x="240631" y="914400"/>
                </a:cubicBezTo>
                <a:cubicBezTo>
                  <a:pt x="256636" y="1034433"/>
                  <a:pt x="285473" y="1018292"/>
                  <a:pt x="312821" y="1155031"/>
                </a:cubicBezTo>
                <a:cubicBezTo>
                  <a:pt x="343370" y="1307777"/>
                  <a:pt x="326964" y="1235669"/>
                  <a:pt x="360947" y="1371600"/>
                </a:cubicBezTo>
                <a:cubicBezTo>
                  <a:pt x="352926" y="1780674"/>
                  <a:pt x="350515" y="2189896"/>
                  <a:pt x="336884" y="2598821"/>
                </a:cubicBezTo>
                <a:cubicBezTo>
                  <a:pt x="334464" y="2671414"/>
                  <a:pt x="323865" y="2743600"/>
                  <a:pt x="312821" y="2815389"/>
                </a:cubicBezTo>
                <a:cubicBezTo>
                  <a:pt x="298676" y="2907334"/>
                  <a:pt x="286892" y="2902444"/>
                  <a:pt x="264695" y="2983831"/>
                </a:cubicBezTo>
                <a:cubicBezTo>
                  <a:pt x="228481" y="3116615"/>
                  <a:pt x="209925" y="3190061"/>
                  <a:pt x="192505" y="3320715"/>
                </a:cubicBezTo>
                <a:cubicBezTo>
                  <a:pt x="181060" y="3406553"/>
                  <a:pt x="168288" y="3586027"/>
                  <a:pt x="144379" y="3681663"/>
                </a:cubicBezTo>
                <a:cubicBezTo>
                  <a:pt x="132075" y="3730878"/>
                  <a:pt x="132125" y="3790171"/>
                  <a:pt x="96253" y="3826042"/>
                </a:cubicBezTo>
                <a:lnTo>
                  <a:pt x="48126" y="3874168"/>
                </a:lnTo>
                <a:cubicBezTo>
                  <a:pt x="40105" y="3906252"/>
                  <a:pt x="33148" y="3938622"/>
                  <a:pt x="24063" y="3970421"/>
                </a:cubicBezTo>
                <a:cubicBezTo>
                  <a:pt x="17095" y="3994810"/>
                  <a:pt x="0" y="4017245"/>
                  <a:pt x="0" y="4042610"/>
                </a:cubicBezTo>
                <a:cubicBezTo>
                  <a:pt x="0" y="4299409"/>
                  <a:pt x="11239" y="4556152"/>
                  <a:pt x="24063" y="4812631"/>
                </a:cubicBezTo>
                <a:cubicBezTo>
                  <a:pt x="27292" y="4877218"/>
                  <a:pt x="41995" y="4940760"/>
                  <a:pt x="48126" y="5005136"/>
                </a:cubicBezTo>
                <a:cubicBezTo>
                  <a:pt x="58041" y="5109247"/>
                  <a:pt x="64168" y="5213684"/>
                  <a:pt x="72189" y="5317958"/>
                </a:cubicBezTo>
                <a:cubicBezTo>
                  <a:pt x="44429" y="5817643"/>
                  <a:pt x="24063" y="6108150"/>
                  <a:pt x="24063" y="6665494"/>
                </a:cubicBezTo>
                <a:cubicBezTo>
                  <a:pt x="24063" y="6770076"/>
                  <a:pt x="-8427" y="6890343"/>
                  <a:pt x="48126" y="6978315"/>
                </a:cubicBezTo>
                <a:cubicBezTo>
                  <a:pt x="83095" y="7032712"/>
                  <a:pt x="176264" y="6996150"/>
                  <a:pt x="240631" y="7002379"/>
                </a:cubicBezTo>
                <a:lnTo>
                  <a:pt x="794084" y="7050505"/>
                </a:lnTo>
                <a:lnTo>
                  <a:pt x="1371600" y="7026442"/>
                </a:lnTo>
                <a:cubicBezTo>
                  <a:pt x="1697386" y="7006698"/>
                  <a:pt x="1490018" y="6991754"/>
                  <a:pt x="1852863" y="6978315"/>
                </a:cubicBezTo>
                <a:lnTo>
                  <a:pt x="3537284" y="6930189"/>
                </a:lnTo>
                <a:cubicBezTo>
                  <a:pt x="3577389" y="6922168"/>
                  <a:pt x="3622917" y="6927803"/>
                  <a:pt x="3657600" y="6906126"/>
                </a:cubicBezTo>
                <a:cubicBezTo>
                  <a:pt x="3691609" y="6884870"/>
                  <a:pt x="3704114" y="6840683"/>
                  <a:pt x="3729789" y="6809873"/>
                </a:cubicBezTo>
                <a:cubicBezTo>
                  <a:pt x="3744313" y="6792444"/>
                  <a:pt x="3761874" y="6777789"/>
                  <a:pt x="3777916" y="6761747"/>
                </a:cubicBezTo>
                <a:cubicBezTo>
                  <a:pt x="3793958" y="6713621"/>
                  <a:pt x="3827678" y="6668071"/>
                  <a:pt x="3826042" y="6617368"/>
                </a:cubicBezTo>
                <a:cubicBezTo>
                  <a:pt x="3818021" y="6368715"/>
                  <a:pt x="3815055" y="6119848"/>
                  <a:pt x="3801979" y="5871410"/>
                </a:cubicBezTo>
                <a:cubicBezTo>
                  <a:pt x="3796856" y="5774067"/>
                  <a:pt x="3771211" y="5678117"/>
                  <a:pt x="3753853" y="5582652"/>
                </a:cubicBezTo>
                <a:cubicBezTo>
                  <a:pt x="3745125" y="5534649"/>
                  <a:pt x="3737810" y="5486399"/>
                  <a:pt x="3729789" y="5438273"/>
                </a:cubicBezTo>
                <a:cubicBezTo>
                  <a:pt x="3721768" y="5333999"/>
                  <a:pt x="3715194" y="5229604"/>
                  <a:pt x="3705726" y="5125452"/>
                </a:cubicBezTo>
                <a:cubicBezTo>
                  <a:pt x="3691130" y="4964893"/>
                  <a:pt x="3669086" y="4805000"/>
                  <a:pt x="3657600" y="4644189"/>
                </a:cubicBezTo>
                <a:cubicBezTo>
                  <a:pt x="3649579" y="4531894"/>
                  <a:pt x="3644211" y="4419379"/>
                  <a:pt x="3633537" y="4307305"/>
                </a:cubicBezTo>
                <a:cubicBezTo>
                  <a:pt x="3628160" y="4250843"/>
                  <a:pt x="3615412" y="4195269"/>
                  <a:pt x="3609474" y="4138863"/>
                </a:cubicBezTo>
                <a:cubicBezTo>
                  <a:pt x="3599363" y="4042807"/>
                  <a:pt x="3592292" y="3946446"/>
                  <a:pt x="3585410" y="3850105"/>
                </a:cubicBezTo>
                <a:cubicBezTo>
                  <a:pt x="3576248" y="3721844"/>
                  <a:pt x="3570296" y="3593370"/>
                  <a:pt x="3561347" y="3465094"/>
                </a:cubicBezTo>
                <a:cubicBezTo>
                  <a:pt x="3546233" y="3248459"/>
                  <a:pt x="3522654" y="3032346"/>
                  <a:pt x="3513221" y="2815389"/>
                </a:cubicBezTo>
                <a:cubicBezTo>
                  <a:pt x="3505200" y="2630905"/>
                  <a:pt x="3498379" y="2446364"/>
                  <a:pt x="3489158" y="2261936"/>
                </a:cubicBezTo>
                <a:cubicBezTo>
                  <a:pt x="3458425" y="1647269"/>
                  <a:pt x="3488911" y="2043637"/>
                  <a:pt x="3441031" y="1708484"/>
                </a:cubicBezTo>
                <a:cubicBezTo>
                  <a:pt x="3431885" y="1644466"/>
                  <a:pt x="3428536" y="1579604"/>
                  <a:pt x="3416968" y="1515979"/>
                </a:cubicBezTo>
                <a:cubicBezTo>
                  <a:pt x="3412431" y="1491023"/>
                  <a:pt x="3399057" y="1468397"/>
                  <a:pt x="3392905" y="1443789"/>
                </a:cubicBezTo>
                <a:cubicBezTo>
                  <a:pt x="3343284" y="1245303"/>
                  <a:pt x="3394183" y="1400137"/>
                  <a:pt x="3344779" y="1227221"/>
                </a:cubicBezTo>
                <a:cubicBezTo>
                  <a:pt x="3337811" y="1202832"/>
                  <a:pt x="3327390" y="1179502"/>
                  <a:pt x="3320716" y="1155031"/>
                </a:cubicBezTo>
                <a:cubicBezTo>
                  <a:pt x="3303312" y="1091218"/>
                  <a:pt x="3288631" y="1026694"/>
                  <a:pt x="3272589" y="962526"/>
                </a:cubicBezTo>
                <a:cubicBezTo>
                  <a:pt x="3236220" y="817052"/>
                  <a:pt x="3258988" y="897658"/>
                  <a:pt x="3200400" y="721894"/>
                </a:cubicBezTo>
                <a:cubicBezTo>
                  <a:pt x="3192379" y="697831"/>
                  <a:pt x="3190407" y="670810"/>
                  <a:pt x="3176337" y="649705"/>
                </a:cubicBezTo>
                <a:cubicBezTo>
                  <a:pt x="3056842" y="470463"/>
                  <a:pt x="3210426" y="690613"/>
                  <a:pt x="3056021" y="505326"/>
                </a:cubicBezTo>
                <a:cubicBezTo>
                  <a:pt x="3037507" y="483109"/>
                  <a:pt x="3030112" y="451650"/>
                  <a:pt x="3007895" y="433136"/>
                </a:cubicBezTo>
                <a:cubicBezTo>
                  <a:pt x="2980338" y="410172"/>
                  <a:pt x="2942401" y="403466"/>
                  <a:pt x="2911642" y="385010"/>
                </a:cubicBezTo>
                <a:cubicBezTo>
                  <a:pt x="2862044" y="355251"/>
                  <a:pt x="2822135" y="307049"/>
                  <a:pt x="2767263" y="288758"/>
                </a:cubicBezTo>
                <a:cubicBezTo>
                  <a:pt x="2719137" y="272716"/>
                  <a:pt x="2668258" y="263318"/>
                  <a:pt x="2622884" y="240631"/>
                </a:cubicBezTo>
                <a:cubicBezTo>
                  <a:pt x="2537326" y="197852"/>
                  <a:pt x="2481370" y="164203"/>
                  <a:pt x="2382253" y="144379"/>
                </a:cubicBezTo>
                <a:cubicBezTo>
                  <a:pt x="2342148" y="136358"/>
                  <a:pt x="2301789" y="129512"/>
                  <a:pt x="2261937" y="120315"/>
                </a:cubicBezTo>
                <a:cubicBezTo>
                  <a:pt x="2197487" y="105442"/>
                  <a:pt x="2135064" y="80393"/>
                  <a:pt x="2069431" y="72189"/>
                </a:cubicBezTo>
                <a:cubicBezTo>
                  <a:pt x="2005263" y="64168"/>
                  <a:pt x="1940842" y="57959"/>
                  <a:pt x="1876926" y="48126"/>
                </a:cubicBezTo>
                <a:cubicBezTo>
                  <a:pt x="1836502" y="41907"/>
                  <a:pt x="1797099" y="29847"/>
                  <a:pt x="1756610" y="24063"/>
                </a:cubicBezTo>
                <a:cubicBezTo>
                  <a:pt x="1684706" y="13791"/>
                  <a:pt x="1612231" y="8021"/>
                  <a:pt x="1540042" y="0"/>
                </a:cubicBezTo>
                <a:cubicBezTo>
                  <a:pt x="1419726" y="8021"/>
                  <a:pt x="1298466" y="7010"/>
                  <a:pt x="1179095" y="24063"/>
                </a:cubicBezTo>
                <a:cubicBezTo>
                  <a:pt x="1128875" y="31237"/>
                  <a:pt x="1082842" y="56147"/>
                  <a:pt x="1034716" y="72189"/>
                </a:cubicBezTo>
                <a:cubicBezTo>
                  <a:pt x="989088" y="87398"/>
                  <a:pt x="911594" y="115279"/>
                  <a:pt x="866274" y="120315"/>
                </a:cubicBezTo>
                <a:cubicBezTo>
                  <a:pt x="826414" y="124744"/>
                  <a:pt x="786063" y="120315"/>
                  <a:pt x="745958" y="120315"/>
                </a:cubicBezTo>
                <a:lnTo>
                  <a:pt x="794084" y="96252"/>
                </a:lnTo>
                <a:close/>
              </a:path>
            </a:pathLst>
          </a:custGeom>
          <a:solidFill>
            <a:srgbClr val="FFFFFF"/>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nvGrpSpPr>
          <p:cNvPr id="18" name="Group 17">
            <a:extLst>
              <a:ext uri="{FF2B5EF4-FFF2-40B4-BE49-F238E27FC236}">
                <a16:creationId xmlns:a16="http://schemas.microsoft.com/office/drawing/2014/main" id="{ACCA0082-9472-4ED2-B850-9BF173ED995E}"/>
              </a:ext>
            </a:extLst>
          </p:cNvPr>
          <p:cNvGrpSpPr/>
          <p:nvPr/>
        </p:nvGrpSpPr>
        <p:grpSpPr>
          <a:xfrm>
            <a:off x="20754411" y="265090"/>
            <a:ext cx="798629" cy="1208212"/>
            <a:chOff x="6096000" y="2222095"/>
            <a:chExt cx="1508108" cy="2281552"/>
          </a:xfrm>
        </p:grpSpPr>
        <p:sp>
          <p:nvSpPr>
            <p:cNvPr id="19" name="Rectangle 18">
              <a:extLst>
                <a:ext uri="{FF2B5EF4-FFF2-40B4-BE49-F238E27FC236}">
                  <a16:creationId xmlns:a16="http://schemas.microsoft.com/office/drawing/2014/main" id="{424C7AB3-020E-4672-A3CF-7B7056435380}"/>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0" name="Picture 19" descr="A close up of a sign&#10;&#10;Description automatically generated">
              <a:extLst>
                <a:ext uri="{FF2B5EF4-FFF2-40B4-BE49-F238E27FC236}">
                  <a16:creationId xmlns:a16="http://schemas.microsoft.com/office/drawing/2014/main" id="{1961F5D6-54AA-4CF8-8794-E46B05798479}"/>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622026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3"/>
                                        </p:tgtEl>
                                      </p:cBhvr>
                                    </p:animEffect>
                                    <p:anim calcmode="lin" valueType="num">
                                      <p:cBhvr>
                                        <p:cTn id="21" dur="1000"/>
                                        <p:tgtEl>
                                          <p:spTgt spid="13"/>
                                        </p:tgtEl>
                                        <p:attrNameLst>
                                          <p:attrName>ppt_x</p:attrName>
                                        </p:attrNameLst>
                                      </p:cBhvr>
                                      <p:tavLst>
                                        <p:tav tm="0">
                                          <p:val>
                                            <p:strVal val="ppt_x"/>
                                          </p:val>
                                        </p:tav>
                                        <p:tav tm="100000">
                                          <p:val>
                                            <p:strVal val="ppt_x"/>
                                          </p:val>
                                        </p:tav>
                                      </p:tavLst>
                                    </p:anim>
                                    <p:anim calcmode="lin" valueType="num">
                                      <p:cBhvr>
                                        <p:cTn id="22" dur="1000"/>
                                        <p:tgtEl>
                                          <p:spTgt spid="13"/>
                                        </p:tgtEl>
                                        <p:attrNameLst>
                                          <p:attrName>ppt_y</p:attrName>
                                        </p:attrNameLst>
                                      </p:cBhvr>
                                      <p:tavLst>
                                        <p:tav tm="0">
                                          <p:val>
                                            <p:strVal val="ppt_y"/>
                                          </p:val>
                                        </p:tav>
                                        <p:tav tm="100000">
                                          <p:val>
                                            <p:strVal val="ppt_y+.1"/>
                                          </p:val>
                                        </p:tav>
                                      </p:tavLst>
                                    </p:anim>
                                    <p:set>
                                      <p:cBhvr>
                                        <p:cTn id="23" dur="1" fill="hold">
                                          <p:stCondLst>
                                            <p:cond delay="9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6"/>
                                        </p:tgtEl>
                                      </p:cBhvr>
                                    </p:animEffect>
                                    <p:anim calcmode="lin" valueType="num">
                                      <p:cBhvr>
                                        <p:cTn id="28" dur="1000"/>
                                        <p:tgtEl>
                                          <p:spTgt spid="16"/>
                                        </p:tgtEl>
                                        <p:attrNameLst>
                                          <p:attrName>ppt_x</p:attrName>
                                        </p:attrNameLst>
                                      </p:cBhvr>
                                      <p:tavLst>
                                        <p:tav tm="0">
                                          <p:val>
                                            <p:strVal val="ppt_x"/>
                                          </p:val>
                                        </p:tav>
                                        <p:tav tm="100000">
                                          <p:val>
                                            <p:strVal val="ppt_x"/>
                                          </p:val>
                                        </p:tav>
                                      </p:tavLst>
                                    </p:anim>
                                    <p:anim calcmode="lin" valueType="num">
                                      <p:cBhvr>
                                        <p:cTn id="29" dur="1000"/>
                                        <p:tgtEl>
                                          <p:spTgt spid="16"/>
                                        </p:tgtEl>
                                        <p:attrNameLst>
                                          <p:attrName>ppt_y</p:attrName>
                                        </p:attrNameLst>
                                      </p:cBhvr>
                                      <p:tavLst>
                                        <p:tav tm="0">
                                          <p:val>
                                            <p:strVal val="ppt_y"/>
                                          </p:val>
                                        </p:tav>
                                        <p:tav tm="100000">
                                          <p:val>
                                            <p:strVal val="ppt_y+.1"/>
                                          </p:val>
                                        </p:tav>
                                      </p:tavLst>
                                    </p:anim>
                                    <p:set>
                                      <p:cBhvr>
                                        <p:cTn id="30" dur="1" fill="hold">
                                          <p:stCondLst>
                                            <p:cond delay="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0"/>
                                        <p:tgtEl>
                                          <p:spTgt spid="17"/>
                                        </p:tgtEl>
                                        <p:attrNameLst>
                                          <p:attrName>ppt_y</p:attrName>
                                        </p:attrNameLst>
                                      </p:cBhvr>
                                      <p:tavLst>
                                        <p:tav tm="0">
                                          <p:val>
                                            <p:strVal val="ppt_y"/>
                                          </p:val>
                                        </p:tav>
                                        <p:tav tm="100000">
                                          <p:val>
                                            <p:strVal val="ppt_y+.1"/>
                                          </p:val>
                                        </p:tav>
                                      </p:tavLst>
                                    </p:anim>
                                    <p:set>
                                      <p:cBhvr>
                                        <p:cTn id="3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A50EC3-C72A-449D-8235-0BCFCC779EC4}"/>
              </a:ext>
            </a:extLst>
          </p:cNvPr>
          <p:cNvPicPr>
            <a:picLocks noChangeAspect="1"/>
          </p:cNvPicPr>
          <p:nvPr/>
        </p:nvPicPr>
        <p:blipFill>
          <a:blip r:embed="rId3"/>
          <a:stretch>
            <a:fillRect/>
          </a:stretch>
        </p:blipFill>
        <p:spPr>
          <a:xfrm>
            <a:off x="0" y="-1350912"/>
            <a:ext cx="24384000" cy="16239067"/>
          </a:xfrm>
          <a:prstGeom prst="rect">
            <a:avLst/>
          </a:prstGeom>
        </p:spPr>
      </p:pic>
      <p:sp>
        <p:nvSpPr>
          <p:cNvPr id="8" name="Rectangle 7">
            <a:extLst>
              <a:ext uri="{FF2B5EF4-FFF2-40B4-BE49-F238E27FC236}">
                <a16:creationId xmlns:a16="http://schemas.microsoft.com/office/drawing/2014/main" id="{FB5329D0-06D0-4E6B-9B1A-EF3B2EA854E2}"/>
              </a:ext>
            </a:extLst>
          </p:cNvPr>
          <p:cNvSpPr/>
          <p:nvPr/>
        </p:nvSpPr>
        <p:spPr bwMode="auto">
          <a:xfrm>
            <a:off x="0" y="0"/>
            <a:ext cx="24384000" cy="13716000"/>
          </a:xfrm>
          <a:prstGeom prst="rect">
            <a:avLst/>
          </a:prstGeom>
          <a:solidFill>
            <a:schemeClr val="bg1">
              <a:lumMod val="20000"/>
              <a:lumOff val="80000"/>
              <a:alpha val="80000"/>
            </a:scheme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 name="Rectangle 3">
            <a:extLst>
              <a:ext uri="{FF2B5EF4-FFF2-40B4-BE49-F238E27FC236}">
                <a16:creationId xmlns:a16="http://schemas.microsoft.com/office/drawing/2014/main" id="{A705EF2A-31D1-4C39-8892-9987DB5D88FA}"/>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E4E53EDC-FF86-4CEB-B037-6F217B9B30FE}"/>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72BD8415-4E99-424B-929E-8F161C7B1AC2}"/>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Capital Costs</a:t>
            </a:r>
          </a:p>
        </p:txBody>
      </p:sp>
      <p:sp>
        <p:nvSpPr>
          <p:cNvPr id="9" name="Content Placeholder 2">
            <a:extLst>
              <a:ext uri="{FF2B5EF4-FFF2-40B4-BE49-F238E27FC236}">
                <a16:creationId xmlns:a16="http://schemas.microsoft.com/office/drawing/2014/main" id="{6301D569-CFBD-4F85-886C-FAAAFB8F7BD3}"/>
              </a:ext>
            </a:extLst>
          </p:cNvPr>
          <p:cNvSpPr txBox="1">
            <a:spLocks/>
          </p:cNvSpPr>
          <p:nvPr/>
        </p:nvSpPr>
        <p:spPr>
          <a:xfrm>
            <a:off x="8307932" y="11822584"/>
            <a:ext cx="7755771" cy="1862654"/>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7200" dirty="0">
                <a:solidFill>
                  <a:srgbClr val="AF2D25"/>
                </a:solidFill>
                <a:latin typeface="Nexa Bold" panose="02000000000000000000" pitchFamily="50" charset="0"/>
              </a:rPr>
              <a:t>Total: $8.7 million</a:t>
            </a:r>
          </a:p>
          <a:p>
            <a:endParaRPr lang="en-US" sz="6000" dirty="0"/>
          </a:p>
        </p:txBody>
      </p:sp>
      <p:grpSp>
        <p:nvGrpSpPr>
          <p:cNvPr id="10" name="Group 9">
            <a:extLst>
              <a:ext uri="{FF2B5EF4-FFF2-40B4-BE49-F238E27FC236}">
                <a16:creationId xmlns:a16="http://schemas.microsoft.com/office/drawing/2014/main" id="{197B974F-564D-4FDA-A241-5BD7B39A7229}"/>
              </a:ext>
            </a:extLst>
          </p:cNvPr>
          <p:cNvGrpSpPr/>
          <p:nvPr/>
        </p:nvGrpSpPr>
        <p:grpSpPr>
          <a:xfrm>
            <a:off x="20754411" y="265090"/>
            <a:ext cx="798629" cy="1208212"/>
            <a:chOff x="6096000" y="2222095"/>
            <a:chExt cx="1508108" cy="2281552"/>
          </a:xfrm>
        </p:grpSpPr>
        <p:sp>
          <p:nvSpPr>
            <p:cNvPr id="11" name="Rectangle 10">
              <a:extLst>
                <a:ext uri="{FF2B5EF4-FFF2-40B4-BE49-F238E27FC236}">
                  <a16:creationId xmlns:a16="http://schemas.microsoft.com/office/drawing/2014/main" id="{5DF2804C-01B9-4A51-8347-950C0BD0E1B3}"/>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2" name="Picture 11" descr="A close up of a sign&#10;&#10;Description automatically generated">
              <a:extLst>
                <a:ext uri="{FF2B5EF4-FFF2-40B4-BE49-F238E27FC236}">
                  <a16:creationId xmlns:a16="http://schemas.microsoft.com/office/drawing/2014/main" id="{4F70941E-9B97-4EF0-8B34-86AEC2018361}"/>
                </a:ext>
              </a:extLst>
            </p:cNvPr>
            <p:cNvPicPr>
              <a:picLocks noChangeAspect="1"/>
            </p:cNvPicPr>
            <p:nvPr/>
          </p:nvPicPr>
          <p:blipFill>
            <a:blip r:embed="rId5"/>
            <a:stretch>
              <a:fillRect/>
            </a:stretch>
          </p:blipFill>
          <p:spPr>
            <a:xfrm>
              <a:off x="6204835" y="2340495"/>
              <a:ext cx="1290438" cy="2044752"/>
            </a:xfrm>
            <a:prstGeom prst="rect">
              <a:avLst/>
            </a:prstGeom>
          </p:spPr>
        </p:pic>
      </p:grpSp>
      <p:graphicFrame>
        <p:nvGraphicFramePr>
          <p:cNvPr id="17" name="Chart 16">
            <a:extLst>
              <a:ext uri="{FF2B5EF4-FFF2-40B4-BE49-F238E27FC236}">
                <a16:creationId xmlns:a16="http://schemas.microsoft.com/office/drawing/2014/main" id="{A3D434C0-4365-4066-BF9D-82C5167AC751}"/>
              </a:ext>
            </a:extLst>
          </p:cNvPr>
          <p:cNvGraphicFramePr>
            <a:graphicFrameLocks/>
          </p:cNvGraphicFramePr>
          <p:nvPr>
            <p:extLst>
              <p:ext uri="{D42A27DB-BD31-4B8C-83A1-F6EECF244321}">
                <p14:modId xmlns:p14="http://schemas.microsoft.com/office/powerpoint/2010/main" val="1104387927"/>
              </p:ext>
            </p:extLst>
          </p:nvPr>
        </p:nvGraphicFramePr>
        <p:xfrm>
          <a:off x="5165037" y="2033464"/>
          <a:ext cx="14041560" cy="100811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22241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7DF1A-F342-4734-8941-2C9A475D6BF3}"/>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02EA89D7-0509-4571-933A-DFFBBC237453}"/>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BE5118F9-5846-4ED2-84D2-6A7A3CDA3FD2}"/>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Equipment Lifespan</a:t>
            </a:r>
          </a:p>
        </p:txBody>
      </p:sp>
      <p:pic>
        <p:nvPicPr>
          <p:cNvPr id="8" name="Picture 7">
            <a:extLst>
              <a:ext uri="{FF2B5EF4-FFF2-40B4-BE49-F238E27FC236}">
                <a16:creationId xmlns:a16="http://schemas.microsoft.com/office/drawing/2014/main" id="{51BC8C38-7D3A-416C-B46F-2A181943749C}"/>
              </a:ext>
            </a:extLst>
          </p:cNvPr>
          <p:cNvPicPr>
            <a:picLocks noChangeAspect="1"/>
          </p:cNvPicPr>
          <p:nvPr/>
        </p:nvPicPr>
        <p:blipFill rotWithShape="1">
          <a:blip r:embed="rId4">
            <a:extLst>
              <a:ext uri="{28A0092B-C50C-407E-A947-70E740481C1C}">
                <a14:useLocalDpi xmlns:a14="http://schemas.microsoft.com/office/drawing/2010/main" val="0"/>
              </a:ext>
            </a:extLst>
          </a:blip>
          <a:srcRect b="29208"/>
          <a:stretch/>
        </p:blipFill>
        <p:spPr>
          <a:xfrm>
            <a:off x="4439613" y="2105373"/>
            <a:ext cx="15504774" cy="11610627"/>
          </a:xfrm>
          <a:prstGeom prst="rect">
            <a:avLst/>
          </a:prstGeom>
        </p:spPr>
      </p:pic>
      <p:pic>
        <p:nvPicPr>
          <p:cNvPr id="10" name="Picture 9">
            <a:extLst>
              <a:ext uri="{FF2B5EF4-FFF2-40B4-BE49-F238E27FC236}">
                <a16:creationId xmlns:a16="http://schemas.microsoft.com/office/drawing/2014/main" id="{51DF0AC6-67B5-4B94-B130-58E432BA79F5}"/>
              </a:ext>
            </a:extLst>
          </p:cNvPr>
          <p:cNvPicPr>
            <a:picLocks noChangeAspect="1"/>
          </p:cNvPicPr>
          <p:nvPr/>
        </p:nvPicPr>
        <p:blipFill>
          <a:blip r:embed="rId5"/>
          <a:stretch>
            <a:fillRect/>
          </a:stretch>
        </p:blipFill>
        <p:spPr>
          <a:xfrm>
            <a:off x="24412251" y="1713404"/>
            <a:ext cx="5181600" cy="1552575"/>
          </a:xfrm>
          <a:prstGeom prst="rect">
            <a:avLst/>
          </a:prstGeom>
        </p:spPr>
      </p:pic>
      <p:sp>
        <p:nvSpPr>
          <p:cNvPr id="17" name="TextBox 16">
            <a:extLst>
              <a:ext uri="{FF2B5EF4-FFF2-40B4-BE49-F238E27FC236}">
                <a16:creationId xmlns:a16="http://schemas.microsoft.com/office/drawing/2014/main" id="{C4CEBED0-6223-4399-AD93-1FB8E820CE4D}"/>
              </a:ext>
            </a:extLst>
          </p:cNvPr>
          <p:cNvSpPr txBox="1"/>
          <p:nvPr/>
        </p:nvSpPr>
        <p:spPr>
          <a:xfrm>
            <a:off x="16188444" y="10243536"/>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20yrs</a:t>
            </a:r>
          </a:p>
        </p:txBody>
      </p:sp>
      <p:sp>
        <p:nvSpPr>
          <p:cNvPr id="18" name="TextBox 17">
            <a:extLst>
              <a:ext uri="{FF2B5EF4-FFF2-40B4-BE49-F238E27FC236}">
                <a16:creationId xmlns:a16="http://schemas.microsoft.com/office/drawing/2014/main" id="{6EF4CACC-7CDA-4F3C-AFD2-B75C868E49B9}"/>
              </a:ext>
            </a:extLst>
          </p:cNvPr>
          <p:cNvSpPr txBox="1"/>
          <p:nvPr/>
        </p:nvSpPr>
        <p:spPr>
          <a:xfrm>
            <a:off x="4199112" y="5993237"/>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10yrs</a:t>
            </a:r>
          </a:p>
        </p:txBody>
      </p:sp>
      <p:sp>
        <p:nvSpPr>
          <p:cNvPr id="19" name="TextBox 18">
            <a:extLst>
              <a:ext uri="{FF2B5EF4-FFF2-40B4-BE49-F238E27FC236}">
                <a16:creationId xmlns:a16="http://schemas.microsoft.com/office/drawing/2014/main" id="{CD713339-E271-4104-A25C-222BE69744B3}"/>
              </a:ext>
            </a:extLst>
          </p:cNvPr>
          <p:cNvSpPr txBox="1"/>
          <p:nvPr/>
        </p:nvSpPr>
        <p:spPr>
          <a:xfrm>
            <a:off x="6287344" y="3933877"/>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10yrs</a:t>
            </a:r>
          </a:p>
        </p:txBody>
      </p:sp>
      <p:sp>
        <p:nvSpPr>
          <p:cNvPr id="20" name="TextBox 19">
            <a:extLst>
              <a:ext uri="{FF2B5EF4-FFF2-40B4-BE49-F238E27FC236}">
                <a16:creationId xmlns:a16="http://schemas.microsoft.com/office/drawing/2014/main" id="{2B69AA13-76FC-4EC4-915C-C21690885164}"/>
              </a:ext>
            </a:extLst>
          </p:cNvPr>
          <p:cNvSpPr txBox="1"/>
          <p:nvPr/>
        </p:nvSpPr>
        <p:spPr>
          <a:xfrm>
            <a:off x="15648384" y="6748801"/>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10yrs</a:t>
            </a:r>
          </a:p>
        </p:txBody>
      </p:sp>
      <p:sp>
        <p:nvSpPr>
          <p:cNvPr id="21" name="TextBox 20">
            <a:extLst>
              <a:ext uri="{FF2B5EF4-FFF2-40B4-BE49-F238E27FC236}">
                <a16:creationId xmlns:a16="http://schemas.microsoft.com/office/drawing/2014/main" id="{4C908D92-76D3-45DF-962E-311C16ACF077}"/>
              </a:ext>
            </a:extLst>
          </p:cNvPr>
          <p:cNvSpPr txBox="1"/>
          <p:nvPr/>
        </p:nvSpPr>
        <p:spPr>
          <a:xfrm>
            <a:off x="9527704" y="9954344"/>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10yrs</a:t>
            </a:r>
          </a:p>
        </p:txBody>
      </p:sp>
      <p:sp>
        <p:nvSpPr>
          <p:cNvPr id="22" name="TextBox 21">
            <a:extLst>
              <a:ext uri="{FF2B5EF4-FFF2-40B4-BE49-F238E27FC236}">
                <a16:creationId xmlns:a16="http://schemas.microsoft.com/office/drawing/2014/main" id="{BC0969C6-F5B3-4A13-BE2A-E496886C1115}"/>
              </a:ext>
            </a:extLst>
          </p:cNvPr>
          <p:cNvSpPr txBox="1"/>
          <p:nvPr/>
        </p:nvSpPr>
        <p:spPr>
          <a:xfrm>
            <a:off x="2537755" y="9963554"/>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20yrs</a:t>
            </a:r>
          </a:p>
        </p:txBody>
      </p:sp>
      <p:sp>
        <p:nvSpPr>
          <p:cNvPr id="23" name="TextBox 22">
            <a:extLst>
              <a:ext uri="{FF2B5EF4-FFF2-40B4-BE49-F238E27FC236}">
                <a16:creationId xmlns:a16="http://schemas.microsoft.com/office/drawing/2014/main" id="{74EF8F07-6307-4D99-9A79-FCCBF4058326}"/>
              </a:ext>
            </a:extLst>
          </p:cNvPr>
          <p:cNvSpPr txBox="1"/>
          <p:nvPr/>
        </p:nvSpPr>
        <p:spPr>
          <a:xfrm>
            <a:off x="18960752" y="3567231"/>
            <a:ext cx="3528392" cy="1015663"/>
          </a:xfrm>
          <a:prstGeom prst="rect">
            <a:avLst/>
          </a:prstGeom>
          <a:noFill/>
        </p:spPr>
        <p:txBody>
          <a:bodyPr wrap="square" rtlCol="0">
            <a:spAutoFit/>
          </a:bodyPr>
          <a:lstStyle/>
          <a:p>
            <a:r>
              <a:rPr lang="en-US" sz="6000" b="1" dirty="0">
                <a:solidFill>
                  <a:srgbClr val="AF2D25"/>
                </a:solidFill>
                <a:latin typeface="Nexa Light" panose="02000000000000000000" pitchFamily="50" charset="0"/>
              </a:rPr>
              <a:t>20yrs</a:t>
            </a:r>
          </a:p>
        </p:txBody>
      </p:sp>
      <p:grpSp>
        <p:nvGrpSpPr>
          <p:cNvPr id="14" name="Group 13">
            <a:extLst>
              <a:ext uri="{FF2B5EF4-FFF2-40B4-BE49-F238E27FC236}">
                <a16:creationId xmlns:a16="http://schemas.microsoft.com/office/drawing/2014/main" id="{70D5154D-837A-45CB-8F93-657E259B4BF5}"/>
              </a:ext>
            </a:extLst>
          </p:cNvPr>
          <p:cNvGrpSpPr/>
          <p:nvPr/>
        </p:nvGrpSpPr>
        <p:grpSpPr>
          <a:xfrm>
            <a:off x="20754411" y="265090"/>
            <a:ext cx="798629" cy="1208212"/>
            <a:chOff x="6096000" y="2222095"/>
            <a:chExt cx="1508108" cy="2281552"/>
          </a:xfrm>
        </p:grpSpPr>
        <p:sp>
          <p:nvSpPr>
            <p:cNvPr id="15" name="Rectangle 14">
              <a:extLst>
                <a:ext uri="{FF2B5EF4-FFF2-40B4-BE49-F238E27FC236}">
                  <a16:creationId xmlns:a16="http://schemas.microsoft.com/office/drawing/2014/main" id="{6027D362-F09D-42C2-8FB9-EE93A4FA3BF1}"/>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6" name="Picture 15" descr="A close up of a sign&#10;&#10;Description automatically generated">
              <a:extLst>
                <a:ext uri="{FF2B5EF4-FFF2-40B4-BE49-F238E27FC236}">
                  <a16:creationId xmlns:a16="http://schemas.microsoft.com/office/drawing/2014/main" id="{A78D1D01-7615-4E78-BD07-89D851B05AE0}"/>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032128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21205-D723-421C-B270-933E081B1E49}"/>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3" name="Picture 2">
            <a:extLst>
              <a:ext uri="{FF2B5EF4-FFF2-40B4-BE49-F238E27FC236}">
                <a16:creationId xmlns:a16="http://schemas.microsoft.com/office/drawing/2014/main" id="{36791806-07DB-4FF8-B842-9E81472273D5}"/>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4" name="TextBox 3">
            <a:extLst>
              <a:ext uri="{FF2B5EF4-FFF2-40B4-BE49-F238E27FC236}">
                <a16:creationId xmlns:a16="http://schemas.microsoft.com/office/drawing/2014/main" id="{1565BB12-FE67-4113-9B6E-5C2AF186675C}"/>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Revenue Streams</a:t>
            </a:r>
          </a:p>
        </p:txBody>
      </p:sp>
      <p:grpSp>
        <p:nvGrpSpPr>
          <p:cNvPr id="5" name="Group 4">
            <a:extLst>
              <a:ext uri="{FF2B5EF4-FFF2-40B4-BE49-F238E27FC236}">
                <a16:creationId xmlns:a16="http://schemas.microsoft.com/office/drawing/2014/main" id="{3D07DD9C-86CA-4302-9577-6D49473BC624}"/>
              </a:ext>
            </a:extLst>
          </p:cNvPr>
          <p:cNvGrpSpPr/>
          <p:nvPr/>
        </p:nvGrpSpPr>
        <p:grpSpPr>
          <a:xfrm>
            <a:off x="1966864" y="2681536"/>
            <a:ext cx="21386376" cy="10153128"/>
            <a:chOff x="5927304" y="3682857"/>
            <a:chExt cx="16201800" cy="7631849"/>
          </a:xfrm>
        </p:grpSpPr>
        <p:pic>
          <p:nvPicPr>
            <p:cNvPr id="6" name="Picture 5">
              <a:extLst>
                <a:ext uri="{FF2B5EF4-FFF2-40B4-BE49-F238E27FC236}">
                  <a16:creationId xmlns:a16="http://schemas.microsoft.com/office/drawing/2014/main" id="{66CB3CC3-A5D5-430A-B06D-D295E297FEF9}"/>
                </a:ext>
              </a:extLst>
            </p:cNvPr>
            <p:cNvPicPr>
              <a:picLocks noChangeAspect="1"/>
            </p:cNvPicPr>
            <p:nvPr/>
          </p:nvPicPr>
          <p:blipFill>
            <a:blip r:embed="rId4"/>
            <a:stretch>
              <a:fillRect/>
            </a:stretch>
          </p:blipFill>
          <p:spPr>
            <a:xfrm>
              <a:off x="5927304" y="5127431"/>
              <a:ext cx="2502010" cy="4839596"/>
            </a:xfrm>
            <a:prstGeom prst="rect">
              <a:avLst/>
            </a:prstGeom>
          </p:spPr>
        </p:pic>
        <p:sp>
          <p:nvSpPr>
            <p:cNvPr id="7" name="Shape 1021" descr="Line">
              <a:extLst>
                <a:ext uri="{FF2B5EF4-FFF2-40B4-BE49-F238E27FC236}">
                  <a16:creationId xmlns:a16="http://schemas.microsoft.com/office/drawing/2014/main" id="{8AE80E96-38AC-4952-9328-F58022D3F3EB}"/>
                </a:ext>
              </a:extLst>
            </p:cNvPr>
            <p:cNvSpPr/>
            <p:nvPr/>
          </p:nvSpPr>
          <p:spPr>
            <a:xfrm>
              <a:off x="8087544" y="4121696"/>
              <a:ext cx="5350328" cy="3428899"/>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dirty="0">
                <a:solidFill>
                  <a:srgbClr val="000000"/>
                </a:solidFill>
                <a:latin typeface="Nexa Light" panose="02000000000000000000" pitchFamily="50" charset="0"/>
                <a:ea typeface="Helvetica Neue"/>
                <a:cs typeface="Helvetica Neue"/>
                <a:sym typeface="Helvetica Neue"/>
              </a:endParaRPr>
            </a:p>
          </p:txBody>
        </p:sp>
        <p:sp>
          <p:nvSpPr>
            <p:cNvPr id="8" name="Shape 1022" descr="Shape">
              <a:extLst>
                <a:ext uri="{FF2B5EF4-FFF2-40B4-BE49-F238E27FC236}">
                  <a16:creationId xmlns:a16="http://schemas.microsoft.com/office/drawing/2014/main" id="{F07E360A-CA3A-48D6-9EE9-A2549276E5DE}"/>
                </a:ext>
              </a:extLst>
            </p:cNvPr>
            <p:cNvSpPr/>
            <p:nvPr/>
          </p:nvSpPr>
          <p:spPr>
            <a:xfrm>
              <a:off x="13340357" y="4029494"/>
              <a:ext cx="195648" cy="183827"/>
            </a:xfrm>
            <a:custGeom>
              <a:avLst/>
              <a:gdLst/>
              <a:ahLst/>
              <a:cxnLst/>
              <a:rect l="0" t="0" r="0" b="0"/>
              <a:pathLst>
                <a:path w="21600" h="21600" extrusionOk="0">
                  <a:moveTo>
                    <a:pt x="21600" y="10800"/>
                  </a:moveTo>
                  <a:cubicBezTo>
                    <a:pt x="21600" y="12782"/>
                    <a:pt x="21190" y="14423"/>
                    <a:pt x="20165" y="16200"/>
                  </a:cubicBezTo>
                  <a:cubicBezTo>
                    <a:pt x="19208" y="17909"/>
                    <a:pt x="17977" y="19139"/>
                    <a:pt x="16200" y="20165"/>
                  </a:cubicBezTo>
                  <a:cubicBezTo>
                    <a:pt x="14491" y="21122"/>
                    <a:pt x="12782" y="21600"/>
                    <a:pt x="10800" y="21600"/>
                  </a:cubicBezTo>
                  <a:cubicBezTo>
                    <a:pt x="8818" y="21600"/>
                    <a:pt x="7177" y="21122"/>
                    <a:pt x="5400" y="20165"/>
                  </a:cubicBezTo>
                  <a:cubicBezTo>
                    <a:pt x="3691" y="19139"/>
                    <a:pt x="2461" y="17909"/>
                    <a:pt x="1435" y="16200"/>
                  </a:cubicBezTo>
                  <a:cubicBezTo>
                    <a:pt x="478" y="14423"/>
                    <a:pt x="0" y="12782"/>
                    <a:pt x="0" y="10800"/>
                  </a:cubicBezTo>
                  <a:cubicBezTo>
                    <a:pt x="0" y="8818"/>
                    <a:pt x="478" y="7109"/>
                    <a:pt x="1435" y="5400"/>
                  </a:cubicBezTo>
                  <a:cubicBezTo>
                    <a:pt x="2461" y="3623"/>
                    <a:pt x="3691" y="2461"/>
                    <a:pt x="5400" y="1504"/>
                  </a:cubicBezTo>
                  <a:cubicBezTo>
                    <a:pt x="7177" y="478"/>
                    <a:pt x="8818" y="0"/>
                    <a:pt x="10800" y="0"/>
                  </a:cubicBezTo>
                  <a:cubicBezTo>
                    <a:pt x="12782" y="0"/>
                    <a:pt x="14491" y="478"/>
                    <a:pt x="16200" y="1504"/>
                  </a:cubicBezTo>
                  <a:cubicBezTo>
                    <a:pt x="17977" y="2461"/>
                    <a:pt x="19208" y="3623"/>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9" name="Shape 1024" descr="CASH FLOWS">
              <a:extLst>
                <a:ext uri="{FF2B5EF4-FFF2-40B4-BE49-F238E27FC236}">
                  <a16:creationId xmlns:a16="http://schemas.microsoft.com/office/drawing/2014/main" id="{8149211C-0066-4E8E-8E42-9CCD1EBC3767}"/>
                </a:ext>
              </a:extLst>
            </p:cNvPr>
            <p:cNvSpPr txBox="1"/>
            <p:nvPr/>
          </p:nvSpPr>
          <p:spPr>
            <a:xfrm>
              <a:off x="15220364" y="3932566"/>
              <a:ext cx="5773374" cy="334425"/>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PV </a:t>
              </a:r>
              <a:r>
                <a:rPr lang="en-US" sz="4800" b="1" dirty="0">
                  <a:solidFill>
                    <a:srgbClr val="595959"/>
                  </a:solidFill>
                  <a:latin typeface="Nexa Light" panose="02000000000000000000" pitchFamily="50" charset="0"/>
                  <a:ea typeface="Helvetica Neue"/>
                  <a:cs typeface="Helvetica Neue"/>
                  <a:sym typeface="Helvetica Neue"/>
                </a:rPr>
                <a:t>OFFSET</a:t>
              </a:r>
              <a:endParaRPr sz="3200" dirty="0">
                <a:solidFill>
                  <a:srgbClr val="595959"/>
                </a:solidFill>
                <a:latin typeface="Nexa Light" panose="02000000000000000000" pitchFamily="50" charset="0"/>
              </a:endParaRPr>
            </a:p>
          </p:txBody>
        </p:sp>
        <p:sp>
          <p:nvSpPr>
            <p:cNvPr id="10" name="Shape 1025" descr="Line">
              <a:extLst>
                <a:ext uri="{FF2B5EF4-FFF2-40B4-BE49-F238E27FC236}">
                  <a16:creationId xmlns:a16="http://schemas.microsoft.com/office/drawing/2014/main" id="{BD2E87AD-77C7-4222-A19B-0E4AD7027734}"/>
                </a:ext>
              </a:extLst>
            </p:cNvPr>
            <p:cNvSpPr/>
            <p:nvPr/>
          </p:nvSpPr>
          <p:spPr>
            <a:xfrm>
              <a:off x="8087544" y="5494512"/>
              <a:ext cx="5350328" cy="2056082"/>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1" name="Shape 1026" descr="Shape">
              <a:extLst>
                <a:ext uri="{FF2B5EF4-FFF2-40B4-BE49-F238E27FC236}">
                  <a16:creationId xmlns:a16="http://schemas.microsoft.com/office/drawing/2014/main" id="{47EC759A-3541-47F5-9623-B1E916BB233C}"/>
                </a:ext>
              </a:extLst>
            </p:cNvPr>
            <p:cNvSpPr/>
            <p:nvPr/>
          </p:nvSpPr>
          <p:spPr>
            <a:xfrm>
              <a:off x="13340357" y="5402308"/>
              <a:ext cx="195648" cy="183829"/>
            </a:xfrm>
            <a:custGeom>
              <a:avLst/>
              <a:gdLst/>
              <a:ahLst/>
              <a:cxnLst/>
              <a:rect l="0" t="0" r="0" b="0"/>
              <a:pathLst>
                <a:path w="21600" h="21600" extrusionOk="0">
                  <a:moveTo>
                    <a:pt x="21600" y="10800"/>
                  </a:moveTo>
                  <a:cubicBezTo>
                    <a:pt x="21600" y="12851"/>
                    <a:pt x="21190" y="14423"/>
                    <a:pt x="20165" y="16200"/>
                  </a:cubicBezTo>
                  <a:cubicBezTo>
                    <a:pt x="19208" y="17909"/>
                    <a:pt x="17977" y="19139"/>
                    <a:pt x="16200" y="20165"/>
                  </a:cubicBezTo>
                  <a:cubicBezTo>
                    <a:pt x="14491" y="21122"/>
                    <a:pt x="12782" y="21600"/>
                    <a:pt x="10800" y="21600"/>
                  </a:cubicBezTo>
                  <a:cubicBezTo>
                    <a:pt x="8818" y="21600"/>
                    <a:pt x="7177" y="21122"/>
                    <a:pt x="5400" y="20165"/>
                  </a:cubicBezTo>
                  <a:cubicBezTo>
                    <a:pt x="3691" y="19139"/>
                    <a:pt x="2461" y="17909"/>
                    <a:pt x="1435" y="16200"/>
                  </a:cubicBezTo>
                  <a:cubicBezTo>
                    <a:pt x="478" y="14423"/>
                    <a:pt x="0" y="12782"/>
                    <a:pt x="0" y="10800"/>
                  </a:cubicBezTo>
                  <a:cubicBezTo>
                    <a:pt x="0" y="8749"/>
                    <a:pt x="478" y="7109"/>
                    <a:pt x="1435" y="5400"/>
                  </a:cubicBezTo>
                  <a:cubicBezTo>
                    <a:pt x="2461" y="3623"/>
                    <a:pt x="3691" y="2461"/>
                    <a:pt x="5400" y="1504"/>
                  </a:cubicBezTo>
                  <a:cubicBezTo>
                    <a:pt x="7177" y="478"/>
                    <a:pt x="8818" y="0"/>
                    <a:pt x="10800" y="0"/>
                  </a:cubicBezTo>
                  <a:cubicBezTo>
                    <a:pt x="12782" y="0"/>
                    <a:pt x="14491" y="478"/>
                    <a:pt x="16200" y="1504"/>
                  </a:cubicBezTo>
                  <a:cubicBezTo>
                    <a:pt x="17977" y="2461"/>
                    <a:pt x="19208" y="3623"/>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2" name="Shape 1027" descr="Line">
              <a:extLst>
                <a:ext uri="{FF2B5EF4-FFF2-40B4-BE49-F238E27FC236}">
                  <a16:creationId xmlns:a16="http://schemas.microsoft.com/office/drawing/2014/main" id="{4D5E22E8-DED5-46D5-A0B9-AB240B981FD7}"/>
                </a:ext>
              </a:extLst>
            </p:cNvPr>
            <p:cNvSpPr/>
            <p:nvPr/>
          </p:nvSpPr>
          <p:spPr>
            <a:xfrm>
              <a:off x="8087544" y="6867327"/>
              <a:ext cx="5350328" cy="685828"/>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3" name="Shape 1028" descr="Shape">
              <a:extLst>
                <a:ext uri="{FF2B5EF4-FFF2-40B4-BE49-F238E27FC236}">
                  <a16:creationId xmlns:a16="http://schemas.microsoft.com/office/drawing/2014/main" id="{5F3B9993-6662-4A6C-9CEF-0A7CAE391938}"/>
                </a:ext>
              </a:extLst>
            </p:cNvPr>
            <p:cNvSpPr/>
            <p:nvPr/>
          </p:nvSpPr>
          <p:spPr>
            <a:xfrm>
              <a:off x="13340357" y="6775124"/>
              <a:ext cx="195648" cy="183831"/>
            </a:xfrm>
            <a:custGeom>
              <a:avLst/>
              <a:gdLst/>
              <a:ahLst/>
              <a:cxnLst/>
              <a:rect l="0" t="0" r="0" b="0"/>
              <a:pathLst>
                <a:path w="21600" h="21600" extrusionOk="0">
                  <a:moveTo>
                    <a:pt x="21600" y="10834"/>
                  </a:moveTo>
                  <a:cubicBezTo>
                    <a:pt x="21600" y="12810"/>
                    <a:pt x="21190" y="14445"/>
                    <a:pt x="20165" y="16217"/>
                  </a:cubicBezTo>
                  <a:cubicBezTo>
                    <a:pt x="19208" y="17921"/>
                    <a:pt x="17977" y="19079"/>
                    <a:pt x="16200" y="20101"/>
                  </a:cubicBezTo>
                  <a:cubicBezTo>
                    <a:pt x="14491" y="21055"/>
                    <a:pt x="12782" y="21600"/>
                    <a:pt x="10800" y="21600"/>
                  </a:cubicBezTo>
                  <a:cubicBezTo>
                    <a:pt x="8818" y="21600"/>
                    <a:pt x="7177" y="21055"/>
                    <a:pt x="5400" y="20101"/>
                  </a:cubicBezTo>
                  <a:cubicBezTo>
                    <a:pt x="3691" y="19079"/>
                    <a:pt x="2461" y="17921"/>
                    <a:pt x="1435" y="16217"/>
                  </a:cubicBezTo>
                  <a:cubicBezTo>
                    <a:pt x="478" y="14445"/>
                    <a:pt x="0" y="12810"/>
                    <a:pt x="0" y="10834"/>
                  </a:cubicBezTo>
                  <a:cubicBezTo>
                    <a:pt x="0" y="8790"/>
                    <a:pt x="478" y="7155"/>
                    <a:pt x="1435" y="5451"/>
                  </a:cubicBezTo>
                  <a:cubicBezTo>
                    <a:pt x="2461" y="3679"/>
                    <a:pt x="3691" y="2453"/>
                    <a:pt x="5400" y="1499"/>
                  </a:cubicBezTo>
                  <a:cubicBezTo>
                    <a:pt x="7177" y="477"/>
                    <a:pt x="8818" y="0"/>
                    <a:pt x="10800" y="0"/>
                  </a:cubicBezTo>
                  <a:cubicBezTo>
                    <a:pt x="12782" y="0"/>
                    <a:pt x="14491" y="477"/>
                    <a:pt x="16200" y="1499"/>
                  </a:cubicBezTo>
                  <a:cubicBezTo>
                    <a:pt x="17977" y="2453"/>
                    <a:pt x="19208" y="3679"/>
                    <a:pt x="20165" y="5451"/>
                  </a:cubicBezTo>
                  <a:cubicBezTo>
                    <a:pt x="21190" y="7155"/>
                    <a:pt x="21600" y="8790"/>
                    <a:pt x="21600" y="10834"/>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4" name="Shape 1029" descr="Line">
              <a:extLst>
                <a:ext uri="{FF2B5EF4-FFF2-40B4-BE49-F238E27FC236}">
                  <a16:creationId xmlns:a16="http://schemas.microsoft.com/office/drawing/2014/main" id="{BD6566CE-6C08-42CC-8C64-9D26E23CDC04}"/>
                </a:ext>
              </a:extLst>
            </p:cNvPr>
            <p:cNvSpPr/>
            <p:nvPr/>
          </p:nvSpPr>
          <p:spPr>
            <a:xfrm>
              <a:off x="8087544" y="7551173"/>
              <a:ext cx="5350328" cy="685827"/>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5" name="Shape 1030" descr="Shape">
              <a:extLst>
                <a:ext uri="{FF2B5EF4-FFF2-40B4-BE49-F238E27FC236}">
                  <a16:creationId xmlns:a16="http://schemas.microsoft.com/office/drawing/2014/main" id="{764124CA-CD82-4283-8C88-7DA73549D5F2}"/>
                </a:ext>
              </a:extLst>
            </p:cNvPr>
            <p:cNvSpPr/>
            <p:nvPr/>
          </p:nvSpPr>
          <p:spPr>
            <a:xfrm>
              <a:off x="13340357" y="8145377"/>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78"/>
                    <a:pt x="8818" y="0"/>
                    <a:pt x="10800" y="0"/>
                  </a:cubicBezTo>
                  <a:cubicBezTo>
                    <a:pt x="12782" y="0"/>
                    <a:pt x="14491" y="478"/>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6" name="Shape 1031" descr="Line">
              <a:extLst>
                <a:ext uri="{FF2B5EF4-FFF2-40B4-BE49-F238E27FC236}">
                  <a16:creationId xmlns:a16="http://schemas.microsoft.com/office/drawing/2014/main" id="{505E02C2-B2CF-4569-B707-1B125C465DB2}"/>
                </a:ext>
              </a:extLst>
            </p:cNvPr>
            <p:cNvSpPr/>
            <p:nvPr/>
          </p:nvSpPr>
          <p:spPr>
            <a:xfrm>
              <a:off x="8087544" y="7551173"/>
              <a:ext cx="5350328" cy="2056082"/>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7" name="Shape 1032" descr="Shape">
              <a:extLst>
                <a:ext uri="{FF2B5EF4-FFF2-40B4-BE49-F238E27FC236}">
                  <a16:creationId xmlns:a16="http://schemas.microsoft.com/office/drawing/2014/main" id="{687B1CFA-9FBB-49C1-862F-ADAEF00F8A0E}"/>
                </a:ext>
              </a:extLst>
            </p:cNvPr>
            <p:cNvSpPr/>
            <p:nvPr/>
          </p:nvSpPr>
          <p:spPr>
            <a:xfrm>
              <a:off x="13340357" y="9515632"/>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10"/>
                    <a:pt x="8818" y="0"/>
                    <a:pt x="10800" y="0"/>
                  </a:cubicBezTo>
                  <a:cubicBezTo>
                    <a:pt x="12782" y="0"/>
                    <a:pt x="14491" y="410"/>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8" name="Shape 1033" descr="Line">
              <a:extLst>
                <a:ext uri="{FF2B5EF4-FFF2-40B4-BE49-F238E27FC236}">
                  <a16:creationId xmlns:a16="http://schemas.microsoft.com/office/drawing/2014/main" id="{88B19B66-58AB-46DF-BA0C-6176EDBD847C}"/>
                </a:ext>
              </a:extLst>
            </p:cNvPr>
            <p:cNvSpPr/>
            <p:nvPr/>
          </p:nvSpPr>
          <p:spPr>
            <a:xfrm>
              <a:off x="8087544" y="7551173"/>
              <a:ext cx="5350328" cy="3428898"/>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9" name="Shape 1034" descr="Shape">
              <a:extLst>
                <a:ext uri="{FF2B5EF4-FFF2-40B4-BE49-F238E27FC236}">
                  <a16:creationId xmlns:a16="http://schemas.microsoft.com/office/drawing/2014/main" id="{522B8919-5A2F-49E6-A5C6-E12596694AE3}"/>
                </a:ext>
              </a:extLst>
            </p:cNvPr>
            <p:cNvSpPr/>
            <p:nvPr/>
          </p:nvSpPr>
          <p:spPr>
            <a:xfrm>
              <a:off x="13340357" y="10888447"/>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78"/>
                    <a:pt x="8818" y="0"/>
                    <a:pt x="10800" y="0"/>
                  </a:cubicBezTo>
                  <a:cubicBezTo>
                    <a:pt x="12782" y="0"/>
                    <a:pt x="14491" y="478"/>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20" name="Shape 1043" descr="RISK MANAGEMENT">
              <a:extLst>
                <a:ext uri="{FF2B5EF4-FFF2-40B4-BE49-F238E27FC236}">
                  <a16:creationId xmlns:a16="http://schemas.microsoft.com/office/drawing/2014/main" id="{C0FC7386-676A-48BA-AD42-0765D32811E9}"/>
                </a:ext>
              </a:extLst>
            </p:cNvPr>
            <p:cNvSpPr txBox="1"/>
            <p:nvPr/>
          </p:nvSpPr>
          <p:spPr>
            <a:xfrm>
              <a:off x="15220364" y="7969052"/>
              <a:ext cx="6908740"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LCFC H</a:t>
              </a:r>
              <a:r>
                <a:rPr lang="en-US" sz="4800" b="1" i="0" u="none" baseline="-25000" dirty="0">
                  <a:solidFill>
                    <a:srgbClr val="595959"/>
                  </a:solidFill>
                  <a:latin typeface="Nexa Light" panose="02000000000000000000" pitchFamily="50" charset="0"/>
                  <a:ea typeface="Helvetica Neue"/>
                  <a:cs typeface="Helvetica Neue"/>
                  <a:sym typeface="Helvetica Neue"/>
                </a:rPr>
                <a:t>2</a:t>
              </a:r>
              <a:r>
                <a:rPr lang="en-US" sz="4800" b="1" i="0" u="none" dirty="0">
                  <a:solidFill>
                    <a:srgbClr val="595959"/>
                  </a:solidFill>
                  <a:latin typeface="Nexa Light" panose="02000000000000000000" pitchFamily="50" charset="0"/>
                  <a:ea typeface="Helvetica Neue"/>
                  <a:cs typeface="Helvetica Neue"/>
                  <a:sym typeface="Helvetica Neue"/>
                </a:rPr>
                <a:t> STATION BUILD</a:t>
              </a:r>
              <a:endParaRPr sz="3200" dirty="0">
                <a:solidFill>
                  <a:srgbClr val="595959"/>
                </a:solidFill>
                <a:latin typeface="Nexa Light" panose="02000000000000000000" pitchFamily="50" charset="0"/>
              </a:endParaRPr>
            </a:p>
          </p:txBody>
        </p:sp>
        <p:sp>
          <p:nvSpPr>
            <p:cNvPr id="21" name="Shape 1047" descr="PROBLEM SOLVING">
              <a:extLst>
                <a:ext uri="{FF2B5EF4-FFF2-40B4-BE49-F238E27FC236}">
                  <a16:creationId xmlns:a16="http://schemas.microsoft.com/office/drawing/2014/main" id="{D20729F1-8697-4B0A-8605-4BE11194D751}"/>
                </a:ext>
              </a:extLst>
            </p:cNvPr>
            <p:cNvSpPr txBox="1"/>
            <p:nvPr/>
          </p:nvSpPr>
          <p:spPr>
            <a:xfrm>
              <a:off x="15220364" y="5303328"/>
              <a:ext cx="6908738"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EV CHARGING</a:t>
              </a:r>
              <a:endParaRPr sz="3200" dirty="0">
                <a:solidFill>
                  <a:srgbClr val="595959"/>
                </a:solidFill>
                <a:latin typeface="Nexa Light" panose="02000000000000000000" pitchFamily="50" charset="0"/>
              </a:endParaRPr>
            </a:p>
          </p:txBody>
        </p:sp>
        <p:sp>
          <p:nvSpPr>
            <p:cNvPr id="22" name="Shape 1050" descr="OPTIMIZATION">
              <a:extLst>
                <a:ext uri="{FF2B5EF4-FFF2-40B4-BE49-F238E27FC236}">
                  <a16:creationId xmlns:a16="http://schemas.microsoft.com/office/drawing/2014/main" id="{2479B53A-14AB-41A3-BE82-34B333253232}"/>
                </a:ext>
              </a:extLst>
            </p:cNvPr>
            <p:cNvSpPr txBox="1"/>
            <p:nvPr/>
          </p:nvSpPr>
          <p:spPr>
            <a:xfrm>
              <a:off x="15220364" y="9398213"/>
              <a:ext cx="6082374"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LCFC H</a:t>
              </a:r>
              <a:r>
                <a:rPr lang="en-US" sz="4800" b="1" i="0" u="none" baseline="-25000" dirty="0">
                  <a:solidFill>
                    <a:srgbClr val="595959"/>
                  </a:solidFill>
                  <a:latin typeface="Nexa Light" panose="02000000000000000000" pitchFamily="50" charset="0"/>
                  <a:ea typeface="Helvetica Neue"/>
                  <a:cs typeface="Helvetica Neue"/>
                  <a:sym typeface="Helvetica Neue"/>
                </a:rPr>
                <a:t>2</a:t>
              </a:r>
              <a:r>
                <a:rPr lang="en-US" sz="4800" b="1" i="0" u="none" dirty="0">
                  <a:solidFill>
                    <a:srgbClr val="595959"/>
                  </a:solidFill>
                  <a:latin typeface="Nexa Light" panose="02000000000000000000" pitchFamily="50" charset="0"/>
                  <a:ea typeface="Helvetica Neue"/>
                  <a:cs typeface="Helvetica Neue"/>
                  <a:sym typeface="Helvetica Neue"/>
                </a:rPr>
                <a:t> GENERATION</a:t>
              </a:r>
              <a:endParaRPr sz="3200" dirty="0">
                <a:solidFill>
                  <a:srgbClr val="595959"/>
                </a:solidFill>
                <a:latin typeface="Nexa Light" panose="02000000000000000000" pitchFamily="50" charset="0"/>
              </a:endParaRPr>
            </a:p>
          </p:txBody>
        </p:sp>
        <p:sp>
          <p:nvSpPr>
            <p:cNvPr id="23" name="Shape 1053" descr="STRATEGY">
              <a:extLst>
                <a:ext uri="{FF2B5EF4-FFF2-40B4-BE49-F238E27FC236}">
                  <a16:creationId xmlns:a16="http://schemas.microsoft.com/office/drawing/2014/main" id="{14522D49-1680-4502-9753-956D9D51DBC4}"/>
                </a:ext>
              </a:extLst>
            </p:cNvPr>
            <p:cNvSpPr txBox="1"/>
            <p:nvPr/>
          </p:nvSpPr>
          <p:spPr>
            <a:xfrm>
              <a:off x="15220364" y="6716613"/>
              <a:ext cx="4532263"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GASOLINE OFFSET</a:t>
              </a:r>
              <a:endParaRPr sz="3200" dirty="0">
                <a:solidFill>
                  <a:srgbClr val="595959"/>
                </a:solidFill>
                <a:latin typeface="Nexa Light" panose="02000000000000000000" pitchFamily="50" charset="0"/>
              </a:endParaRPr>
            </a:p>
          </p:txBody>
        </p:sp>
        <p:sp>
          <p:nvSpPr>
            <p:cNvPr id="24" name="Shape 1055" descr="SECURITY">
              <a:extLst>
                <a:ext uri="{FF2B5EF4-FFF2-40B4-BE49-F238E27FC236}">
                  <a16:creationId xmlns:a16="http://schemas.microsoft.com/office/drawing/2014/main" id="{4F10563D-4427-4208-89BF-744A56FCD2A0}"/>
                </a:ext>
              </a:extLst>
            </p:cNvPr>
            <p:cNvSpPr txBox="1"/>
            <p:nvPr/>
          </p:nvSpPr>
          <p:spPr>
            <a:xfrm>
              <a:off x="15220363" y="10768469"/>
              <a:ext cx="5336083"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HYDROGEN CHARGING</a:t>
              </a:r>
              <a:endParaRPr sz="3200" dirty="0">
                <a:solidFill>
                  <a:srgbClr val="595959"/>
                </a:solidFill>
                <a:latin typeface="Nexa Light" panose="02000000000000000000" pitchFamily="50" charset="0"/>
              </a:endParaRPr>
            </a:p>
          </p:txBody>
        </p:sp>
        <p:sp>
          <p:nvSpPr>
            <p:cNvPr id="25" name="Shape">
              <a:extLst>
                <a:ext uri="{FF2B5EF4-FFF2-40B4-BE49-F238E27FC236}">
                  <a16:creationId xmlns:a16="http://schemas.microsoft.com/office/drawing/2014/main" id="{33FAF4F9-4C6F-4EB1-B814-B767FB42C4A9}"/>
                </a:ext>
              </a:extLst>
            </p:cNvPr>
            <p:cNvSpPr/>
            <p:nvPr/>
          </p:nvSpPr>
          <p:spPr>
            <a:xfrm>
              <a:off x="13860425" y="10572897"/>
              <a:ext cx="902818" cy="741809"/>
            </a:xfrm>
            <a:custGeom>
              <a:avLst/>
              <a:gdLst/>
              <a:ahLst/>
              <a:cxnLst>
                <a:cxn ang="0">
                  <a:pos x="wd2" y="hd2"/>
                </a:cxn>
                <a:cxn ang="5400000">
                  <a:pos x="wd2" y="hd2"/>
                </a:cxn>
                <a:cxn ang="10800000">
                  <a:pos x="wd2" y="hd2"/>
                </a:cxn>
                <a:cxn ang="16200000">
                  <a:pos x="wd2" y="hd2"/>
                </a:cxn>
              </a:cxnLst>
              <a:rect l="0" t="0" r="r" b="b"/>
              <a:pathLst>
                <a:path w="21489" h="21397" extrusionOk="0">
                  <a:moveTo>
                    <a:pt x="16384" y="1"/>
                  </a:moveTo>
                  <a:cubicBezTo>
                    <a:pt x="15600" y="17"/>
                    <a:pt x="14815" y="250"/>
                    <a:pt x="14098" y="776"/>
                  </a:cubicBezTo>
                  <a:cubicBezTo>
                    <a:pt x="13459" y="1246"/>
                    <a:pt x="12953" y="1935"/>
                    <a:pt x="12640" y="2751"/>
                  </a:cubicBezTo>
                  <a:lnTo>
                    <a:pt x="10392" y="2751"/>
                  </a:lnTo>
                  <a:cubicBezTo>
                    <a:pt x="10164" y="2751"/>
                    <a:pt x="9979" y="2975"/>
                    <a:pt x="9979" y="3252"/>
                  </a:cubicBezTo>
                  <a:cubicBezTo>
                    <a:pt x="9979" y="3528"/>
                    <a:pt x="10164" y="3752"/>
                    <a:pt x="10392" y="3752"/>
                  </a:cubicBezTo>
                  <a:lnTo>
                    <a:pt x="12640" y="3752"/>
                  </a:lnTo>
                  <a:cubicBezTo>
                    <a:pt x="12964" y="4572"/>
                    <a:pt x="13465" y="5273"/>
                    <a:pt x="14097" y="5769"/>
                  </a:cubicBezTo>
                  <a:cubicBezTo>
                    <a:pt x="14827" y="6343"/>
                    <a:pt x="15640" y="6544"/>
                    <a:pt x="16453" y="6539"/>
                  </a:cubicBezTo>
                  <a:cubicBezTo>
                    <a:pt x="17240" y="6534"/>
                    <a:pt x="18044" y="6337"/>
                    <a:pt x="18787" y="5958"/>
                  </a:cubicBezTo>
                  <a:cubicBezTo>
                    <a:pt x="19880" y="5400"/>
                    <a:pt x="20836" y="4459"/>
                    <a:pt x="21374" y="3542"/>
                  </a:cubicBezTo>
                  <a:cubicBezTo>
                    <a:pt x="21418" y="3451"/>
                    <a:pt x="21440" y="3347"/>
                    <a:pt x="21438" y="3242"/>
                  </a:cubicBezTo>
                  <a:cubicBezTo>
                    <a:pt x="21435" y="3113"/>
                    <a:pt x="21397" y="2991"/>
                    <a:pt x="21329" y="2892"/>
                  </a:cubicBezTo>
                  <a:cubicBezTo>
                    <a:pt x="20483" y="1623"/>
                    <a:pt x="19378" y="759"/>
                    <a:pt x="18179" y="318"/>
                  </a:cubicBezTo>
                  <a:cubicBezTo>
                    <a:pt x="17602" y="106"/>
                    <a:pt x="16993" y="-12"/>
                    <a:pt x="16384" y="1"/>
                  </a:cubicBezTo>
                  <a:close/>
                  <a:moveTo>
                    <a:pt x="16959" y="1045"/>
                  </a:moveTo>
                  <a:cubicBezTo>
                    <a:pt x="17280" y="1087"/>
                    <a:pt x="17598" y="1162"/>
                    <a:pt x="17904" y="1274"/>
                  </a:cubicBezTo>
                  <a:cubicBezTo>
                    <a:pt x="17993" y="1306"/>
                    <a:pt x="18081" y="1344"/>
                    <a:pt x="18168" y="1382"/>
                  </a:cubicBezTo>
                  <a:lnTo>
                    <a:pt x="17068" y="2751"/>
                  </a:lnTo>
                  <a:lnTo>
                    <a:pt x="15586" y="2751"/>
                  </a:lnTo>
                  <a:lnTo>
                    <a:pt x="16959" y="1045"/>
                  </a:lnTo>
                  <a:close/>
                  <a:moveTo>
                    <a:pt x="15787" y="1077"/>
                  </a:moveTo>
                  <a:lnTo>
                    <a:pt x="14442" y="2751"/>
                  </a:lnTo>
                  <a:lnTo>
                    <a:pt x="13514" y="2751"/>
                  </a:lnTo>
                  <a:cubicBezTo>
                    <a:pt x="13839" y="2197"/>
                    <a:pt x="14276" y="1751"/>
                    <a:pt x="14784" y="1457"/>
                  </a:cubicBezTo>
                  <a:cubicBezTo>
                    <a:pt x="15109" y="1269"/>
                    <a:pt x="15446" y="1146"/>
                    <a:pt x="15787" y="1077"/>
                  </a:cubicBezTo>
                  <a:close/>
                  <a:moveTo>
                    <a:pt x="18969" y="1812"/>
                  </a:moveTo>
                  <a:cubicBezTo>
                    <a:pt x="19355" y="2067"/>
                    <a:pt x="19718" y="2383"/>
                    <a:pt x="20052" y="2751"/>
                  </a:cubicBezTo>
                  <a:lnTo>
                    <a:pt x="18213" y="2751"/>
                  </a:lnTo>
                  <a:lnTo>
                    <a:pt x="18969" y="1812"/>
                  </a:lnTo>
                  <a:close/>
                  <a:moveTo>
                    <a:pt x="8881" y="2751"/>
                  </a:moveTo>
                  <a:cubicBezTo>
                    <a:pt x="8775" y="2751"/>
                    <a:pt x="8670" y="2800"/>
                    <a:pt x="8589" y="2898"/>
                  </a:cubicBezTo>
                  <a:cubicBezTo>
                    <a:pt x="8428" y="3094"/>
                    <a:pt x="8428" y="3410"/>
                    <a:pt x="8589" y="3605"/>
                  </a:cubicBezTo>
                  <a:cubicBezTo>
                    <a:pt x="8750" y="3801"/>
                    <a:pt x="9011" y="3801"/>
                    <a:pt x="9173" y="3605"/>
                  </a:cubicBezTo>
                  <a:cubicBezTo>
                    <a:pt x="9334" y="3410"/>
                    <a:pt x="9334" y="3094"/>
                    <a:pt x="9173" y="2898"/>
                  </a:cubicBezTo>
                  <a:cubicBezTo>
                    <a:pt x="9092" y="2800"/>
                    <a:pt x="8987" y="2751"/>
                    <a:pt x="8881" y="2751"/>
                  </a:cubicBezTo>
                  <a:close/>
                  <a:moveTo>
                    <a:pt x="5280" y="2761"/>
                  </a:moveTo>
                  <a:cubicBezTo>
                    <a:pt x="2270" y="2831"/>
                    <a:pt x="-108" y="5878"/>
                    <a:pt x="4" y="9524"/>
                  </a:cubicBezTo>
                  <a:cubicBezTo>
                    <a:pt x="103" y="12735"/>
                    <a:pt x="2150" y="15357"/>
                    <a:pt x="4786" y="15658"/>
                  </a:cubicBezTo>
                  <a:lnTo>
                    <a:pt x="4786" y="19465"/>
                  </a:lnTo>
                  <a:cubicBezTo>
                    <a:pt x="4780" y="19579"/>
                    <a:pt x="4812" y="19692"/>
                    <a:pt x="4874" y="19777"/>
                  </a:cubicBezTo>
                  <a:cubicBezTo>
                    <a:pt x="4946" y="19875"/>
                    <a:pt x="5052" y="19928"/>
                    <a:pt x="5161" y="19919"/>
                  </a:cubicBezTo>
                  <a:lnTo>
                    <a:pt x="6740" y="19919"/>
                  </a:lnTo>
                  <a:cubicBezTo>
                    <a:pt x="6856" y="19923"/>
                    <a:pt x="6968" y="19861"/>
                    <a:pt x="7042" y="19753"/>
                  </a:cubicBezTo>
                  <a:cubicBezTo>
                    <a:pt x="7102" y="19666"/>
                    <a:pt x="7134" y="19554"/>
                    <a:pt x="7130" y="19441"/>
                  </a:cubicBezTo>
                  <a:cubicBezTo>
                    <a:pt x="7129" y="18132"/>
                    <a:pt x="8013" y="17075"/>
                    <a:pt x="9093" y="17096"/>
                  </a:cubicBezTo>
                  <a:cubicBezTo>
                    <a:pt x="10165" y="17117"/>
                    <a:pt x="11018" y="18192"/>
                    <a:pt x="10992" y="19491"/>
                  </a:cubicBezTo>
                  <a:cubicBezTo>
                    <a:pt x="10992" y="19594"/>
                    <a:pt x="11023" y="19695"/>
                    <a:pt x="11077" y="19774"/>
                  </a:cubicBezTo>
                  <a:cubicBezTo>
                    <a:pt x="11155" y="19887"/>
                    <a:pt x="11273" y="19947"/>
                    <a:pt x="11394" y="19934"/>
                  </a:cubicBezTo>
                  <a:lnTo>
                    <a:pt x="15409" y="19934"/>
                  </a:lnTo>
                  <a:cubicBezTo>
                    <a:pt x="15539" y="19946"/>
                    <a:pt x="15665" y="19876"/>
                    <a:pt x="15742" y="19748"/>
                  </a:cubicBezTo>
                  <a:cubicBezTo>
                    <a:pt x="15785" y="19676"/>
                    <a:pt x="15809" y="19590"/>
                    <a:pt x="15811" y="19502"/>
                  </a:cubicBezTo>
                  <a:cubicBezTo>
                    <a:pt x="15770" y="18206"/>
                    <a:pt x="16604" y="17116"/>
                    <a:pt x="17673" y="17069"/>
                  </a:cubicBezTo>
                  <a:cubicBezTo>
                    <a:pt x="18785" y="17020"/>
                    <a:pt x="19704" y="18109"/>
                    <a:pt x="19690" y="19457"/>
                  </a:cubicBezTo>
                  <a:cubicBezTo>
                    <a:pt x="19689" y="19560"/>
                    <a:pt x="19718" y="19660"/>
                    <a:pt x="19771" y="19740"/>
                  </a:cubicBezTo>
                  <a:cubicBezTo>
                    <a:pt x="19842" y="19848"/>
                    <a:pt x="19950" y="19912"/>
                    <a:pt x="20065" y="19912"/>
                  </a:cubicBezTo>
                  <a:lnTo>
                    <a:pt x="21094" y="19912"/>
                  </a:lnTo>
                  <a:cubicBezTo>
                    <a:pt x="21214" y="19901"/>
                    <a:pt x="21324" y="19830"/>
                    <a:pt x="21398" y="19715"/>
                  </a:cubicBezTo>
                  <a:cubicBezTo>
                    <a:pt x="21460" y="19620"/>
                    <a:pt x="21492" y="19501"/>
                    <a:pt x="21488" y="19380"/>
                  </a:cubicBezTo>
                  <a:lnTo>
                    <a:pt x="21489" y="15436"/>
                  </a:lnTo>
                  <a:cubicBezTo>
                    <a:pt x="21476" y="15108"/>
                    <a:pt x="21381" y="14793"/>
                    <a:pt x="21217" y="14532"/>
                  </a:cubicBezTo>
                  <a:cubicBezTo>
                    <a:pt x="21048" y="14262"/>
                    <a:pt x="20813" y="14064"/>
                    <a:pt x="20546" y="13965"/>
                  </a:cubicBezTo>
                  <a:lnTo>
                    <a:pt x="17308" y="12724"/>
                  </a:lnTo>
                  <a:lnTo>
                    <a:pt x="16246" y="9025"/>
                  </a:lnTo>
                  <a:cubicBezTo>
                    <a:pt x="16097" y="8612"/>
                    <a:pt x="15851" y="8262"/>
                    <a:pt x="15540" y="8017"/>
                  </a:cubicBezTo>
                  <a:cubicBezTo>
                    <a:pt x="15229" y="7773"/>
                    <a:pt x="14866" y="7644"/>
                    <a:pt x="14495" y="7647"/>
                  </a:cubicBezTo>
                  <a:lnTo>
                    <a:pt x="7784" y="7647"/>
                  </a:lnTo>
                  <a:cubicBezTo>
                    <a:pt x="7480" y="7670"/>
                    <a:pt x="7188" y="7793"/>
                    <a:pt x="6938" y="8003"/>
                  </a:cubicBezTo>
                  <a:cubicBezTo>
                    <a:pt x="6700" y="8204"/>
                    <a:pt x="6508" y="8478"/>
                    <a:pt x="6384" y="8796"/>
                  </a:cubicBezTo>
                  <a:lnTo>
                    <a:pt x="4786" y="13088"/>
                  </a:lnTo>
                  <a:lnTo>
                    <a:pt x="4786" y="14616"/>
                  </a:lnTo>
                  <a:cubicBezTo>
                    <a:pt x="2602" y="14315"/>
                    <a:pt x="924" y="12127"/>
                    <a:pt x="843" y="9460"/>
                  </a:cubicBezTo>
                  <a:cubicBezTo>
                    <a:pt x="748" y="6360"/>
                    <a:pt x="2782" y="3775"/>
                    <a:pt x="5342" y="3744"/>
                  </a:cubicBezTo>
                  <a:lnTo>
                    <a:pt x="7431" y="3744"/>
                  </a:lnTo>
                  <a:cubicBezTo>
                    <a:pt x="7651" y="3744"/>
                    <a:pt x="7831" y="3531"/>
                    <a:pt x="7836" y="3265"/>
                  </a:cubicBezTo>
                  <a:cubicBezTo>
                    <a:pt x="7841" y="2990"/>
                    <a:pt x="7659" y="2763"/>
                    <a:pt x="7432" y="2761"/>
                  </a:cubicBezTo>
                  <a:lnTo>
                    <a:pt x="5280" y="2761"/>
                  </a:lnTo>
                  <a:close/>
                  <a:moveTo>
                    <a:pt x="13499" y="3752"/>
                  </a:moveTo>
                  <a:lnTo>
                    <a:pt x="15670" y="3752"/>
                  </a:lnTo>
                  <a:lnTo>
                    <a:pt x="17134" y="5475"/>
                  </a:lnTo>
                  <a:cubicBezTo>
                    <a:pt x="16141" y="5647"/>
                    <a:pt x="15093" y="5473"/>
                    <a:pt x="14222" y="4695"/>
                  </a:cubicBezTo>
                  <a:cubicBezTo>
                    <a:pt x="13934" y="4438"/>
                    <a:pt x="13692" y="4116"/>
                    <a:pt x="13499" y="3752"/>
                  </a:cubicBezTo>
                  <a:close/>
                  <a:moveTo>
                    <a:pt x="16845" y="3752"/>
                  </a:moveTo>
                  <a:lnTo>
                    <a:pt x="20095" y="3752"/>
                  </a:lnTo>
                  <a:cubicBezTo>
                    <a:pt x="19493" y="4435"/>
                    <a:pt x="18792" y="4927"/>
                    <a:pt x="18046" y="5220"/>
                  </a:cubicBezTo>
                  <a:lnTo>
                    <a:pt x="16845" y="3752"/>
                  </a:lnTo>
                  <a:close/>
                  <a:moveTo>
                    <a:pt x="7910" y="8645"/>
                  </a:moveTo>
                  <a:lnTo>
                    <a:pt x="9956" y="8645"/>
                  </a:lnTo>
                  <a:lnTo>
                    <a:pt x="9956" y="12594"/>
                  </a:lnTo>
                  <a:lnTo>
                    <a:pt x="8597" y="12594"/>
                  </a:lnTo>
                  <a:cubicBezTo>
                    <a:pt x="8357" y="12594"/>
                    <a:pt x="8163" y="12829"/>
                    <a:pt x="8163" y="13120"/>
                  </a:cubicBezTo>
                  <a:cubicBezTo>
                    <a:pt x="8163" y="13411"/>
                    <a:pt x="8357" y="13647"/>
                    <a:pt x="8597" y="13647"/>
                  </a:cubicBezTo>
                  <a:lnTo>
                    <a:pt x="16989" y="13647"/>
                  </a:lnTo>
                  <a:cubicBezTo>
                    <a:pt x="16991" y="13647"/>
                    <a:pt x="16994" y="13647"/>
                    <a:pt x="16996" y="13646"/>
                  </a:cubicBezTo>
                  <a:lnTo>
                    <a:pt x="20199" y="14849"/>
                  </a:lnTo>
                  <a:cubicBezTo>
                    <a:pt x="20325" y="14904"/>
                    <a:pt x="20435" y="15003"/>
                    <a:pt x="20515" y="15132"/>
                  </a:cubicBezTo>
                  <a:cubicBezTo>
                    <a:pt x="20605" y="15278"/>
                    <a:pt x="20653" y="15455"/>
                    <a:pt x="20652" y="15637"/>
                  </a:cubicBezTo>
                  <a:lnTo>
                    <a:pt x="20654" y="18945"/>
                  </a:lnTo>
                  <a:lnTo>
                    <a:pt x="20473" y="18945"/>
                  </a:lnTo>
                  <a:cubicBezTo>
                    <a:pt x="20272" y="17285"/>
                    <a:pt x="19085" y="16063"/>
                    <a:pt x="17701" y="16091"/>
                  </a:cubicBezTo>
                  <a:cubicBezTo>
                    <a:pt x="16353" y="16119"/>
                    <a:pt x="15222" y="17328"/>
                    <a:pt x="15030" y="18945"/>
                  </a:cubicBezTo>
                  <a:lnTo>
                    <a:pt x="11776" y="18945"/>
                  </a:lnTo>
                  <a:cubicBezTo>
                    <a:pt x="11591" y="17318"/>
                    <a:pt x="10452" y="16098"/>
                    <a:pt x="9096" y="16075"/>
                  </a:cubicBezTo>
                  <a:cubicBezTo>
                    <a:pt x="7710" y="16052"/>
                    <a:pt x="6525" y="17281"/>
                    <a:pt x="6332" y="18945"/>
                  </a:cubicBezTo>
                  <a:lnTo>
                    <a:pt x="5603" y="18945"/>
                  </a:lnTo>
                  <a:lnTo>
                    <a:pt x="5603" y="13217"/>
                  </a:lnTo>
                  <a:lnTo>
                    <a:pt x="7094" y="9283"/>
                  </a:lnTo>
                  <a:cubicBezTo>
                    <a:pt x="7159" y="9099"/>
                    <a:pt x="7267" y="8940"/>
                    <a:pt x="7404" y="8827"/>
                  </a:cubicBezTo>
                  <a:cubicBezTo>
                    <a:pt x="7553" y="8704"/>
                    <a:pt x="7730" y="8641"/>
                    <a:pt x="7910" y="8645"/>
                  </a:cubicBezTo>
                  <a:close/>
                  <a:moveTo>
                    <a:pt x="10825" y="8645"/>
                  </a:moveTo>
                  <a:lnTo>
                    <a:pt x="14599" y="8645"/>
                  </a:lnTo>
                  <a:cubicBezTo>
                    <a:pt x="14800" y="8653"/>
                    <a:pt x="14994" y="8731"/>
                    <a:pt x="15159" y="8869"/>
                  </a:cubicBezTo>
                  <a:cubicBezTo>
                    <a:pt x="15348" y="9028"/>
                    <a:pt x="15487" y="9258"/>
                    <a:pt x="15558" y="9523"/>
                  </a:cubicBezTo>
                  <a:lnTo>
                    <a:pt x="13024" y="12594"/>
                  </a:lnTo>
                  <a:lnTo>
                    <a:pt x="12098" y="12594"/>
                  </a:lnTo>
                  <a:lnTo>
                    <a:pt x="13519" y="10872"/>
                  </a:lnTo>
                  <a:cubicBezTo>
                    <a:pt x="13689" y="10666"/>
                    <a:pt x="13689" y="10332"/>
                    <a:pt x="13519" y="10127"/>
                  </a:cubicBezTo>
                  <a:cubicBezTo>
                    <a:pt x="13349" y="9921"/>
                    <a:pt x="13074" y="9921"/>
                    <a:pt x="12904" y="10127"/>
                  </a:cubicBezTo>
                  <a:lnTo>
                    <a:pt x="10869" y="12594"/>
                  </a:lnTo>
                  <a:lnTo>
                    <a:pt x="10825" y="12594"/>
                  </a:lnTo>
                  <a:lnTo>
                    <a:pt x="10825" y="8645"/>
                  </a:lnTo>
                  <a:close/>
                  <a:moveTo>
                    <a:pt x="15881" y="10620"/>
                  </a:moveTo>
                  <a:lnTo>
                    <a:pt x="16461" y="12594"/>
                  </a:lnTo>
                  <a:lnTo>
                    <a:pt x="14253" y="12594"/>
                  </a:lnTo>
                  <a:lnTo>
                    <a:pt x="15881" y="10620"/>
                  </a:lnTo>
                  <a:close/>
                  <a:moveTo>
                    <a:pt x="7034" y="12623"/>
                  </a:moveTo>
                  <a:cubicBezTo>
                    <a:pt x="6923" y="12623"/>
                    <a:pt x="6812" y="12675"/>
                    <a:pt x="6727" y="12778"/>
                  </a:cubicBezTo>
                  <a:cubicBezTo>
                    <a:pt x="6557" y="12983"/>
                    <a:pt x="6557" y="13316"/>
                    <a:pt x="6727" y="13522"/>
                  </a:cubicBezTo>
                  <a:cubicBezTo>
                    <a:pt x="6896" y="13728"/>
                    <a:pt x="7171" y="13728"/>
                    <a:pt x="7341" y="13522"/>
                  </a:cubicBezTo>
                  <a:cubicBezTo>
                    <a:pt x="7511" y="13316"/>
                    <a:pt x="7511" y="12983"/>
                    <a:pt x="7341" y="12778"/>
                  </a:cubicBezTo>
                  <a:cubicBezTo>
                    <a:pt x="7256" y="12675"/>
                    <a:pt x="7145" y="12623"/>
                    <a:pt x="7034" y="12623"/>
                  </a:cubicBezTo>
                  <a:close/>
                  <a:moveTo>
                    <a:pt x="9060" y="17486"/>
                  </a:moveTo>
                  <a:cubicBezTo>
                    <a:pt x="8648" y="17486"/>
                    <a:pt x="8235" y="17677"/>
                    <a:pt x="7920" y="18059"/>
                  </a:cubicBezTo>
                  <a:cubicBezTo>
                    <a:pt x="7290" y="18823"/>
                    <a:pt x="7290" y="20061"/>
                    <a:pt x="7920" y="20824"/>
                  </a:cubicBezTo>
                  <a:cubicBezTo>
                    <a:pt x="8550" y="21588"/>
                    <a:pt x="9571" y="21588"/>
                    <a:pt x="10201" y="20824"/>
                  </a:cubicBezTo>
                  <a:cubicBezTo>
                    <a:pt x="10831" y="20061"/>
                    <a:pt x="10831" y="18823"/>
                    <a:pt x="10201" y="18059"/>
                  </a:cubicBezTo>
                  <a:cubicBezTo>
                    <a:pt x="9886" y="17677"/>
                    <a:pt x="9473" y="17486"/>
                    <a:pt x="9060" y="17486"/>
                  </a:cubicBezTo>
                  <a:close/>
                  <a:moveTo>
                    <a:pt x="17741" y="17486"/>
                  </a:moveTo>
                  <a:cubicBezTo>
                    <a:pt x="17328" y="17486"/>
                    <a:pt x="16915" y="17677"/>
                    <a:pt x="16600" y="18059"/>
                  </a:cubicBezTo>
                  <a:cubicBezTo>
                    <a:pt x="15970" y="18823"/>
                    <a:pt x="15970" y="20061"/>
                    <a:pt x="16600" y="20824"/>
                  </a:cubicBezTo>
                  <a:cubicBezTo>
                    <a:pt x="17230" y="21588"/>
                    <a:pt x="18252" y="21588"/>
                    <a:pt x="18882" y="20824"/>
                  </a:cubicBezTo>
                  <a:cubicBezTo>
                    <a:pt x="19512" y="20061"/>
                    <a:pt x="19512" y="18823"/>
                    <a:pt x="18882" y="18059"/>
                  </a:cubicBezTo>
                  <a:cubicBezTo>
                    <a:pt x="18567" y="17677"/>
                    <a:pt x="18154" y="17486"/>
                    <a:pt x="17741" y="17486"/>
                  </a:cubicBezTo>
                  <a:close/>
                  <a:moveTo>
                    <a:pt x="9060" y="18497"/>
                  </a:moveTo>
                  <a:cubicBezTo>
                    <a:pt x="9260" y="18497"/>
                    <a:pt x="9460" y="18589"/>
                    <a:pt x="9612" y="18773"/>
                  </a:cubicBezTo>
                  <a:cubicBezTo>
                    <a:pt x="9917" y="19143"/>
                    <a:pt x="9917" y="19741"/>
                    <a:pt x="9612" y="20110"/>
                  </a:cubicBezTo>
                  <a:cubicBezTo>
                    <a:pt x="9307" y="20479"/>
                    <a:pt x="8813" y="20479"/>
                    <a:pt x="8509" y="20110"/>
                  </a:cubicBezTo>
                  <a:cubicBezTo>
                    <a:pt x="8204" y="19741"/>
                    <a:pt x="8204" y="19143"/>
                    <a:pt x="8509" y="18773"/>
                  </a:cubicBezTo>
                  <a:cubicBezTo>
                    <a:pt x="8661" y="18589"/>
                    <a:pt x="8861" y="18497"/>
                    <a:pt x="9060" y="18497"/>
                  </a:cubicBezTo>
                  <a:close/>
                  <a:moveTo>
                    <a:pt x="17741" y="18497"/>
                  </a:moveTo>
                  <a:cubicBezTo>
                    <a:pt x="17941" y="18497"/>
                    <a:pt x="18140" y="18589"/>
                    <a:pt x="18293" y="18773"/>
                  </a:cubicBezTo>
                  <a:cubicBezTo>
                    <a:pt x="18597" y="19143"/>
                    <a:pt x="18597" y="19741"/>
                    <a:pt x="18293" y="20110"/>
                  </a:cubicBezTo>
                  <a:cubicBezTo>
                    <a:pt x="17988" y="20479"/>
                    <a:pt x="17494" y="20479"/>
                    <a:pt x="17190" y="20110"/>
                  </a:cubicBezTo>
                  <a:cubicBezTo>
                    <a:pt x="16885" y="19741"/>
                    <a:pt x="16885" y="19143"/>
                    <a:pt x="17190" y="18773"/>
                  </a:cubicBezTo>
                  <a:cubicBezTo>
                    <a:pt x="17342" y="18589"/>
                    <a:pt x="17542" y="18497"/>
                    <a:pt x="17741" y="18497"/>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26" name="Shape">
              <a:extLst>
                <a:ext uri="{FF2B5EF4-FFF2-40B4-BE49-F238E27FC236}">
                  <a16:creationId xmlns:a16="http://schemas.microsoft.com/office/drawing/2014/main" id="{3965B929-A947-4144-BB81-92974010F482}"/>
                </a:ext>
              </a:extLst>
            </p:cNvPr>
            <p:cNvSpPr/>
            <p:nvPr/>
          </p:nvSpPr>
          <p:spPr>
            <a:xfrm>
              <a:off x="14020144" y="9255031"/>
              <a:ext cx="743099" cy="741809"/>
            </a:xfrm>
            <a:custGeom>
              <a:avLst/>
              <a:gdLst/>
              <a:ahLst/>
              <a:cxnLst>
                <a:cxn ang="0">
                  <a:pos x="wd2" y="hd2"/>
                </a:cxn>
                <a:cxn ang="5400000">
                  <a:pos x="wd2" y="hd2"/>
                </a:cxn>
                <a:cxn ang="10800000">
                  <a:pos x="wd2" y="hd2"/>
                </a:cxn>
                <a:cxn ang="16200000">
                  <a:pos x="wd2" y="hd2"/>
                </a:cxn>
              </a:cxnLst>
              <a:rect l="0" t="0" r="r" b="b"/>
              <a:pathLst>
                <a:path w="21392" h="21588" extrusionOk="0">
                  <a:moveTo>
                    <a:pt x="10348" y="0"/>
                  </a:moveTo>
                  <a:cubicBezTo>
                    <a:pt x="9791" y="0"/>
                    <a:pt x="9509" y="1"/>
                    <a:pt x="9212" y="96"/>
                  </a:cubicBezTo>
                  <a:cubicBezTo>
                    <a:pt x="8884" y="217"/>
                    <a:pt x="8626" y="477"/>
                    <a:pt x="8507" y="808"/>
                  </a:cubicBezTo>
                  <a:cubicBezTo>
                    <a:pt x="8412" y="1111"/>
                    <a:pt x="8412" y="1396"/>
                    <a:pt x="8412" y="1957"/>
                  </a:cubicBezTo>
                  <a:lnTo>
                    <a:pt x="8412" y="8202"/>
                  </a:lnTo>
                  <a:lnTo>
                    <a:pt x="7108" y="8202"/>
                  </a:lnTo>
                  <a:cubicBezTo>
                    <a:pt x="6657" y="8229"/>
                    <a:pt x="6232" y="8428"/>
                    <a:pt x="5919" y="8757"/>
                  </a:cubicBezTo>
                  <a:cubicBezTo>
                    <a:pt x="5585" y="9108"/>
                    <a:pt x="5405" y="9579"/>
                    <a:pt x="5418" y="10066"/>
                  </a:cubicBezTo>
                  <a:lnTo>
                    <a:pt x="5418" y="11493"/>
                  </a:lnTo>
                  <a:cubicBezTo>
                    <a:pt x="5420" y="11729"/>
                    <a:pt x="5612" y="11917"/>
                    <a:pt x="5846" y="11911"/>
                  </a:cubicBezTo>
                  <a:cubicBezTo>
                    <a:pt x="6070" y="11905"/>
                    <a:pt x="6250" y="11720"/>
                    <a:pt x="6250" y="11493"/>
                  </a:cubicBezTo>
                  <a:lnTo>
                    <a:pt x="6250" y="9971"/>
                  </a:lnTo>
                  <a:cubicBezTo>
                    <a:pt x="6267" y="9771"/>
                    <a:pt x="6339" y="9580"/>
                    <a:pt x="6460" y="9421"/>
                  </a:cubicBezTo>
                  <a:cubicBezTo>
                    <a:pt x="6639" y="9183"/>
                    <a:pt x="6909" y="9032"/>
                    <a:pt x="7204" y="9005"/>
                  </a:cubicBezTo>
                  <a:lnTo>
                    <a:pt x="8412" y="9005"/>
                  </a:lnTo>
                  <a:lnTo>
                    <a:pt x="8412" y="18477"/>
                  </a:lnTo>
                  <a:lnTo>
                    <a:pt x="1551" y="18477"/>
                  </a:lnTo>
                  <a:cubicBezTo>
                    <a:pt x="1473" y="18482"/>
                    <a:pt x="1397" y="18507"/>
                    <a:pt x="1331" y="18551"/>
                  </a:cubicBezTo>
                  <a:cubicBezTo>
                    <a:pt x="1262" y="18595"/>
                    <a:pt x="1207" y="18657"/>
                    <a:pt x="1171" y="18731"/>
                  </a:cubicBezTo>
                  <a:lnTo>
                    <a:pt x="83" y="20979"/>
                  </a:lnTo>
                  <a:cubicBezTo>
                    <a:pt x="16" y="21100"/>
                    <a:pt x="14" y="21245"/>
                    <a:pt x="77" y="21367"/>
                  </a:cubicBezTo>
                  <a:cubicBezTo>
                    <a:pt x="141" y="21492"/>
                    <a:pt x="262" y="21574"/>
                    <a:pt x="400" y="21587"/>
                  </a:cubicBezTo>
                  <a:lnTo>
                    <a:pt x="20948" y="21587"/>
                  </a:lnTo>
                  <a:cubicBezTo>
                    <a:pt x="21100" y="21600"/>
                    <a:pt x="21245" y="21527"/>
                    <a:pt x="21327" y="21398"/>
                  </a:cubicBezTo>
                  <a:cubicBezTo>
                    <a:pt x="21403" y="21279"/>
                    <a:pt x="21412" y="21129"/>
                    <a:pt x="21352" y="21001"/>
                  </a:cubicBezTo>
                  <a:lnTo>
                    <a:pt x="20248" y="18702"/>
                  </a:lnTo>
                  <a:cubicBezTo>
                    <a:pt x="20205" y="18623"/>
                    <a:pt x="20138" y="18559"/>
                    <a:pt x="20057" y="18520"/>
                  </a:cubicBezTo>
                  <a:cubicBezTo>
                    <a:pt x="19989" y="18486"/>
                    <a:pt x="19913" y="18472"/>
                    <a:pt x="19837" y="18477"/>
                  </a:cubicBezTo>
                  <a:lnTo>
                    <a:pt x="19614" y="18477"/>
                  </a:lnTo>
                  <a:lnTo>
                    <a:pt x="19614" y="1966"/>
                  </a:lnTo>
                  <a:cubicBezTo>
                    <a:pt x="19614" y="1396"/>
                    <a:pt x="19614" y="1111"/>
                    <a:pt x="19519" y="808"/>
                  </a:cubicBezTo>
                  <a:cubicBezTo>
                    <a:pt x="19400" y="477"/>
                    <a:pt x="19142" y="217"/>
                    <a:pt x="18815" y="96"/>
                  </a:cubicBezTo>
                  <a:cubicBezTo>
                    <a:pt x="18516" y="0"/>
                    <a:pt x="18234" y="0"/>
                    <a:pt x="17679" y="0"/>
                  </a:cubicBezTo>
                  <a:lnTo>
                    <a:pt x="10356" y="0"/>
                  </a:lnTo>
                  <a:lnTo>
                    <a:pt x="10348" y="0"/>
                  </a:lnTo>
                  <a:close/>
                  <a:moveTo>
                    <a:pt x="9959" y="829"/>
                  </a:moveTo>
                  <a:lnTo>
                    <a:pt x="9962" y="829"/>
                  </a:lnTo>
                  <a:lnTo>
                    <a:pt x="18068" y="829"/>
                  </a:lnTo>
                  <a:cubicBezTo>
                    <a:pt x="18280" y="829"/>
                    <a:pt x="18388" y="829"/>
                    <a:pt x="18502" y="865"/>
                  </a:cubicBezTo>
                  <a:cubicBezTo>
                    <a:pt x="18627" y="911"/>
                    <a:pt x="18725" y="1012"/>
                    <a:pt x="18771" y="1138"/>
                  </a:cubicBezTo>
                  <a:cubicBezTo>
                    <a:pt x="18807" y="1254"/>
                    <a:pt x="18808" y="1362"/>
                    <a:pt x="18808" y="1580"/>
                  </a:cubicBezTo>
                  <a:lnTo>
                    <a:pt x="18808" y="18477"/>
                  </a:lnTo>
                  <a:lnTo>
                    <a:pt x="9219" y="18477"/>
                  </a:lnTo>
                  <a:lnTo>
                    <a:pt x="9219" y="1576"/>
                  </a:lnTo>
                  <a:cubicBezTo>
                    <a:pt x="9219" y="1362"/>
                    <a:pt x="9219" y="1254"/>
                    <a:pt x="9256" y="1138"/>
                  </a:cubicBezTo>
                  <a:cubicBezTo>
                    <a:pt x="9301" y="1012"/>
                    <a:pt x="9399" y="911"/>
                    <a:pt x="9525" y="865"/>
                  </a:cubicBezTo>
                  <a:cubicBezTo>
                    <a:pt x="9638" y="829"/>
                    <a:pt x="9746" y="829"/>
                    <a:pt x="9959" y="829"/>
                  </a:cubicBezTo>
                  <a:close/>
                  <a:moveTo>
                    <a:pt x="10884" y="1949"/>
                  </a:moveTo>
                  <a:cubicBezTo>
                    <a:pt x="10727" y="1949"/>
                    <a:pt x="10648" y="1949"/>
                    <a:pt x="10564" y="1976"/>
                  </a:cubicBezTo>
                  <a:cubicBezTo>
                    <a:pt x="10472" y="2010"/>
                    <a:pt x="10399" y="2083"/>
                    <a:pt x="10366" y="2176"/>
                  </a:cubicBezTo>
                  <a:cubicBezTo>
                    <a:pt x="10339" y="2261"/>
                    <a:pt x="10339" y="2342"/>
                    <a:pt x="10339" y="2500"/>
                  </a:cubicBezTo>
                  <a:lnTo>
                    <a:pt x="10339" y="7277"/>
                  </a:lnTo>
                  <a:cubicBezTo>
                    <a:pt x="10339" y="7438"/>
                    <a:pt x="10339" y="7518"/>
                    <a:pt x="10366" y="7603"/>
                  </a:cubicBezTo>
                  <a:cubicBezTo>
                    <a:pt x="10399" y="7696"/>
                    <a:pt x="10472" y="7769"/>
                    <a:pt x="10564" y="7803"/>
                  </a:cubicBezTo>
                  <a:cubicBezTo>
                    <a:pt x="10648" y="7830"/>
                    <a:pt x="10728" y="7831"/>
                    <a:pt x="10884" y="7831"/>
                  </a:cubicBezTo>
                  <a:lnTo>
                    <a:pt x="17140" y="7831"/>
                  </a:lnTo>
                  <a:cubicBezTo>
                    <a:pt x="17299" y="7831"/>
                    <a:pt x="17378" y="7830"/>
                    <a:pt x="17463" y="7803"/>
                  </a:cubicBezTo>
                  <a:cubicBezTo>
                    <a:pt x="17555" y="7769"/>
                    <a:pt x="17627" y="7696"/>
                    <a:pt x="17661" y="7603"/>
                  </a:cubicBezTo>
                  <a:cubicBezTo>
                    <a:pt x="17687" y="7518"/>
                    <a:pt x="17688" y="7438"/>
                    <a:pt x="17688" y="7280"/>
                  </a:cubicBezTo>
                  <a:lnTo>
                    <a:pt x="17688" y="2502"/>
                  </a:lnTo>
                  <a:cubicBezTo>
                    <a:pt x="17688" y="2342"/>
                    <a:pt x="17687" y="2261"/>
                    <a:pt x="17661" y="2176"/>
                  </a:cubicBezTo>
                  <a:cubicBezTo>
                    <a:pt x="17627" y="2083"/>
                    <a:pt x="17555" y="2010"/>
                    <a:pt x="17463" y="1976"/>
                  </a:cubicBezTo>
                  <a:cubicBezTo>
                    <a:pt x="17378" y="1949"/>
                    <a:pt x="17299" y="1949"/>
                    <a:pt x="17142" y="1949"/>
                  </a:cubicBezTo>
                  <a:lnTo>
                    <a:pt x="10886" y="1949"/>
                  </a:lnTo>
                  <a:lnTo>
                    <a:pt x="10884" y="1949"/>
                  </a:lnTo>
                  <a:close/>
                  <a:moveTo>
                    <a:pt x="2676" y="2303"/>
                  </a:moveTo>
                  <a:cubicBezTo>
                    <a:pt x="2566" y="2307"/>
                    <a:pt x="2461" y="2347"/>
                    <a:pt x="2377" y="2418"/>
                  </a:cubicBezTo>
                  <a:cubicBezTo>
                    <a:pt x="1480" y="3200"/>
                    <a:pt x="824" y="4169"/>
                    <a:pt x="420" y="5225"/>
                  </a:cubicBezTo>
                  <a:cubicBezTo>
                    <a:pt x="-38" y="6423"/>
                    <a:pt x="-188" y="7782"/>
                    <a:pt x="308" y="9054"/>
                  </a:cubicBezTo>
                  <a:cubicBezTo>
                    <a:pt x="673" y="9990"/>
                    <a:pt x="1379" y="10743"/>
                    <a:pt x="2272" y="11173"/>
                  </a:cubicBezTo>
                  <a:lnTo>
                    <a:pt x="2272" y="15329"/>
                  </a:lnTo>
                  <a:cubicBezTo>
                    <a:pt x="2302" y="16325"/>
                    <a:pt x="3060" y="17143"/>
                    <a:pt x="4042" y="17237"/>
                  </a:cubicBezTo>
                  <a:cubicBezTo>
                    <a:pt x="5174" y="17345"/>
                    <a:pt x="6167" y="16477"/>
                    <a:pt x="6225" y="15329"/>
                  </a:cubicBezTo>
                  <a:lnTo>
                    <a:pt x="6235" y="14174"/>
                  </a:lnTo>
                  <a:cubicBezTo>
                    <a:pt x="6239" y="13946"/>
                    <a:pt x="6061" y="13758"/>
                    <a:pt x="5836" y="13753"/>
                  </a:cubicBezTo>
                  <a:cubicBezTo>
                    <a:pt x="5603" y="13747"/>
                    <a:pt x="5411" y="13938"/>
                    <a:pt x="5414" y="14174"/>
                  </a:cubicBezTo>
                  <a:lnTo>
                    <a:pt x="5414" y="15304"/>
                  </a:lnTo>
                  <a:cubicBezTo>
                    <a:pt x="5373" y="15972"/>
                    <a:pt x="4793" y="16472"/>
                    <a:pt x="4135" y="16406"/>
                  </a:cubicBezTo>
                  <a:cubicBezTo>
                    <a:pt x="3568" y="16350"/>
                    <a:pt x="3129" y="15880"/>
                    <a:pt x="3106" y="15304"/>
                  </a:cubicBezTo>
                  <a:lnTo>
                    <a:pt x="3106" y="11177"/>
                  </a:lnTo>
                  <a:cubicBezTo>
                    <a:pt x="3830" y="10855"/>
                    <a:pt x="4436" y="10305"/>
                    <a:pt x="4828" y="9606"/>
                  </a:cubicBezTo>
                  <a:cubicBezTo>
                    <a:pt x="5553" y="8314"/>
                    <a:pt x="5508" y="6828"/>
                    <a:pt x="5085" y="5518"/>
                  </a:cubicBezTo>
                  <a:cubicBezTo>
                    <a:pt x="4706" y="4347"/>
                    <a:pt x="4011" y="3265"/>
                    <a:pt x="3009" y="2418"/>
                  </a:cubicBezTo>
                  <a:cubicBezTo>
                    <a:pt x="2915" y="2339"/>
                    <a:pt x="2797" y="2298"/>
                    <a:pt x="2676" y="2303"/>
                  </a:cubicBezTo>
                  <a:close/>
                  <a:moveTo>
                    <a:pt x="11152" y="2771"/>
                  </a:moveTo>
                  <a:lnTo>
                    <a:pt x="16874" y="2771"/>
                  </a:lnTo>
                  <a:lnTo>
                    <a:pt x="16874" y="7009"/>
                  </a:lnTo>
                  <a:lnTo>
                    <a:pt x="11152" y="7009"/>
                  </a:lnTo>
                  <a:lnTo>
                    <a:pt x="11152" y="2771"/>
                  </a:lnTo>
                  <a:close/>
                  <a:moveTo>
                    <a:pt x="3106" y="3599"/>
                  </a:moveTo>
                  <a:cubicBezTo>
                    <a:pt x="3663" y="4241"/>
                    <a:pt x="4069" y="4974"/>
                    <a:pt x="4319" y="5750"/>
                  </a:cubicBezTo>
                  <a:cubicBezTo>
                    <a:pt x="4365" y="5891"/>
                    <a:pt x="4406" y="6035"/>
                    <a:pt x="4441" y="6181"/>
                  </a:cubicBezTo>
                  <a:lnTo>
                    <a:pt x="3106" y="7536"/>
                  </a:lnTo>
                  <a:lnTo>
                    <a:pt x="3106" y="3599"/>
                  </a:lnTo>
                  <a:close/>
                  <a:moveTo>
                    <a:pt x="2272" y="3680"/>
                  </a:moveTo>
                  <a:lnTo>
                    <a:pt x="2272" y="5529"/>
                  </a:lnTo>
                  <a:lnTo>
                    <a:pt x="1505" y="4794"/>
                  </a:lnTo>
                  <a:cubicBezTo>
                    <a:pt x="1714" y="4399"/>
                    <a:pt x="1970" y="4025"/>
                    <a:pt x="2272" y="3680"/>
                  </a:cubicBezTo>
                  <a:close/>
                  <a:moveTo>
                    <a:pt x="1155" y="5597"/>
                  </a:moveTo>
                  <a:lnTo>
                    <a:pt x="2272" y="6667"/>
                  </a:lnTo>
                  <a:lnTo>
                    <a:pt x="2272" y="10317"/>
                  </a:lnTo>
                  <a:cubicBezTo>
                    <a:pt x="1894" y="10049"/>
                    <a:pt x="1577" y="9699"/>
                    <a:pt x="1345" y="9293"/>
                  </a:cubicBezTo>
                  <a:cubicBezTo>
                    <a:pt x="702" y="8166"/>
                    <a:pt x="737" y="6857"/>
                    <a:pt x="1116" y="5703"/>
                  </a:cubicBezTo>
                  <a:cubicBezTo>
                    <a:pt x="1128" y="5667"/>
                    <a:pt x="1143" y="5632"/>
                    <a:pt x="1155" y="5597"/>
                  </a:cubicBezTo>
                  <a:close/>
                  <a:moveTo>
                    <a:pt x="4585" y="7205"/>
                  </a:moveTo>
                  <a:cubicBezTo>
                    <a:pt x="4612" y="7940"/>
                    <a:pt x="4465" y="8678"/>
                    <a:pt x="4054" y="9341"/>
                  </a:cubicBezTo>
                  <a:cubicBezTo>
                    <a:pt x="3815" y="9728"/>
                    <a:pt x="3489" y="10052"/>
                    <a:pt x="3106" y="10290"/>
                  </a:cubicBezTo>
                  <a:lnTo>
                    <a:pt x="3106" y="8707"/>
                  </a:lnTo>
                  <a:lnTo>
                    <a:pt x="4585" y="7205"/>
                  </a:lnTo>
                  <a:close/>
                  <a:moveTo>
                    <a:pt x="10785" y="9518"/>
                  </a:moveTo>
                  <a:cubicBezTo>
                    <a:pt x="10549" y="9518"/>
                    <a:pt x="10359" y="9712"/>
                    <a:pt x="10359" y="9950"/>
                  </a:cubicBezTo>
                  <a:cubicBezTo>
                    <a:pt x="10359" y="10188"/>
                    <a:pt x="10549" y="10381"/>
                    <a:pt x="10785" y="10381"/>
                  </a:cubicBezTo>
                  <a:lnTo>
                    <a:pt x="10799" y="10381"/>
                  </a:lnTo>
                  <a:cubicBezTo>
                    <a:pt x="11035" y="10381"/>
                    <a:pt x="11225" y="10188"/>
                    <a:pt x="11225" y="9950"/>
                  </a:cubicBezTo>
                  <a:cubicBezTo>
                    <a:pt x="11225" y="9712"/>
                    <a:pt x="11035" y="9518"/>
                    <a:pt x="10799" y="9518"/>
                  </a:cubicBezTo>
                  <a:lnTo>
                    <a:pt x="10785" y="9518"/>
                  </a:lnTo>
                  <a:close/>
                  <a:moveTo>
                    <a:pt x="12027" y="9518"/>
                  </a:moveTo>
                  <a:cubicBezTo>
                    <a:pt x="11792" y="9518"/>
                    <a:pt x="11600" y="9712"/>
                    <a:pt x="11600" y="9950"/>
                  </a:cubicBezTo>
                  <a:cubicBezTo>
                    <a:pt x="11600" y="10188"/>
                    <a:pt x="11792" y="10381"/>
                    <a:pt x="12027" y="10381"/>
                  </a:cubicBezTo>
                  <a:lnTo>
                    <a:pt x="17248" y="10381"/>
                  </a:lnTo>
                  <a:cubicBezTo>
                    <a:pt x="17484" y="10381"/>
                    <a:pt x="17675" y="10188"/>
                    <a:pt x="17675" y="9950"/>
                  </a:cubicBezTo>
                  <a:cubicBezTo>
                    <a:pt x="17675" y="9712"/>
                    <a:pt x="17484" y="9518"/>
                    <a:pt x="17248" y="9518"/>
                  </a:cubicBezTo>
                  <a:lnTo>
                    <a:pt x="12027" y="9518"/>
                  </a:lnTo>
                  <a:close/>
                  <a:moveTo>
                    <a:pt x="14013" y="11171"/>
                  </a:moveTo>
                  <a:cubicBezTo>
                    <a:pt x="13469" y="11171"/>
                    <a:pt x="12924" y="11381"/>
                    <a:pt x="12509" y="11801"/>
                  </a:cubicBezTo>
                  <a:cubicBezTo>
                    <a:pt x="11678" y="12641"/>
                    <a:pt x="11678" y="14003"/>
                    <a:pt x="12509" y="14843"/>
                  </a:cubicBezTo>
                  <a:cubicBezTo>
                    <a:pt x="13340" y="15683"/>
                    <a:pt x="14687" y="15683"/>
                    <a:pt x="15518" y="14843"/>
                  </a:cubicBezTo>
                  <a:cubicBezTo>
                    <a:pt x="16349" y="14003"/>
                    <a:pt x="16349" y="12641"/>
                    <a:pt x="15518" y="11801"/>
                  </a:cubicBezTo>
                  <a:cubicBezTo>
                    <a:pt x="15102" y="11381"/>
                    <a:pt x="14558" y="11171"/>
                    <a:pt x="14013" y="11171"/>
                  </a:cubicBezTo>
                  <a:close/>
                  <a:moveTo>
                    <a:pt x="14013" y="12005"/>
                  </a:moveTo>
                  <a:cubicBezTo>
                    <a:pt x="14347" y="12005"/>
                    <a:pt x="14680" y="12134"/>
                    <a:pt x="14934" y="12391"/>
                  </a:cubicBezTo>
                  <a:cubicBezTo>
                    <a:pt x="15443" y="12905"/>
                    <a:pt x="15443" y="13739"/>
                    <a:pt x="14934" y="14254"/>
                  </a:cubicBezTo>
                  <a:cubicBezTo>
                    <a:pt x="14426" y="14768"/>
                    <a:pt x="13601" y="14768"/>
                    <a:pt x="13092" y="14254"/>
                  </a:cubicBezTo>
                  <a:cubicBezTo>
                    <a:pt x="12584" y="13739"/>
                    <a:pt x="12584" y="12905"/>
                    <a:pt x="13092" y="12391"/>
                  </a:cubicBezTo>
                  <a:cubicBezTo>
                    <a:pt x="13347" y="12134"/>
                    <a:pt x="13680" y="12005"/>
                    <a:pt x="14013" y="12005"/>
                  </a:cubicBezTo>
                  <a:close/>
                  <a:moveTo>
                    <a:pt x="5814" y="12331"/>
                  </a:moveTo>
                  <a:cubicBezTo>
                    <a:pt x="5703" y="12331"/>
                    <a:pt x="5592" y="12373"/>
                    <a:pt x="5507" y="12459"/>
                  </a:cubicBezTo>
                  <a:cubicBezTo>
                    <a:pt x="5338" y="12630"/>
                    <a:pt x="5338" y="12908"/>
                    <a:pt x="5507" y="13079"/>
                  </a:cubicBezTo>
                  <a:cubicBezTo>
                    <a:pt x="5677" y="13251"/>
                    <a:pt x="5952" y="13251"/>
                    <a:pt x="6121" y="13079"/>
                  </a:cubicBezTo>
                  <a:cubicBezTo>
                    <a:pt x="6291" y="12908"/>
                    <a:pt x="6291" y="12630"/>
                    <a:pt x="6121" y="12459"/>
                  </a:cubicBezTo>
                  <a:cubicBezTo>
                    <a:pt x="6037" y="12373"/>
                    <a:pt x="5925" y="12331"/>
                    <a:pt x="5814" y="12331"/>
                  </a:cubicBezTo>
                  <a:close/>
                  <a:moveTo>
                    <a:pt x="19630" y="19302"/>
                  </a:moveTo>
                  <a:lnTo>
                    <a:pt x="20331" y="20757"/>
                  </a:lnTo>
                  <a:lnTo>
                    <a:pt x="1091" y="20757"/>
                  </a:lnTo>
                  <a:lnTo>
                    <a:pt x="1771" y="19330"/>
                  </a:lnTo>
                  <a:lnTo>
                    <a:pt x="19630" y="19302"/>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27" name="Shape">
              <a:extLst>
                <a:ext uri="{FF2B5EF4-FFF2-40B4-BE49-F238E27FC236}">
                  <a16:creationId xmlns:a16="http://schemas.microsoft.com/office/drawing/2014/main" id="{B51D25C5-BA04-4F9D-9EDB-2342FBAD0628}"/>
                </a:ext>
              </a:extLst>
            </p:cNvPr>
            <p:cNvSpPr/>
            <p:nvPr/>
          </p:nvSpPr>
          <p:spPr>
            <a:xfrm>
              <a:off x="14028347" y="7845582"/>
              <a:ext cx="734896" cy="733632"/>
            </a:xfrm>
            <a:custGeom>
              <a:avLst/>
              <a:gdLst/>
              <a:ahLst/>
              <a:cxnLst>
                <a:cxn ang="0">
                  <a:pos x="wd2" y="hd2"/>
                </a:cxn>
                <a:cxn ang="5400000">
                  <a:pos x="wd2" y="hd2"/>
                </a:cxn>
                <a:cxn ang="10800000">
                  <a:pos x="wd2" y="hd2"/>
                </a:cxn>
                <a:cxn ang="16200000">
                  <a:pos x="wd2" y="hd2"/>
                </a:cxn>
              </a:cxnLst>
              <a:rect l="0" t="0" r="r" b="b"/>
              <a:pathLst>
                <a:path w="21557" h="21598" extrusionOk="0">
                  <a:moveTo>
                    <a:pt x="10759" y="1"/>
                  </a:moveTo>
                  <a:cubicBezTo>
                    <a:pt x="10664" y="-2"/>
                    <a:pt x="10571" y="31"/>
                    <a:pt x="10498" y="93"/>
                  </a:cubicBezTo>
                  <a:lnTo>
                    <a:pt x="131" y="8884"/>
                  </a:lnTo>
                  <a:cubicBezTo>
                    <a:pt x="18" y="8989"/>
                    <a:pt x="-26" y="9149"/>
                    <a:pt x="16" y="9298"/>
                  </a:cubicBezTo>
                  <a:cubicBezTo>
                    <a:pt x="63" y="9463"/>
                    <a:pt x="208" y="9582"/>
                    <a:pt x="379" y="9597"/>
                  </a:cubicBezTo>
                  <a:lnTo>
                    <a:pt x="2776" y="9597"/>
                  </a:lnTo>
                  <a:lnTo>
                    <a:pt x="2776" y="20805"/>
                  </a:lnTo>
                  <a:lnTo>
                    <a:pt x="464" y="20805"/>
                  </a:lnTo>
                  <a:cubicBezTo>
                    <a:pt x="246" y="20805"/>
                    <a:pt x="70" y="20982"/>
                    <a:pt x="70" y="21201"/>
                  </a:cubicBezTo>
                  <a:cubicBezTo>
                    <a:pt x="70" y="21420"/>
                    <a:pt x="246" y="21598"/>
                    <a:pt x="464" y="21598"/>
                  </a:cubicBezTo>
                  <a:lnTo>
                    <a:pt x="19764" y="21598"/>
                  </a:lnTo>
                  <a:cubicBezTo>
                    <a:pt x="19983" y="21598"/>
                    <a:pt x="20160" y="21420"/>
                    <a:pt x="20160" y="21201"/>
                  </a:cubicBezTo>
                  <a:cubicBezTo>
                    <a:pt x="20160" y="20982"/>
                    <a:pt x="19983" y="20805"/>
                    <a:pt x="19764" y="20805"/>
                  </a:cubicBezTo>
                  <a:lnTo>
                    <a:pt x="18738" y="20805"/>
                  </a:lnTo>
                  <a:lnTo>
                    <a:pt x="18738" y="9591"/>
                  </a:lnTo>
                  <a:lnTo>
                    <a:pt x="21189" y="9591"/>
                  </a:lnTo>
                  <a:cubicBezTo>
                    <a:pt x="21372" y="9584"/>
                    <a:pt x="21525" y="9449"/>
                    <a:pt x="21553" y="9267"/>
                  </a:cubicBezTo>
                  <a:cubicBezTo>
                    <a:pt x="21574" y="9136"/>
                    <a:pt x="21524" y="9004"/>
                    <a:pt x="21422" y="8920"/>
                  </a:cubicBezTo>
                  <a:lnTo>
                    <a:pt x="11000" y="93"/>
                  </a:lnTo>
                  <a:cubicBezTo>
                    <a:pt x="10933" y="35"/>
                    <a:pt x="10848" y="3"/>
                    <a:pt x="10759" y="1"/>
                  </a:cubicBezTo>
                  <a:close/>
                  <a:moveTo>
                    <a:pt x="10761" y="981"/>
                  </a:moveTo>
                  <a:lnTo>
                    <a:pt x="19968" y="8768"/>
                  </a:lnTo>
                  <a:lnTo>
                    <a:pt x="12083" y="8768"/>
                  </a:lnTo>
                  <a:cubicBezTo>
                    <a:pt x="11872" y="8794"/>
                    <a:pt x="11713" y="8977"/>
                    <a:pt x="11718" y="9191"/>
                  </a:cubicBezTo>
                  <a:cubicBezTo>
                    <a:pt x="11723" y="9397"/>
                    <a:pt x="11879" y="9568"/>
                    <a:pt x="12083" y="9591"/>
                  </a:cubicBezTo>
                  <a:lnTo>
                    <a:pt x="17901" y="9591"/>
                  </a:lnTo>
                  <a:lnTo>
                    <a:pt x="17901" y="20805"/>
                  </a:lnTo>
                  <a:lnTo>
                    <a:pt x="11197" y="20805"/>
                  </a:lnTo>
                  <a:lnTo>
                    <a:pt x="11197" y="20087"/>
                  </a:lnTo>
                  <a:lnTo>
                    <a:pt x="11913" y="19368"/>
                  </a:lnTo>
                  <a:cubicBezTo>
                    <a:pt x="12054" y="19227"/>
                    <a:pt x="12054" y="18997"/>
                    <a:pt x="11913" y="18856"/>
                  </a:cubicBezTo>
                  <a:cubicBezTo>
                    <a:pt x="11772" y="18714"/>
                    <a:pt x="11544" y="18714"/>
                    <a:pt x="11403" y="18856"/>
                  </a:cubicBezTo>
                  <a:lnTo>
                    <a:pt x="11197" y="19062"/>
                  </a:lnTo>
                  <a:lnTo>
                    <a:pt x="11197" y="17425"/>
                  </a:lnTo>
                  <a:cubicBezTo>
                    <a:pt x="12620" y="17610"/>
                    <a:pt x="14049" y="17006"/>
                    <a:pt x="14903" y="15815"/>
                  </a:cubicBezTo>
                  <a:cubicBezTo>
                    <a:pt x="15568" y="14888"/>
                    <a:pt x="15788" y="13712"/>
                    <a:pt x="15503" y="12606"/>
                  </a:cubicBezTo>
                  <a:cubicBezTo>
                    <a:pt x="15485" y="12542"/>
                    <a:pt x="15453" y="12483"/>
                    <a:pt x="15410" y="12433"/>
                  </a:cubicBezTo>
                  <a:cubicBezTo>
                    <a:pt x="15361" y="12377"/>
                    <a:pt x="15299" y="12335"/>
                    <a:pt x="15230" y="12309"/>
                  </a:cubicBezTo>
                  <a:cubicBezTo>
                    <a:pt x="14887" y="12214"/>
                    <a:pt x="14536" y="12168"/>
                    <a:pt x="14187" y="12169"/>
                  </a:cubicBezTo>
                  <a:cubicBezTo>
                    <a:pt x="13420" y="12173"/>
                    <a:pt x="12662" y="12408"/>
                    <a:pt x="12019" y="12856"/>
                  </a:cubicBezTo>
                  <a:cubicBezTo>
                    <a:pt x="11022" y="13549"/>
                    <a:pt x="10409" y="14672"/>
                    <a:pt x="10363" y="15888"/>
                  </a:cubicBezTo>
                  <a:lnTo>
                    <a:pt x="10363" y="16790"/>
                  </a:lnTo>
                  <a:cubicBezTo>
                    <a:pt x="10362" y="16822"/>
                    <a:pt x="10361" y="16854"/>
                    <a:pt x="10361" y="16881"/>
                  </a:cubicBezTo>
                  <a:lnTo>
                    <a:pt x="10361" y="18531"/>
                  </a:lnTo>
                  <a:lnTo>
                    <a:pt x="10130" y="18302"/>
                  </a:lnTo>
                  <a:lnTo>
                    <a:pt x="10130" y="17321"/>
                  </a:lnTo>
                  <a:cubicBezTo>
                    <a:pt x="10084" y="16105"/>
                    <a:pt x="9471" y="14982"/>
                    <a:pt x="8475" y="14289"/>
                  </a:cubicBezTo>
                  <a:cubicBezTo>
                    <a:pt x="7831" y="13841"/>
                    <a:pt x="7074" y="13606"/>
                    <a:pt x="6307" y="13602"/>
                  </a:cubicBezTo>
                  <a:cubicBezTo>
                    <a:pt x="5958" y="13600"/>
                    <a:pt x="5607" y="13646"/>
                    <a:pt x="5264" y="13742"/>
                  </a:cubicBezTo>
                  <a:cubicBezTo>
                    <a:pt x="5195" y="13767"/>
                    <a:pt x="5133" y="13810"/>
                    <a:pt x="5084" y="13865"/>
                  </a:cubicBezTo>
                  <a:cubicBezTo>
                    <a:pt x="5040" y="13915"/>
                    <a:pt x="5008" y="13974"/>
                    <a:pt x="4991" y="14038"/>
                  </a:cubicBezTo>
                  <a:cubicBezTo>
                    <a:pt x="4705" y="15144"/>
                    <a:pt x="4925" y="16321"/>
                    <a:pt x="5590" y="17248"/>
                  </a:cubicBezTo>
                  <a:cubicBezTo>
                    <a:pt x="6494" y="18508"/>
                    <a:pt x="8043" y="19114"/>
                    <a:pt x="9547" y="18818"/>
                  </a:cubicBezTo>
                  <a:lnTo>
                    <a:pt x="10361" y="19627"/>
                  </a:lnTo>
                  <a:lnTo>
                    <a:pt x="10361" y="20805"/>
                  </a:lnTo>
                  <a:lnTo>
                    <a:pt x="3613" y="20805"/>
                  </a:lnTo>
                  <a:lnTo>
                    <a:pt x="3613" y="9597"/>
                  </a:lnTo>
                  <a:lnTo>
                    <a:pt x="9223" y="9598"/>
                  </a:lnTo>
                  <a:cubicBezTo>
                    <a:pt x="9465" y="9617"/>
                    <a:pt x="9673" y="9429"/>
                    <a:pt x="9678" y="9186"/>
                  </a:cubicBezTo>
                  <a:cubicBezTo>
                    <a:pt x="9684" y="8935"/>
                    <a:pt x="9473" y="8733"/>
                    <a:pt x="9223" y="8751"/>
                  </a:cubicBezTo>
                  <a:lnTo>
                    <a:pt x="1582" y="8751"/>
                  </a:lnTo>
                  <a:lnTo>
                    <a:pt x="10761" y="981"/>
                  </a:lnTo>
                  <a:close/>
                  <a:moveTo>
                    <a:pt x="9919" y="2257"/>
                  </a:moveTo>
                  <a:cubicBezTo>
                    <a:pt x="9822" y="2264"/>
                    <a:pt x="9729" y="2307"/>
                    <a:pt x="9659" y="2384"/>
                  </a:cubicBezTo>
                  <a:cubicBezTo>
                    <a:pt x="9527" y="2530"/>
                    <a:pt x="9525" y="2752"/>
                    <a:pt x="9654" y="2901"/>
                  </a:cubicBezTo>
                  <a:lnTo>
                    <a:pt x="10536" y="3822"/>
                  </a:lnTo>
                  <a:cubicBezTo>
                    <a:pt x="10603" y="3889"/>
                    <a:pt x="10693" y="3927"/>
                    <a:pt x="10788" y="3929"/>
                  </a:cubicBezTo>
                  <a:cubicBezTo>
                    <a:pt x="10888" y="3931"/>
                    <a:pt x="10985" y="3892"/>
                    <a:pt x="11056" y="3822"/>
                  </a:cubicBezTo>
                  <a:lnTo>
                    <a:pt x="11910" y="2960"/>
                  </a:lnTo>
                  <a:cubicBezTo>
                    <a:pt x="12041" y="2797"/>
                    <a:pt x="12028" y="2560"/>
                    <a:pt x="11878" y="2413"/>
                  </a:cubicBezTo>
                  <a:cubicBezTo>
                    <a:pt x="11717" y="2254"/>
                    <a:pt x="11458" y="2256"/>
                    <a:pt x="11299" y="2417"/>
                  </a:cubicBezTo>
                  <a:lnTo>
                    <a:pt x="10774" y="2909"/>
                  </a:lnTo>
                  <a:lnTo>
                    <a:pt x="10194" y="2343"/>
                  </a:lnTo>
                  <a:cubicBezTo>
                    <a:pt x="10114" y="2277"/>
                    <a:pt x="10015" y="2249"/>
                    <a:pt x="9919" y="2257"/>
                  </a:cubicBezTo>
                  <a:close/>
                  <a:moveTo>
                    <a:pt x="7592" y="4351"/>
                  </a:moveTo>
                  <a:cubicBezTo>
                    <a:pt x="7496" y="4359"/>
                    <a:pt x="7403" y="4401"/>
                    <a:pt x="7333" y="4478"/>
                  </a:cubicBezTo>
                  <a:cubicBezTo>
                    <a:pt x="7201" y="4624"/>
                    <a:pt x="7198" y="4847"/>
                    <a:pt x="7328" y="4996"/>
                  </a:cubicBezTo>
                  <a:lnTo>
                    <a:pt x="8209" y="5917"/>
                  </a:lnTo>
                  <a:cubicBezTo>
                    <a:pt x="8277" y="5983"/>
                    <a:pt x="8367" y="6021"/>
                    <a:pt x="8461" y="6023"/>
                  </a:cubicBezTo>
                  <a:cubicBezTo>
                    <a:pt x="8561" y="6026"/>
                    <a:pt x="8658" y="5987"/>
                    <a:pt x="8730" y="5917"/>
                  </a:cubicBezTo>
                  <a:lnTo>
                    <a:pt x="9583" y="5055"/>
                  </a:lnTo>
                  <a:cubicBezTo>
                    <a:pt x="9715" y="4891"/>
                    <a:pt x="9701" y="4654"/>
                    <a:pt x="9552" y="4507"/>
                  </a:cubicBezTo>
                  <a:cubicBezTo>
                    <a:pt x="9390" y="4349"/>
                    <a:pt x="9132" y="4351"/>
                    <a:pt x="8973" y="4511"/>
                  </a:cubicBezTo>
                  <a:lnTo>
                    <a:pt x="8448" y="5003"/>
                  </a:lnTo>
                  <a:lnTo>
                    <a:pt x="7868" y="4437"/>
                  </a:lnTo>
                  <a:cubicBezTo>
                    <a:pt x="7787" y="4372"/>
                    <a:pt x="7688" y="4344"/>
                    <a:pt x="7592" y="4351"/>
                  </a:cubicBezTo>
                  <a:close/>
                  <a:moveTo>
                    <a:pt x="12198" y="4351"/>
                  </a:moveTo>
                  <a:cubicBezTo>
                    <a:pt x="12102" y="4359"/>
                    <a:pt x="12008" y="4401"/>
                    <a:pt x="11939" y="4478"/>
                  </a:cubicBezTo>
                  <a:cubicBezTo>
                    <a:pt x="11807" y="4624"/>
                    <a:pt x="11805" y="4847"/>
                    <a:pt x="11934" y="4996"/>
                  </a:cubicBezTo>
                  <a:lnTo>
                    <a:pt x="12815" y="5917"/>
                  </a:lnTo>
                  <a:cubicBezTo>
                    <a:pt x="12883" y="5983"/>
                    <a:pt x="12973" y="6021"/>
                    <a:pt x="13068" y="6023"/>
                  </a:cubicBezTo>
                  <a:cubicBezTo>
                    <a:pt x="13168" y="6026"/>
                    <a:pt x="13264" y="5987"/>
                    <a:pt x="13336" y="5917"/>
                  </a:cubicBezTo>
                  <a:lnTo>
                    <a:pt x="14190" y="5055"/>
                  </a:lnTo>
                  <a:cubicBezTo>
                    <a:pt x="14321" y="4891"/>
                    <a:pt x="14307" y="4654"/>
                    <a:pt x="14158" y="4507"/>
                  </a:cubicBezTo>
                  <a:cubicBezTo>
                    <a:pt x="13996" y="4349"/>
                    <a:pt x="13738" y="4351"/>
                    <a:pt x="13579" y="4511"/>
                  </a:cubicBezTo>
                  <a:lnTo>
                    <a:pt x="13054" y="5003"/>
                  </a:lnTo>
                  <a:lnTo>
                    <a:pt x="12474" y="4437"/>
                  </a:lnTo>
                  <a:cubicBezTo>
                    <a:pt x="12394" y="4372"/>
                    <a:pt x="12295" y="4344"/>
                    <a:pt x="12198" y="4351"/>
                  </a:cubicBezTo>
                  <a:close/>
                  <a:moveTo>
                    <a:pt x="5164" y="6489"/>
                  </a:moveTo>
                  <a:cubicBezTo>
                    <a:pt x="5068" y="6497"/>
                    <a:pt x="4975" y="6539"/>
                    <a:pt x="4905" y="6616"/>
                  </a:cubicBezTo>
                  <a:cubicBezTo>
                    <a:pt x="4773" y="6762"/>
                    <a:pt x="4771" y="6985"/>
                    <a:pt x="4900" y="7134"/>
                  </a:cubicBezTo>
                  <a:lnTo>
                    <a:pt x="5782" y="8055"/>
                  </a:lnTo>
                  <a:cubicBezTo>
                    <a:pt x="5849" y="8121"/>
                    <a:pt x="5939" y="8159"/>
                    <a:pt x="6033" y="8161"/>
                  </a:cubicBezTo>
                  <a:cubicBezTo>
                    <a:pt x="6133" y="8164"/>
                    <a:pt x="6230" y="8125"/>
                    <a:pt x="6302" y="8055"/>
                  </a:cubicBezTo>
                  <a:lnTo>
                    <a:pt x="7156" y="7193"/>
                  </a:lnTo>
                  <a:cubicBezTo>
                    <a:pt x="7287" y="7029"/>
                    <a:pt x="7273" y="6792"/>
                    <a:pt x="7124" y="6645"/>
                  </a:cubicBezTo>
                  <a:cubicBezTo>
                    <a:pt x="6963" y="6487"/>
                    <a:pt x="6704" y="6489"/>
                    <a:pt x="6545" y="6649"/>
                  </a:cubicBezTo>
                  <a:lnTo>
                    <a:pt x="6020" y="7141"/>
                  </a:lnTo>
                  <a:lnTo>
                    <a:pt x="5440" y="6575"/>
                  </a:lnTo>
                  <a:cubicBezTo>
                    <a:pt x="5360" y="6510"/>
                    <a:pt x="5261" y="6482"/>
                    <a:pt x="5164" y="6489"/>
                  </a:cubicBezTo>
                  <a:close/>
                  <a:moveTo>
                    <a:pt x="9896" y="6489"/>
                  </a:moveTo>
                  <a:cubicBezTo>
                    <a:pt x="9799" y="6497"/>
                    <a:pt x="9706" y="6539"/>
                    <a:pt x="9637" y="6616"/>
                  </a:cubicBezTo>
                  <a:cubicBezTo>
                    <a:pt x="9504" y="6762"/>
                    <a:pt x="9502" y="6985"/>
                    <a:pt x="9631" y="7134"/>
                  </a:cubicBezTo>
                  <a:lnTo>
                    <a:pt x="10513" y="8055"/>
                  </a:lnTo>
                  <a:cubicBezTo>
                    <a:pt x="10580" y="8121"/>
                    <a:pt x="10670" y="8159"/>
                    <a:pt x="10765" y="8161"/>
                  </a:cubicBezTo>
                  <a:cubicBezTo>
                    <a:pt x="10865" y="8164"/>
                    <a:pt x="10962" y="8125"/>
                    <a:pt x="11033" y="8055"/>
                  </a:cubicBezTo>
                  <a:lnTo>
                    <a:pt x="11887" y="7193"/>
                  </a:lnTo>
                  <a:cubicBezTo>
                    <a:pt x="12018" y="7029"/>
                    <a:pt x="12005" y="6792"/>
                    <a:pt x="11855" y="6645"/>
                  </a:cubicBezTo>
                  <a:cubicBezTo>
                    <a:pt x="11694" y="6487"/>
                    <a:pt x="11436" y="6489"/>
                    <a:pt x="11276" y="6649"/>
                  </a:cubicBezTo>
                  <a:lnTo>
                    <a:pt x="10751" y="7141"/>
                  </a:lnTo>
                  <a:lnTo>
                    <a:pt x="10171" y="6575"/>
                  </a:lnTo>
                  <a:cubicBezTo>
                    <a:pt x="10091" y="6510"/>
                    <a:pt x="9992" y="6482"/>
                    <a:pt x="9896" y="6489"/>
                  </a:cubicBezTo>
                  <a:close/>
                  <a:moveTo>
                    <a:pt x="14628" y="6489"/>
                  </a:moveTo>
                  <a:cubicBezTo>
                    <a:pt x="14531" y="6497"/>
                    <a:pt x="14438" y="6539"/>
                    <a:pt x="14368" y="6616"/>
                  </a:cubicBezTo>
                  <a:cubicBezTo>
                    <a:pt x="14236" y="6762"/>
                    <a:pt x="14234" y="6985"/>
                    <a:pt x="14363" y="7134"/>
                  </a:cubicBezTo>
                  <a:lnTo>
                    <a:pt x="15244" y="8055"/>
                  </a:lnTo>
                  <a:cubicBezTo>
                    <a:pt x="15311" y="8121"/>
                    <a:pt x="15402" y="8159"/>
                    <a:pt x="15496" y="8161"/>
                  </a:cubicBezTo>
                  <a:cubicBezTo>
                    <a:pt x="15596" y="8164"/>
                    <a:pt x="15693" y="8125"/>
                    <a:pt x="15764" y="8055"/>
                  </a:cubicBezTo>
                  <a:lnTo>
                    <a:pt x="16619" y="7193"/>
                  </a:lnTo>
                  <a:cubicBezTo>
                    <a:pt x="16750" y="7029"/>
                    <a:pt x="16737" y="6792"/>
                    <a:pt x="16587" y="6645"/>
                  </a:cubicBezTo>
                  <a:cubicBezTo>
                    <a:pt x="16426" y="6487"/>
                    <a:pt x="16167" y="6489"/>
                    <a:pt x="16008" y="6649"/>
                  </a:cubicBezTo>
                  <a:lnTo>
                    <a:pt x="15483" y="7141"/>
                  </a:lnTo>
                  <a:lnTo>
                    <a:pt x="14903" y="6575"/>
                  </a:lnTo>
                  <a:cubicBezTo>
                    <a:pt x="14822" y="6510"/>
                    <a:pt x="14724" y="6482"/>
                    <a:pt x="14628" y="6489"/>
                  </a:cubicBezTo>
                  <a:close/>
                  <a:moveTo>
                    <a:pt x="10757" y="8748"/>
                  </a:moveTo>
                  <a:cubicBezTo>
                    <a:pt x="10644" y="8748"/>
                    <a:pt x="10531" y="8791"/>
                    <a:pt x="10445" y="8877"/>
                  </a:cubicBezTo>
                  <a:cubicBezTo>
                    <a:pt x="10273" y="9049"/>
                    <a:pt x="10273" y="9329"/>
                    <a:pt x="10445" y="9502"/>
                  </a:cubicBezTo>
                  <a:cubicBezTo>
                    <a:pt x="10617" y="9674"/>
                    <a:pt x="10896" y="9674"/>
                    <a:pt x="11068" y="9502"/>
                  </a:cubicBezTo>
                  <a:cubicBezTo>
                    <a:pt x="11239" y="9329"/>
                    <a:pt x="11239" y="9049"/>
                    <a:pt x="11068" y="8877"/>
                  </a:cubicBezTo>
                  <a:cubicBezTo>
                    <a:pt x="10982" y="8791"/>
                    <a:pt x="10869" y="8748"/>
                    <a:pt x="10757" y="8748"/>
                  </a:cubicBezTo>
                  <a:close/>
                  <a:moveTo>
                    <a:pt x="14445" y="12996"/>
                  </a:moveTo>
                  <a:cubicBezTo>
                    <a:pt x="14552" y="13001"/>
                    <a:pt x="14660" y="13011"/>
                    <a:pt x="14767" y="13027"/>
                  </a:cubicBezTo>
                  <a:cubicBezTo>
                    <a:pt x="14902" y="13951"/>
                    <a:pt x="14620" y="14887"/>
                    <a:pt x="13998" y="15581"/>
                  </a:cubicBezTo>
                  <a:cubicBezTo>
                    <a:pt x="13412" y="16234"/>
                    <a:pt x="12588" y="16606"/>
                    <a:pt x="11727" y="16626"/>
                  </a:cubicBezTo>
                  <a:lnTo>
                    <a:pt x="12988" y="15360"/>
                  </a:lnTo>
                  <a:cubicBezTo>
                    <a:pt x="13145" y="15204"/>
                    <a:pt x="13145" y="14949"/>
                    <a:pt x="12988" y="14793"/>
                  </a:cubicBezTo>
                  <a:cubicBezTo>
                    <a:pt x="12832" y="14636"/>
                    <a:pt x="12580" y="14636"/>
                    <a:pt x="12423" y="14793"/>
                  </a:cubicBezTo>
                  <a:lnTo>
                    <a:pt x="11140" y="16081"/>
                  </a:lnTo>
                  <a:cubicBezTo>
                    <a:pt x="11173" y="15143"/>
                    <a:pt x="11614" y="14260"/>
                    <a:pt x="12358" y="13673"/>
                  </a:cubicBezTo>
                  <a:cubicBezTo>
                    <a:pt x="12954" y="13202"/>
                    <a:pt x="13695" y="12964"/>
                    <a:pt x="14445" y="12996"/>
                  </a:cubicBezTo>
                  <a:close/>
                  <a:moveTo>
                    <a:pt x="6048" y="14429"/>
                  </a:moveTo>
                  <a:cubicBezTo>
                    <a:pt x="6799" y="14397"/>
                    <a:pt x="7540" y="14635"/>
                    <a:pt x="8136" y="15105"/>
                  </a:cubicBezTo>
                  <a:cubicBezTo>
                    <a:pt x="8879" y="15692"/>
                    <a:pt x="9320" y="16575"/>
                    <a:pt x="9354" y="17513"/>
                  </a:cubicBezTo>
                  <a:lnTo>
                    <a:pt x="8070" y="16225"/>
                  </a:lnTo>
                  <a:cubicBezTo>
                    <a:pt x="7914" y="16068"/>
                    <a:pt x="7661" y="16068"/>
                    <a:pt x="7505" y="16225"/>
                  </a:cubicBezTo>
                  <a:cubicBezTo>
                    <a:pt x="7349" y="16382"/>
                    <a:pt x="7349" y="16636"/>
                    <a:pt x="7505" y="16793"/>
                  </a:cubicBezTo>
                  <a:lnTo>
                    <a:pt x="8766" y="18059"/>
                  </a:lnTo>
                  <a:cubicBezTo>
                    <a:pt x="7906" y="18039"/>
                    <a:pt x="7082" y="17667"/>
                    <a:pt x="6496" y="17013"/>
                  </a:cubicBezTo>
                  <a:cubicBezTo>
                    <a:pt x="5874" y="16319"/>
                    <a:pt x="5592" y="15383"/>
                    <a:pt x="5727" y="14459"/>
                  </a:cubicBezTo>
                  <a:cubicBezTo>
                    <a:pt x="5834" y="14444"/>
                    <a:pt x="5941" y="14434"/>
                    <a:pt x="6048" y="14429"/>
                  </a:cubicBezTo>
                  <a:close/>
                  <a:moveTo>
                    <a:pt x="21107" y="20805"/>
                  </a:moveTo>
                  <a:cubicBezTo>
                    <a:pt x="20889" y="20805"/>
                    <a:pt x="20712" y="20982"/>
                    <a:pt x="20712" y="21201"/>
                  </a:cubicBezTo>
                  <a:cubicBezTo>
                    <a:pt x="20712" y="21420"/>
                    <a:pt x="20889" y="21598"/>
                    <a:pt x="21107" y="21598"/>
                  </a:cubicBezTo>
                  <a:lnTo>
                    <a:pt x="21153" y="21598"/>
                  </a:lnTo>
                  <a:cubicBezTo>
                    <a:pt x="21372" y="21598"/>
                    <a:pt x="21549" y="21420"/>
                    <a:pt x="21549" y="21201"/>
                  </a:cubicBezTo>
                  <a:cubicBezTo>
                    <a:pt x="21549" y="20982"/>
                    <a:pt x="21372" y="20805"/>
                    <a:pt x="21153" y="20805"/>
                  </a:cubicBezTo>
                  <a:lnTo>
                    <a:pt x="21107" y="20805"/>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28" name="Shape">
              <a:extLst>
                <a:ext uri="{FF2B5EF4-FFF2-40B4-BE49-F238E27FC236}">
                  <a16:creationId xmlns:a16="http://schemas.microsoft.com/office/drawing/2014/main" id="{75CE8462-AEC1-4C93-BF44-6F5C0B48EE6A}"/>
                </a:ext>
              </a:extLst>
            </p:cNvPr>
            <p:cNvSpPr/>
            <p:nvPr/>
          </p:nvSpPr>
          <p:spPr>
            <a:xfrm>
              <a:off x="14020144" y="6517873"/>
              <a:ext cx="677412" cy="743475"/>
            </a:xfrm>
            <a:custGeom>
              <a:avLst/>
              <a:gdLst/>
              <a:ahLst/>
              <a:cxnLst>
                <a:cxn ang="0">
                  <a:pos x="wd2" y="hd2"/>
                </a:cxn>
                <a:cxn ang="5400000">
                  <a:pos x="wd2" y="hd2"/>
                </a:cxn>
                <a:cxn ang="10800000">
                  <a:pos x="wd2" y="hd2"/>
                </a:cxn>
                <a:cxn ang="16200000">
                  <a:pos x="wd2" y="hd2"/>
                </a:cxn>
              </a:cxnLst>
              <a:rect l="0" t="0" r="r" b="b"/>
              <a:pathLst>
                <a:path w="21580" h="21600" extrusionOk="0">
                  <a:moveTo>
                    <a:pt x="11890" y="0"/>
                  </a:moveTo>
                  <a:cubicBezTo>
                    <a:pt x="11281" y="0"/>
                    <a:pt x="10972" y="1"/>
                    <a:pt x="10647" y="95"/>
                  </a:cubicBezTo>
                  <a:cubicBezTo>
                    <a:pt x="10288" y="214"/>
                    <a:pt x="10006" y="471"/>
                    <a:pt x="9876" y="798"/>
                  </a:cubicBezTo>
                  <a:cubicBezTo>
                    <a:pt x="9772" y="1097"/>
                    <a:pt x="9772" y="1378"/>
                    <a:pt x="9772" y="1931"/>
                  </a:cubicBezTo>
                  <a:lnTo>
                    <a:pt x="9772" y="3532"/>
                  </a:lnTo>
                  <a:lnTo>
                    <a:pt x="9605" y="3531"/>
                  </a:lnTo>
                  <a:lnTo>
                    <a:pt x="8578" y="4069"/>
                  </a:lnTo>
                  <a:lnTo>
                    <a:pt x="7991" y="3166"/>
                  </a:lnTo>
                  <a:cubicBezTo>
                    <a:pt x="7783" y="2847"/>
                    <a:pt x="7679" y="2688"/>
                    <a:pt x="7510" y="2550"/>
                  </a:cubicBezTo>
                  <a:cubicBezTo>
                    <a:pt x="7364" y="2441"/>
                    <a:pt x="7184" y="2380"/>
                    <a:pt x="6998" y="2375"/>
                  </a:cubicBezTo>
                  <a:cubicBezTo>
                    <a:pt x="6937" y="2373"/>
                    <a:pt x="6874" y="2377"/>
                    <a:pt x="6813" y="2388"/>
                  </a:cubicBezTo>
                  <a:cubicBezTo>
                    <a:pt x="6709" y="2410"/>
                    <a:pt x="6615" y="2444"/>
                    <a:pt x="6509" y="2491"/>
                  </a:cubicBezTo>
                  <a:cubicBezTo>
                    <a:pt x="5852" y="1674"/>
                    <a:pt x="4905" y="1086"/>
                    <a:pt x="3823" y="837"/>
                  </a:cubicBezTo>
                  <a:cubicBezTo>
                    <a:pt x="2595" y="555"/>
                    <a:pt x="1295" y="726"/>
                    <a:pt x="205" y="1314"/>
                  </a:cubicBezTo>
                  <a:cubicBezTo>
                    <a:pt x="124" y="1355"/>
                    <a:pt x="61" y="1422"/>
                    <a:pt x="27" y="1501"/>
                  </a:cubicBezTo>
                  <a:cubicBezTo>
                    <a:pt x="-13" y="1596"/>
                    <a:pt x="-8" y="1703"/>
                    <a:pt x="42" y="1794"/>
                  </a:cubicBezTo>
                  <a:lnTo>
                    <a:pt x="1443" y="4040"/>
                  </a:lnTo>
                  <a:cubicBezTo>
                    <a:pt x="1497" y="4144"/>
                    <a:pt x="1595" y="4223"/>
                    <a:pt x="1715" y="4258"/>
                  </a:cubicBezTo>
                  <a:cubicBezTo>
                    <a:pt x="1828" y="4292"/>
                    <a:pt x="1950" y="4283"/>
                    <a:pt x="2057" y="4236"/>
                  </a:cubicBezTo>
                  <a:cubicBezTo>
                    <a:pt x="2284" y="4099"/>
                    <a:pt x="2563" y="4052"/>
                    <a:pt x="2830" y="4105"/>
                  </a:cubicBezTo>
                  <a:cubicBezTo>
                    <a:pt x="2972" y="4133"/>
                    <a:pt x="3104" y="4189"/>
                    <a:pt x="3219" y="4269"/>
                  </a:cubicBezTo>
                  <a:cubicBezTo>
                    <a:pt x="3081" y="4351"/>
                    <a:pt x="2968" y="4428"/>
                    <a:pt x="2878" y="4519"/>
                  </a:cubicBezTo>
                  <a:cubicBezTo>
                    <a:pt x="2719" y="4697"/>
                    <a:pt x="2653" y="4929"/>
                    <a:pt x="2700" y="5154"/>
                  </a:cubicBezTo>
                  <a:cubicBezTo>
                    <a:pt x="2752" y="5356"/>
                    <a:pt x="2856" y="5515"/>
                    <a:pt x="3060" y="5829"/>
                  </a:cubicBezTo>
                  <a:lnTo>
                    <a:pt x="3611" y="6676"/>
                  </a:lnTo>
                  <a:lnTo>
                    <a:pt x="3457" y="6757"/>
                  </a:lnTo>
                  <a:cubicBezTo>
                    <a:pt x="3038" y="7016"/>
                    <a:pt x="2696" y="7365"/>
                    <a:pt x="2461" y="7775"/>
                  </a:cubicBezTo>
                  <a:cubicBezTo>
                    <a:pt x="2202" y="8227"/>
                    <a:pt x="2083" y="8735"/>
                    <a:pt x="2119" y="9244"/>
                  </a:cubicBezTo>
                  <a:lnTo>
                    <a:pt x="2119" y="21100"/>
                  </a:lnTo>
                  <a:cubicBezTo>
                    <a:pt x="2115" y="21217"/>
                    <a:pt x="2158" y="21330"/>
                    <a:pt x="2239" y="21420"/>
                  </a:cubicBezTo>
                  <a:cubicBezTo>
                    <a:pt x="2338" y="21531"/>
                    <a:pt x="2485" y="21597"/>
                    <a:pt x="2642" y="21600"/>
                  </a:cubicBezTo>
                  <a:lnTo>
                    <a:pt x="21149" y="21600"/>
                  </a:lnTo>
                  <a:cubicBezTo>
                    <a:pt x="21269" y="21594"/>
                    <a:pt x="21382" y="21544"/>
                    <a:pt x="21463" y="21462"/>
                  </a:cubicBezTo>
                  <a:cubicBezTo>
                    <a:pt x="21532" y="21392"/>
                    <a:pt x="21572" y="21303"/>
                    <a:pt x="21578" y="21209"/>
                  </a:cubicBezTo>
                  <a:lnTo>
                    <a:pt x="21578" y="6308"/>
                  </a:lnTo>
                  <a:cubicBezTo>
                    <a:pt x="21587" y="6220"/>
                    <a:pt x="21571" y="6131"/>
                    <a:pt x="21530" y="6050"/>
                  </a:cubicBezTo>
                  <a:cubicBezTo>
                    <a:pt x="21495" y="5979"/>
                    <a:pt x="21442" y="5916"/>
                    <a:pt x="21376" y="5866"/>
                  </a:cubicBezTo>
                  <a:lnTo>
                    <a:pt x="18835" y="3565"/>
                  </a:lnTo>
                  <a:lnTo>
                    <a:pt x="18556" y="3564"/>
                  </a:lnTo>
                  <a:lnTo>
                    <a:pt x="18556" y="1940"/>
                  </a:lnTo>
                  <a:cubicBezTo>
                    <a:pt x="18556" y="1378"/>
                    <a:pt x="18556" y="1097"/>
                    <a:pt x="18452" y="798"/>
                  </a:cubicBezTo>
                  <a:cubicBezTo>
                    <a:pt x="18322" y="471"/>
                    <a:pt x="18039" y="214"/>
                    <a:pt x="17681" y="95"/>
                  </a:cubicBezTo>
                  <a:cubicBezTo>
                    <a:pt x="17353" y="0"/>
                    <a:pt x="17045" y="0"/>
                    <a:pt x="16438" y="0"/>
                  </a:cubicBezTo>
                  <a:lnTo>
                    <a:pt x="11900" y="0"/>
                  </a:lnTo>
                  <a:lnTo>
                    <a:pt x="11890" y="0"/>
                  </a:lnTo>
                  <a:close/>
                  <a:moveTo>
                    <a:pt x="11450" y="822"/>
                  </a:moveTo>
                  <a:lnTo>
                    <a:pt x="11453" y="822"/>
                  </a:lnTo>
                  <a:lnTo>
                    <a:pt x="16879" y="822"/>
                  </a:lnTo>
                  <a:cubicBezTo>
                    <a:pt x="17103" y="822"/>
                    <a:pt x="17217" y="822"/>
                    <a:pt x="17338" y="857"/>
                  </a:cubicBezTo>
                  <a:cubicBezTo>
                    <a:pt x="17470" y="901"/>
                    <a:pt x="17574" y="996"/>
                    <a:pt x="17622" y="1117"/>
                  </a:cubicBezTo>
                  <a:cubicBezTo>
                    <a:pt x="17660" y="1227"/>
                    <a:pt x="17661" y="1331"/>
                    <a:pt x="17661" y="1539"/>
                  </a:cubicBezTo>
                  <a:lnTo>
                    <a:pt x="17661" y="3561"/>
                  </a:lnTo>
                  <a:lnTo>
                    <a:pt x="16744" y="3557"/>
                  </a:lnTo>
                  <a:lnTo>
                    <a:pt x="16744" y="2210"/>
                  </a:lnTo>
                  <a:cubicBezTo>
                    <a:pt x="16744" y="2043"/>
                    <a:pt x="16743" y="1960"/>
                    <a:pt x="16713" y="1871"/>
                  </a:cubicBezTo>
                  <a:cubicBezTo>
                    <a:pt x="16674" y="1774"/>
                    <a:pt x="16589" y="1697"/>
                    <a:pt x="16483" y="1662"/>
                  </a:cubicBezTo>
                  <a:cubicBezTo>
                    <a:pt x="16386" y="1634"/>
                    <a:pt x="16295" y="1634"/>
                    <a:pt x="16114" y="1634"/>
                  </a:cubicBezTo>
                  <a:lnTo>
                    <a:pt x="12217" y="1634"/>
                  </a:lnTo>
                  <a:lnTo>
                    <a:pt x="12214" y="1634"/>
                  </a:lnTo>
                  <a:cubicBezTo>
                    <a:pt x="12034" y="1634"/>
                    <a:pt x="11942" y="1634"/>
                    <a:pt x="11846" y="1662"/>
                  </a:cubicBezTo>
                  <a:cubicBezTo>
                    <a:pt x="11739" y="1697"/>
                    <a:pt x="11655" y="1774"/>
                    <a:pt x="11616" y="1871"/>
                  </a:cubicBezTo>
                  <a:cubicBezTo>
                    <a:pt x="11585" y="1960"/>
                    <a:pt x="11585" y="2044"/>
                    <a:pt x="11585" y="2208"/>
                  </a:cubicBezTo>
                  <a:lnTo>
                    <a:pt x="11585" y="3538"/>
                  </a:lnTo>
                  <a:lnTo>
                    <a:pt x="10668" y="3535"/>
                  </a:lnTo>
                  <a:lnTo>
                    <a:pt x="10668" y="1536"/>
                  </a:lnTo>
                  <a:cubicBezTo>
                    <a:pt x="10668" y="1331"/>
                    <a:pt x="10667" y="1227"/>
                    <a:pt x="10706" y="1117"/>
                  </a:cubicBezTo>
                  <a:cubicBezTo>
                    <a:pt x="10754" y="996"/>
                    <a:pt x="10858" y="901"/>
                    <a:pt x="10991" y="857"/>
                  </a:cubicBezTo>
                  <a:cubicBezTo>
                    <a:pt x="11111" y="822"/>
                    <a:pt x="11225" y="822"/>
                    <a:pt x="11450" y="822"/>
                  </a:cubicBezTo>
                  <a:close/>
                  <a:moveTo>
                    <a:pt x="2663" y="1541"/>
                  </a:moveTo>
                  <a:cubicBezTo>
                    <a:pt x="2983" y="1542"/>
                    <a:pt x="3305" y="1581"/>
                    <a:pt x="3618" y="1658"/>
                  </a:cubicBezTo>
                  <a:cubicBezTo>
                    <a:pt x="4443" y="1859"/>
                    <a:pt x="5163" y="2312"/>
                    <a:pt x="5669" y="2935"/>
                  </a:cubicBezTo>
                  <a:lnTo>
                    <a:pt x="4044" y="3815"/>
                  </a:lnTo>
                  <a:cubicBezTo>
                    <a:pt x="3814" y="3601"/>
                    <a:pt x="3533" y="3438"/>
                    <a:pt x="3219" y="3346"/>
                  </a:cubicBezTo>
                  <a:cubicBezTo>
                    <a:pt x="2836" y="3234"/>
                    <a:pt x="2424" y="3229"/>
                    <a:pt x="2038" y="3330"/>
                  </a:cubicBezTo>
                  <a:lnTo>
                    <a:pt x="1103" y="1842"/>
                  </a:lnTo>
                  <a:cubicBezTo>
                    <a:pt x="1597" y="1639"/>
                    <a:pt x="2129" y="1538"/>
                    <a:pt x="2663" y="1541"/>
                  </a:cubicBezTo>
                  <a:close/>
                  <a:moveTo>
                    <a:pt x="12449" y="2465"/>
                  </a:moveTo>
                  <a:lnTo>
                    <a:pt x="15879" y="2465"/>
                  </a:lnTo>
                  <a:lnTo>
                    <a:pt x="15879" y="3554"/>
                  </a:lnTo>
                  <a:lnTo>
                    <a:pt x="12449" y="3541"/>
                  </a:lnTo>
                  <a:lnTo>
                    <a:pt x="12449" y="2465"/>
                  </a:lnTo>
                  <a:close/>
                  <a:moveTo>
                    <a:pt x="7000" y="3194"/>
                  </a:moveTo>
                  <a:cubicBezTo>
                    <a:pt x="7001" y="3194"/>
                    <a:pt x="7003" y="3194"/>
                    <a:pt x="7004" y="3195"/>
                  </a:cubicBezTo>
                  <a:cubicBezTo>
                    <a:pt x="7005" y="3196"/>
                    <a:pt x="7006" y="3197"/>
                    <a:pt x="7007" y="3198"/>
                  </a:cubicBezTo>
                  <a:lnTo>
                    <a:pt x="7830" y="4462"/>
                  </a:lnTo>
                  <a:lnTo>
                    <a:pt x="7014" y="4891"/>
                  </a:lnTo>
                  <a:lnTo>
                    <a:pt x="6741" y="4483"/>
                  </a:lnTo>
                  <a:cubicBezTo>
                    <a:pt x="6613" y="4292"/>
                    <a:pt x="6340" y="4231"/>
                    <a:pt x="6130" y="4347"/>
                  </a:cubicBezTo>
                  <a:cubicBezTo>
                    <a:pt x="5921" y="4464"/>
                    <a:pt x="5855" y="4714"/>
                    <a:pt x="5982" y="4905"/>
                  </a:cubicBezTo>
                  <a:lnTo>
                    <a:pt x="6243" y="5295"/>
                  </a:lnTo>
                  <a:lnTo>
                    <a:pt x="5773" y="5542"/>
                  </a:lnTo>
                  <a:lnTo>
                    <a:pt x="5504" y="5140"/>
                  </a:lnTo>
                  <a:cubicBezTo>
                    <a:pt x="5376" y="4949"/>
                    <a:pt x="5103" y="4888"/>
                    <a:pt x="4893" y="5004"/>
                  </a:cubicBezTo>
                  <a:cubicBezTo>
                    <a:pt x="4684" y="5121"/>
                    <a:pt x="4617" y="5370"/>
                    <a:pt x="4745" y="5562"/>
                  </a:cubicBezTo>
                  <a:lnTo>
                    <a:pt x="5002" y="5946"/>
                  </a:lnTo>
                  <a:lnTo>
                    <a:pt x="4360" y="6283"/>
                  </a:lnTo>
                  <a:lnTo>
                    <a:pt x="3565" y="5062"/>
                  </a:lnTo>
                  <a:cubicBezTo>
                    <a:pt x="3564" y="5061"/>
                    <a:pt x="3563" y="5060"/>
                    <a:pt x="3563" y="5059"/>
                  </a:cubicBezTo>
                  <a:cubicBezTo>
                    <a:pt x="3563" y="5057"/>
                    <a:pt x="3563" y="5056"/>
                    <a:pt x="3564" y="5055"/>
                  </a:cubicBezTo>
                  <a:cubicBezTo>
                    <a:pt x="3565" y="5054"/>
                    <a:pt x="3566" y="5053"/>
                    <a:pt x="3568" y="5052"/>
                  </a:cubicBezTo>
                  <a:lnTo>
                    <a:pt x="6996" y="3196"/>
                  </a:lnTo>
                  <a:cubicBezTo>
                    <a:pt x="6998" y="3195"/>
                    <a:pt x="6999" y="3194"/>
                    <a:pt x="7000" y="3194"/>
                  </a:cubicBezTo>
                  <a:close/>
                  <a:moveTo>
                    <a:pt x="9794" y="4367"/>
                  </a:moveTo>
                  <a:lnTo>
                    <a:pt x="18405" y="4367"/>
                  </a:lnTo>
                  <a:lnTo>
                    <a:pt x="20658" y="6410"/>
                  </a:lnTo>
                  <a:lnTo>
                    <a:pt x="20658" y="20776"/>
                  </a:lnTo>
                  <a:lnTo>
                    <a:pt x="3036" y="20776"/>
                  </a:lnTo>
                  <a:lnTo>
                    <a:pt x="3036" y="9092"/>
                  </a:lnTo>
                  <a:cubicBezTo>
                    <a:pt x="3017" y="8710"/>
                    <a:pt x="3126" y="8332"/>
                    <a:pt x="3348" y="8007"/>
                  </a:cubicBezTo>
                  <a:cubicBezTo>
                    <a:pt x="3538" y="7728"/>
                    <a:pt x="3805" y="7499"/>
                    <a:pt x="4122" y="7343"/>
                  </a:cubicBezTo>
                  <a:lnTo>
                    <a:pt x="9794" y="4367"/>
                  </a:lnTo>
                  <a:close/>
                  <a:moveTo>
                    <a:pt x="11889" y="8344"/>
                  </a:moveTo>
                  <a:cubicBezTo>
                    <a:pt x="11774" y="8344"/>
                    <a:pt x="11659" y="8384"/>
                    <a:pt x="11572" y="8464"/>
                  </a:cubicBezTo>
                  <a:cubicBezTo>
                    <a:pt x="11396" y="8624"/>
                    <a:pt x="11396" y="8883"/>
                    <a:pt x="11572" y="9043"/>
                  </a:cubicBezTo>
                  <a:cubicBezTo>
                    <a:pt x="11747" y="9203"/>
                    <a:pt x="12031" y="9203"/>
                    <a:pt x="12206" y="9043"/>
                  </a:cubicBezTo>
                  <a:cubicBezTo>
                    <a:pt x="12382" y="8883"/>
                    <a:pt x="12382" y="8624"/>
                    <a:pt x="12206" y="8464"/>
                  </a:cubicBezTo>
                  <a:cubicBezTo>
                    <a:pt x="12118" y="8384"/>
                    <a:pt x="12004" y="8344"/>
                    <a:pt x="11889" y="8344"/>
                  </a:cubicBezTo>
                  <a:close/>
                  <a:moveTo>
                    <a:pt x="6748" y="8348"/>
                  </a:moveTo>
                  <a:cubicBezTo>
                    <a:pt x="6441" y="8348"/>
                    <a:pt x="6211" y="8347"/>
                    <a:pt x="6016" y="8359"/>
                  </a:cubicBezTo>
                  <a:cubicBezTo>
                    <a:pt x="5821" y="8371"/>
                    <a:pt x="5661" y="8395"/>
                    <a:pt x="5497" y="8443"/>
                  </a:cubicBezTo>
                  <a:cubicBezTo>
                    <a:pt x="5317" y="8503"/>
                    <a:pt x="5155" y="8598"/>
                    <a:pt x="5023" y="8719"/>
                  </a:cubicBezTo>
                  <a:cubicBezTo>
                    <a:pt x="4890" y="8840"/>
                    <a:pt x="4787" y="8987"/>
                    <a:pt x="4721" y="9151"/>
                  </a:cubicBezTo>
                  <a:cubicBezTo>
                    <a:pt x="4669" y="9301"/>
                    <a:pt x="4643" y="9448"/>
                    <a:pt x="4630" y="9626"/>
                  </a:cubicBezTo>
                  <a:cubicBezTo>
                    <a:pt x="4616" y="9804"/>
                    <a:pt x="4616" y="10013"/>
                    <a:pt x="4616" y="10292"/>
                  </a:cubicBezTo>
                  <a:lnTo>
                    <a:pt x="4616" y="17370"/>
                  </a:lnTo>
                  <a:cubicBezTo>
                    <a:pt x="4616" y="17653"/>
                    <a:pt x="4616" y="17865"/>
                    <a:pt x="4630" y="18044"/>
                  </a:cubicBezTo>
                  <a:cubicBezTo>
                    <a:pt x="4643" y="18224"/>
                    <a:pt x="4669" y="18369"/>
                    <a:pt x="4721" y="18520"/>
                  </a:cubicBezTo>
                  <a:cubicBezTo>
                    <a:pt x="4787" y="18684"/>
                    <a:pt x="4890" y="18831"/>
                    <a:pt x="5023" y="18952"/>
                  </a:cubicBezTo>
                  <a:cubicBezTo>
                    <a:pt x="5155" y="19073"/>
                    <a:pt x="5317" y="19168"/>
                    <a:pt x="5497" y="19227"/>
                  </a:cubicBezTo>
                  <a:cubicBezTo>
                    <a:pt x="5662" y="19275"/>
                    <a:pt x="5822" y="19299"/>
                    <a:pt x="6017" y="19311"/>
                  </a:cubicBezTo>
                  <a:cubicBezTo>
                    <a:pt x="6213" y="19323"/>
                    <a:pt x="6443" y="19323"/>
                    <a:pt x="6748" y="19323"/>
                  </a:cubicBezTo>
                  <a:lnTo>
                    <a:pt x="16935" y="19323"/>
                  </a:lnTo>
                  <a:cubicBezTo>
                    <a:pt x="17245" y="19323"/>
                    <a:pt x="17478" y="19323"/>
                    <a:pt x="17675" y="19311"/>
                  </a:cubicBezTo>
                  <a:cubicBezTo>
                    <a:pt x="17871" y="19299"/>
                    <a:pt x="18031" y="19275"/>
                    <a:pt x="18196" y="19227"/>
                  </a:cubicBezTo>
                  <a:cubicBezTo>
                    <a:pt x="18376" y="19168"/>
                    <a:pt x="18537" y="19073"/>
                    <a:pt x="18670" y="18952"/>
                  </a:cubicBezTo>
                  <a:cubicBezTo>
                    <a:pt x="18802" y="18831"/>
                    <a:pt x="18906" y="18684"/>
                    <a:pt x="18972" y="18520"/>
                  </a:cubicBezTo>
                  <a:cubicBezTo>
                    <a:pt x="19024" y="18369"/>
                    <a:pt x="19050" y="18223"/>
                    <a:pt x="19063" y="18045"/>
                  </a:cubicBezTo>
                  <a:cubicBezTo>
                    <a:pt x="19076" y="17867"/>
                    <a:pt x="19077" y="17657"/>
                    <a:pt x="19077" y="17379"/>
                  </a:cubicBezTo>
                  <a:lnTo>
                    <a:pt x="19077" y="10301"/>
                  </a:lnTo>
                  <a:cubicBezTo>
                    <a:pt x="19077" y="10018"/>
                    <a:pt x="19076" y="9805"/>
                    <a:pt x="19063" y="9626"/>
                  </a:cubicBezTo>
                  <a:cubicBezTo>
                    <a:pt x="19050" y="9447"/>
                    <a:pt x="19024" y="9301"/>
                    <a:pt x="18972" y="9151"/>
                  </a:cubicBezTo>
                  <a:cubicBezTo>
                    <a:pt x="18906" y="8987"/>
                    <a:pt x="18802" y="8840"/>
                    <a:pt x="18670" y="8719"/>
                  </a:cubicBezTo>
                  <a:cubicBezTo>
                    <a:pt x="18537" y="8598"/>
                    <a:pt x="18376" y="8503"/>
                    <a:pt x="18196" y="8443"/>
                  </a:cubicBezTo>
                  <a:cubicBezTo>
                    <a:pt x="18031" y="8395"/>
                    <a:pt x="17870" y="8371"/>
                    <a:pt x="17675" y="8359"/>
                  </a:cubicBezTo>
                  <a:cubicBezTo>
                    <a:pt x="17480" y="8348"/>
                    <a:pt x="17250" y="8348"/>
                    <a:pt x="16945" y="8348"/>
                  </a:cubicBezTo>
                  <a:lnTo>
                    <a:pt x="13348" y="8348"/>
                  </a:lnTo>
                  <a:cubicBezTo>
                    <a:pt x="13094" y="8355"/>
                    <a:pt x="12893" y="8547"/>
                    <a:pt x="12900" y="8779"/>
                  </a:cubicBezTo>
                  <a:cubicBezTo>
                    <a:pt x="12906" y="9002"/>
                    <a:pt x="13103" y="9181"/>
                    <a:pt x="13348" y="9187"/>
                  </a:cubicBezTo>
                  <a:lnTo>
                    <a:pt x="17283" y="9187"/>
                  </a:lnTo>
                  <a:cubicBezTo>
                    <a:pt x="17409" y="9187"/>
                    <a:pt x="17505" y="9187"/>
                    <a:pt x="17586" y="9192"/>
                  </a:cubicBezTo>
                  <a:cubicBezTo>
                    <a:pt x="17666" y="9197"/>
                    <a:pt x="17733" y="9206"/>
                    <a:pt x="17801" y="9226"/>
                  </a:cubicBezTo>
                  <a:cubicBezTo>
                    <a:pt x="17876" y="9251"/>
                    <a:pt x="17942" y="9290"/>
                    <a:pt x="17997" y="9340"/>
                  </a:cubicBezTo>
                  <a:cubicBezTo>
                    <a:pt x="18052" y="9390"/>
                    <a:pt x="18095" y="9451"/>
                    <a:pt x="18123" y="9519"/>
                  </a:cubicBezTo>
                  <a:cubicBezTo>
                    <a:pt x="18144" y="9581"/>
                    <a:pt x="18155" y="9642"/>
                    <a:pt x="18160" y="9716"/>
                  </a:cubicBezTo>
                  <a:cubicBezTo>
                    <a:pt x="18165" y="9790"/>
                    <a:pt x="18165" y="9878"/>
                    <a:pt x="18165" y="9995"/>
                  </a:cubicBezTo>
                  <a:lnTo>
                    <a:pt x="18165" y="17679"/>
                  </a:lnTo>
                  <a:cubicBezTo>
                    <a:pt x="18165" y="17795"/>
                    <a:pt x="18165" y="17882"/>
                    <a:pt x="18160" y="17955"/>
                  </a:cubicBezTo>
                  <a:cubicBezTo>
                    <a:pt x="18155" y="18029"/>
                    <a:pt x="18144" y="18089"/>
                    <a:pt x="18123" y="18152"/>
                  </a:cubicBezTo>
                  <a:cubicBezTo>
                    <a:pt x="18095" y="18220"/>
                    <a:pt x="18052" y="18280"/>
                    <a:pt x="17997" y="18331"/>
                  </a:cubicBezTo>
                  <a:cubicBezTo>
                    <a:pt x="17942" y="18381"/>
                    <a:pt x="17876" y="18420"/>
                    <a:pt x="17801" y="18445"/>
                  </a:cubicBezTo>
                  <a:cubicBezTo>
                    <a:pt x="17733" y="18465"/>
                    <a:pt x="17666" y="18474"/>
                    <a:pt x="17585" y="18479"/>
                  </a:cubicBezTo>
                  <a:cubicBezTo>
                    <a:pt x="17503" y="18484"/>
                    <a:pt x="17407" y="18484"/>
                    <a:pt x="17279" y="18484"/>
                  </a:cubicBezTo>
                  <a:lnTo>
                    <a:pt x="6410" y="18484"/>
                  </a:lnTo>
                  <a:cubicBezTo>
                    <a:pt x="6283" y="18484"/>
                    <a:pt x="6188" y="18484"/>
                    <a:pt x="6107" y="18479"/>
                  </a:cubicBezTo>
                  <a:cubicBezTo>
                    <a:pt x="6026" y="18474"/>
                    <a:pt x="5960" y="18465"/>
                    <a:pt x="5892" y="18445"/>
                  </a:cubicBezTo>
                  <a:cubicBezTo>
                    <a:pt x="5817" y="18420"/>
                    <a:pt x="5751" y="18381"/>
                    <a:pt x="5696" y="18331"/>
                  </a:cubicBezTo>
                  <a:cubicBezTo>
                    <a:pt x="5641" y="18280"/>
                    <a:pt x="5597" y="18220"/>
                    <a:pt x="5570" y="18152"/>
                  </a:cubicBezTo>
                  <a:cubicBezTo>
                    <a:pt x="5549" y="18089"/>
                    <a:pt x="5538" y="18029"/>
                    <a:pt x="5533" y="17955"/>
                  </a:cubicBezTo>
                  <a:cubicBezTo>
                    <a:pt x="5528" y="17880"/>
                    <a:pt x="5527" y="17793"/>
                    <a:pt x="5527" y="17676"/>
                  </a:cubicBezTo>
                  <a:lnTo>
                    <a:pt x="5527" y="9992"/>
                  </a:lnTo>
                  <a:cubicBezTo>
                    <a:pt x="5527" y="9876"/>
                    <a:pt x="5528" y="9789"/>
                    <a:pt x="5533" y="9716"/>
                  </a:cubicBezTo>
                  <a:cubicBezTo>
                    <a:pt x="5538" y="9642"/>
                    <a:pt x="5549" y="9581"/>
                    <a:pt x="5570" y="9519"/>
                  </a:cubicBezTo>
                  <a:cubicBezTo>
                    <a:pt x="5597" y="9451"/>
                    <a:pt x="5641" y="9390"/>
                    <a:pt x="5696" y="9340"/>
                  </a:cubicBezTo>
                  <a:cubicBezTo>
                    <a:pt x="5751" y="9290"/>
                    <a:pt x="5817" y="9251"/>
                    <a:pt x="5892" y="9226"/>
                  </a:cubicBezTo>
                  <a:cubicBezTo>
                    <a:pt x="5960" y="9206"/>
                    <a:pt x="6026" y="9197"/>
                    <a:pt x="6106" y="9192"/>
                  </a:cubicBezTo>
                  <a:cubicBezTo>
                    <a:pt x="6187" y="9187"/>
                    <a:pt x="6283" y="9187"/>
                    <a:pt x="6410" y="9187"/>
                  </a:cubicBezTo>
                  <a:lnTo>
                    <a:pt x="6414" y="9187"/>
                  </a:lnTo>
                  <a:lnTo>
                    <a:pt x="10336" y="9187"/>
                  </a:lnTo>
                  <a:cubicBezTo>
                    <a:pt x="10583" y="9185"/>
                    <a:pt x="10785" y="9004"/>
                    <a:pt x="10791" y="8779"/>
                  </a:cubicBezTo>
                  <a:cubicBezTo>
                    <a:pt x="10797" y="8545"/>
                    <a:pt x="10593" y="8351"/>
                    <a:pt x="10336" y="8348"/>
                  </a:cubicBezTo>
                  <a:lnTo>
                    <a:pt x="6758" y="8348"/>
                  </a:lnTo>
                  <a:lnTo>
                    <a:pt x="6748" y="8348"/>
                  </a:lnTo>
                  <a:close/>
                  <a:moveTo>
                    <a:pt x="7783" y="11178"/>
                  </a:moveTo>
                  <a:cubicBezTo>
                    <a:pt x="7301" y="11175"/>
                    <a:pt x="6820" y="11233"/>
                    <a:pt x="6353" y="11353"/>
                  </a:cubicBezTo>
                  <a:cubicBezTo>
                    <a:pt x="6301" y="11365"/>
                    <a:pt x="6253" y="11390"/>
                    <a:pt x="6216" y="11424"/>
                  </a:cubicBezTo>
                  <a:cubicBezTo>
                    <a:pt x="6174" y="11464"/>
                    <a:pt x="6146" y="11514"/>
                    <a:pt x="6137" y="11569"/>
                  </a:cubicBezTo>
                  <a:cubicBezTo>
                    <a:pt x="5825" y="12764"/>
                    <a:pt x="6003" y="14022"/>
                    <a:pt x="6637" y="15106"/>
                  </a:cubicBezTo>
                  <a:cubicBezTo>
                    <a:pt x="7278" y="16202"/>
                    <a:pt x="8340" y="17044"/>
                    <a:pt x="9619" y="17471"/>
                  </a:cubicBezTo>
                  <a:cubicBezTo>
                    <a:pt x="9855" y="17541"/>
                    <a:pt x="10109" y="17423"/>
                    <a:pt x="10185" y="17207"/>
                  </a:cubicBezTo>
                  <a:cubicBezTo>
                    <a:pt x="10256" y="17003"/>
                    <a:pt x="10140" y="16785"/>
                    <a:pt x="9922" y="16708"/>
                  </a:cubicBezTo>
                  <a:cubicBezTo>
                    <a:pt x="8775" y="16315"/>
                    <a:pt x="7841" y="15529"/>
                    <a:pt x="7323" y="14516"/>
                  </a:cubicBezTo>
                  <a:cubicBezTo>
                    <a:pt x="6930" y="13748"/>
                    <a:pt x="6799" y="12890"/>
                    <a:pt x="6948" y="12053"/>
                  </a:cubicBezTo>
                  <a:cubicBezTo>
                    <a:pt x="7525" y="11974"/>
                    <a:pt x="8113" y="11993"/>
                    <a:pt x="8683" y="12108"/>
                  </a:cubicBezTo>
                  <a:cubicBezTo>
                    <a:pt x="9223" y="12216"/>
                    <a:pt x="9738" y="12410"/>
                    <a:pt x="10204" y="12680"/>
                  </a:cubicBezTo>
                  <a:cubicBezTo>
                    <a:pt x="10432" y="12787"/>
                    <a:pt x="10713" y="12695"/>
                    <a:pt x="10812" y="12479"/>
                  </a:cubicBezTo>
                  <a:cubicBezTo>
                    <a:pt x="10895" y="12299"/>
                    <a:pt x="10819" y="12092"/>
                    <a:pt x="10635" y="11992"/>
                  </a:cubicBezTo>
                  <a:cubicBezTo>
                    <a:pt x="10038" y="11620"/>
                    <a:pt x="9361" y="11368"/>
                    <a:pt x="8649" y="11251"/>
                  </a:cubicBezTo>
                  <a:cubicBezTo>
                    <a:pt x="8363" y="11205"/>
                    <a:pt x="8073" y="11180"/>
                    <a:pt x="7783" y="11178"/>
                  </a:cubicBezTo>
                  <a:close/>
                  <a:moveTo>
                    <a:pt x="16122" y="11183"/>
                  </a:moveTo>
                  <a:cubicBezTo>
                    <a:pt x="14644" y="11150"/>
                    <a:pt x="13196" y="11669"/>
                    <a:pt x="12133" y="12645"/>
                  </a:cubicBezTo>
                  <a:cubicBezTo>
                    <a:pt x="11435" y="13286"/>
                    <a:pt x="10956" y="14078"/>
                    <a:pt x="10721" y="14928"/>
                  </a:cubicBezTo>
                  <a:lnTo>
                    <a:pt x="8773" y="13182"/>
                  </a:lnTo>
                  <a:cubicBezTo>
                    <a:pt x="8596" y="13023"/>
                    <a:pt x="8311" y="13025"/>
                    <a:pt x="8137" y="13187"/>
                  </a:cubicBezTo>
                  <a:cubicBezTo>
                    <a:pt x="7963" y="13349"/>
                    <a:pt x="7965" y="13609"/>
                    <a:pt x="8142" y="13767"/>
                  </a:cubicBezTo>
                  <a:lnTo>
                    <a:pt x="10559" y="15933"/>
                  </a:lnTo>
                  <a:cubicBezTo>
                    <a:pt x="10539" y="16357"/>
                    <a:pt x="10578" y="16785"/>
                    <a:pt x="10681" y="17210"/>
                  </a:cubicBezTo>
                  <a:cubicBezTo>
                    <a:pt x="10704" y="17304"/>
                    <a:pt x="10755" y="17390"/>
                    <a:pt x="10828" y="17459"/>
                  </a:cubicBezTo>
                  <a:cubicBezTo>
                    <a:pt x="10892" y="17520"/>
                    <a:pt x="10971" y="17565"/>
                    <a:pt x="11058" y="17592"/>
                  </a:cubicBezTo>
                  <a:cubicBezTo>
                    <a:pt x="13127" y="18022"/>
                    <a:pt x="15283" y="17325"/>
                    <a:pt x="16593" y="15803"/>
                  </a:cubicBezTo>
                  <a:cubicBezTo>
                    <a:pt x="17596" y="14637"/>
                    <a:pt x="17966" y="13120"/>
                    <a:pt x="17601" y="11676"/>
                  </a:cubicBezTo>
                  <a:cubicBezTo>
                    <a:pt x="17570" y="11580"/>
                    <a:pt x="17511" y="11494"/>
                    <a:pt x="17431" y="11427"/>
                  </a:cubicBezTo>
                  <a:cubicBezTo>
                    <a:pt x="17351" y="11360"/>
                    <a:pt x="17252" y="11315"/>
                    <a:pt x="17146" y="11295"/>
                  </a:cubicBezTo>
                  <a:cubicBezTo>
                    <a:pt x="16806" y="11227"/>
                    <a:pt x="16464" y="11190"/>
                    <a:pt x="16122" y="11183"/>
                  </a:cubicBezTo>
                  <a:close/>
                  <a:moveTo>
                    <a:pt x="16009" y="12010"/>
                  </a:moveTo>
                  <a:cubicBezTo>
                    <a:pt x="16252" y="12009"/>
                    <a:pt x="16497" y="12026"/>
                    <a:pt x="16740" y="12061"/>
                  </a:cubicBezTo>
                  <a:cubicBezTo>
                    <a:pt x="16950" y="13112"/>
                    <a:pt x="16700" y="14195"/>
                    <a:pt x="16044" y="15080"/>
                  </a:cubicBezTo>
                  <a:cubicBezTo>
                    <a:pt x="15150" y="16285"/>
                    <a:pt x="13643" y="16972"/>
                    <a:pt x="12070" y="16920"/>
                  </a:cubicBezTo>
                  <a:lnTo>
                    <a:pt x="15194" y="14072"/>
                  </a:lnTo>
                  <a:cubicBezTo>
                    <a:pt x="15369" y="13911"/>
                    <a:pt x="15369" y="13652"/>
                    <a:pt x="15194" y="13491"/>
                  </a:cubicBezTo>
                  <a:cubicBezTo>
                    <a:pt x="15018" y="13331"/>
                    <a:pt x="14733" y="13331"/>
                    <a:pt x="14557" y="13491"/>
                  </a:cubicBezTo>
                  <a:lnTo>
                    <a:pt x="11448" y="16326"/>
                  </a:lnTo>
                  <a:cubicBezTo>
                    <a:pt x="11409" y="15043"/>
                    <a:pt x="12013" y="13804"/>
                    <a:pt x="13105" y="12974"/>
                  </a:cubicBezTo>
                  <a:cubicBezTo>
                    <a:pt x="13927" y="12350"/>
                    <a:pt x="14955" y="12013"/>
                    <a:pt x="16009" y="12010"/>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29" name="Shape">
              <a:extLst>
                <a:ext uri="{FF2B5EF4-FFF2-40B4-BE49-F238E27FC236}">
                  <a16:creationId xmlns:a16="http://schemas.microsoft.com/office/drawing/2014/main" id="{1DB197C8-9140-427D-BBC2-94CF06ECB579}"/>
                </a:ext>
              </a:extLst>
            </p:cNvPr>
            <p:cNvSpPr/>
            <p:nvPr/>
          </p:nvSpPr>
          <p:spPr>
            <a:xfrm>
              <a:off x="13942180" y="3682857"/>
              <a:ext cx="739308" cy="739397"/>
            </a:xfrm>
            <a:custGeom>
              <a:avLst/>
              <a:gdLst/>
              <a:ahLst/>
              <a:cxnLst>
                <a:cxn ang="0">
                  <a:pos x="wd2" y="hd2"/>
                </a:cxn>
                <a:cxn ang="5400000">
                  <a:pos x="wd2" y="hd2"/>
                </a:cxn>
                <a:cxn ang="10800000">
                  <a:pos x="wd2" y="hd2"/>
                </a:cxn>
                <a:cxn ang="16200000">
                  <a:pos x="wd2" y="hd2"/>
                </a:cxn>
              </a:cxnLst>
              <a:rect l="0" t="0" r="r" b="b"/>
              <a:pathLst>
                <a:path w="21554" h="21591" extrusionOk="0">
                  <a:moveTo>
                    <a:pt x="10786" y="0"/>
                  </a:moveTo>
                  <a:cubicBezTo>
                    <a:pt x="10538" y="0"/>
                    <a:pt x="10336" y="202"/>
                    <a:pt x="10336" y="452"/>
                  </a:cubicBezTo>
                  <a:lnTo>
                    <a:pt x="10336" y="2487"/>
                  </a:lnTo>
                  <a:cubicBezTo>
                    <a:pt x="10336" y="2736"/>
                    <a:pt x="10538" y="2938"/>
                    <a:pt x="10786" y="2938"/>
                  </a:cubicBezTo>
                  <a:cubicBezTo>
                    <a:pt x="11035" y="2938"/>
                    <a:pt x="11237" y="2736"/>
                    <a:pt x="11237" y="2487"/>
                  </a:cubicBezTo>
                  <a:lnTo>
                    <a:pt x="11237" y="452"/>
                  </a:lnTo>
                  <a:cubicBezTo>
                    <a:pt x="11237" y="202"/>
                    <a:pt x="11035" y="0"/>
                    <a:pt x="10786" y="0"/>
                  </a:cubicBezTo>
                  <a:close/>
                  <a:moveTo>
                    <a:pt x="16076" y="1438"/>
                  </a:moveTo>
                  <a:cubicBezTo>
                    <a:pt x="15932" y="1448"/>
                    <a:pt x="15794" y="1526"/>
                    <a:pt x="15716" y="1661"/>
                  </a:cubicBezTo>
                  <a:lnTo>
                    <a:pt x="14691" y="3418"/>
                  </a:lnTo>
                  <a:cubicBezTo>
                    <a:pt x="14565" y="3633"/>
                    <a:pt x="14638" y="3910"/>
                    <a:pt x="14853" y="4035"/>
                  </a:cubicBezTo>
                  <a:cubicBezTo>
                    <a:pt x="15067" y="4161"/>
                    <a:pt x="15344" y="4089"/>
                    <a:pt x="15469" y="3873"/>
                  </a:cubicBezTo>
                  <a:lnTo>
                    <a:pt x="16494" y="2116"/>
                  </a:lnTo>
                  <a:cubicBezTo>
                    <a:pt x="16620" y="1901"/>
                    <a:pt x="16547" y="1625"/>
                    <a:pt x="16332" y="1499"/>
                  </a:cubicBezTo>
                  <a:cubicBezTo>
                    <a:pt x="16252" y="1452"/>
                    <a:pt x="16163" y="1433"/>
                    <a:pt x="16076" y="1438"/>
                  </a:cubicBezTo>
                  <a:close/>
                  <a:moveTo>
                    <a:pt x="5490" y="1441"/>
                  </a:moveTo>
                  <a:cubicBezTo>
                    <a:pt x="5403" y="1436"/>
                    <a:pt x="5313" y="1456"/>
                    <a:pt x="5233" y="1504"/>
                  </a:cubicBezTo>
                  <a:cubicBezTo>
                    <a:pt x="5019" y="1631"/>
                    <a:pt x="4948" y="1908"/>
                    <a:pt x="5075" y="2122"/>
                  </a:cubicBezTo>
                  <a:lnTo>
                    <a:pt x="6110" y="3873"/>
                  </a:lnTo>
                  <a:cubicBezTo>
                    <a:pt x="6237" y="4087"/>
                    <a:pt x="6513" y="4158"/>
                    <a:pt x="6728" y="4031"/>
                  </a:cubicBezTo>
                  <a:cubicBezTo>
                    <a:pt x="6942" y="3904"/>
                    <a:pt x="7012" y="3627"/>
                    <a:pt x="6885" y="3413"/>
                  </a:cubicBezTo>
                  <a:lnTo>
                    <a:pt x="5850" y="1662"/>
                  </a:lnTo>
                  <a:cubicBezTo>
                    <a:pt x="5771" y="1528"/>
                    <a:pt x="5634" y="1449"/>
                    <a:pt x="5490" y="1441"/>
                  </a:cubicBezTo>
                  <a:close/>
                  <a:moveTo>
                    <a:pt x="10709" y="3528"/>
                  </a:moveTo>
                  <a:cubicBezTo>
                    <a:pt x="8866" y="3528"/>
                    <a:pt x="7024" y="4232"/>
                    <a:pt x="5618" y="5641"/>
                  </a:cubicBezTo>
                  <a:cubicBezTo>
                    <a:pt x="4294" y="6967"/>
                    <a:pt x="3596" y="8681"/>
                    <a:pt x="3519" y="10417"/>
                  </a:cubicBezTo>
                  <a:lnTo>
                    <a:pt x="2778" y="10417"/>
                  </a:lnTo>
                  <a:cubicBezTo>
                    <a:pt x="2672" y="10411"/>
                    <a:pt x="2567" y="10442"/>
                    <a:pt x="2480" y="10503"/>
                  </a:cubicBezTo>
                  <a:cubicBezTo>
                    <a:pt x="2386" y="10569"/>
                    <a:pt x="2321" y="10666"/>
                    <a:pt x="2294" y="10777"/>
                  </a:cubicBezTo>
                  <a:lnTo>
                    <a:pt x="20" y="21019"/>
                  </a:lnTo>
                  <a:cubicBezTo>
                    <a:pt x="-20" y="21147"/>
                    <a:pt x="1" y="21287"/>
                    <a:pt x="77" y="21398"/>
                  </a:cubicBezTo>
                  <a:cubicBezTo>
                    <a:pt x="162" y="21523"/>
                    <a:pt x="306" y="21596"/>
                    <a:pt x="458" y="21590"/>
                  </a:cubicBezTo>
                  <a:lnTo>
                    <a:pt x="21038" y="21590"/>
                  </a:lnTo>
                  <a:cubicBezTo>
                    <a:pt x="21191" y="21600"/>
                    <a:pt x="21339" y="21537"/>
                    <a:pt x="21438" y="21421"/>
                  </a:cubicBezTo>
                  <a:cubicBezTo>
                    <a:pt x="21543" y="21298"/>
                    <a:pt x="21580" y="21131"/>
                    <a:pt x="21537" y="20975"/>
                  </a:cubicBezTo>
                  <a:lnTo>
                    <a:pt x="19254" y="10767"/>
                  </a:lnTo>
                  <a:cubicBezTo>
                    <a:pt x="19222" y="10663"/>
                    <a:pt x="19157" y="10572"/>
                    <a:pt x="19070" y="10508"/>
                  </a:cubicBezTo>
                  <a:cubicBezTo>
                    <a:pt x="18980" y="10442"/>
                    <a:pt x="18871" y="10408"/>
                    <a:pt x="18760" y="10411"/>
                  </a:cubicBezTo>
                  <a:lnTo>
                    <a:pt x="17900" y="10411"/>
                  </a:lnTo>
                  <a:cubicBezTo>
                    <a:pt x="17821" y="8676"/>
                    <a:pt x="17123" y="6965"/>
                    <a:pt x="15801" y="5641"/>
                  </a:cubicBezTo>
                  <a:cubicBezTo>
                    <a:pt x="14395" y="4232"/>
                    <a:pt x="12552" y="3528"/>
                    <a:pt x="10709" y="3528"/>
                  </a:cubicBezTo>
                  <a:close/>
                  <a:moveTo>
                    <a:pt x="10709" y="4377"/>
                  </a:moveTo>
                  <a:cubicBezTo>
                    <a:pt x="12335" y="4377"/>
                    <a:pt x="13961" y="4998"/>
                    <a:pt x="15201" y="6241"/>
                  </a:cubicBezTo>
                  <a:cubicBezTo>
                    <a:pt x="16358" y="7399"/>
                    <a:pt x="16972" y="8894"/>
                    <a:pt x="17049" y="10411"/>
                  </a:cubicBezTo>
                  <a:lnTo>
                    <a:pt x="4368" y="10416"/>
                  </a:lnTo>
                  <a:cubicBezTo>
                    <a:pt x="4445" y="8897"/>
                    <a:pt x="5059" y="7400"/>
                    <a:pt x="6217" y="6241"/>
                  </a:cubicBezTo>
                  <a:cubicBezTo>
                    <a:pt x="7458" y="4998"/>
                    <a:pt x="9083" y="4377"/>
                    <a:pt x="10709" y="4377"/>
                  </a:cubicBezTo>
                  <a:close/>
                  <a:moveTo>
                    <a:pt x="10724" y="5214"/>
                  </a:moveTo>
                  <a:cubicBezTo>
                    <a:pt x="10516" y="5217"/>
                    <a:pt x="10344" y="5376"/>
                    <a:pt x="10326" y="5583"/>
                  </a:cubicBezTo>
                  <a:cubicBezTo>
                    <a:pt x="10306" y="5808"/>
                    <a:pt x="10471" y="6008"/>
                    <a:pt x="10696" y="6029"/>
                  </a:cubicBezTo>
                  <a:cubicBezTo>
                    <a:pt x="10700" y="6029"/>
                    <a:pt x="10705" y="6028"/>
                    <a:pt x="10709" y="6028"/>
                  </a:cubicBezTo>
                  <a:cubicBezTo>
                    <a:pt x="11926" y="6028"/>
                    <a:pt x="13143" y="6494"/>
                    <a:pt x="14072" y="7424"/>
                  </a:cubicBezTo>
                  <a:cubicBezTo>
                    <a:pt x="14191" y="7543"/>
                    <a:pt x="14302" y="7668"/>
                    <a:pt x="14406" y="7796"/>
                  </a:cubicBezTo>
                  <a:cubicBezTo>
                    <a:pt x="14529" y="7946"/>
                    <a:pt x="14743" y="7984"/>
                    <a:pt x="14911" y="7885"/>
                  </a:cubicBezTo>
                  <a:cubicBezTo>
                    <a:pt x="15139" y="7751"/>
                    <a:pt x="15186" y="7440"/>
                    <a:pt x="15007" y="7244"/>
                  </a:cubicBezTo>
                  <a:cubicBezTo>
                    <a:pt x="14895" y="7108"/>
                    <a:pt x="14775" y="6975"/>
                    <a:pt x="14647" y="6848"/>
                  </a:cubicBezTo>
                  <a:cubicBezTo>
                    <a:pt x="13564" y="5762"/>
                    <a:pt x="12144" y="5218"/>
                    <a:pt x="10724" y="5214"/>
                  </a:cubicBezTo>
                  <a:close/>
                  <a:moveTo>
                    <a:pt x="1520" y="5329"/>
                  </a:moveTo>
                  <a:cubicBezTo>
                    <a:pt x="1376" y="5339"/>
                    <a:pt x="1238" y="5417"/>
                    <a:pt x="1160" y="5552"/>
                  </a:cubicBezTo>
                  <a:cubicBezTo>
                    <a:pt x="1035" y="5768"/>
                    <a:pt x="1109" y="6044"/>
                    <a:pt x="1324" y="6170"/>
                  </a:cubicBezTo>
                  <a:lnTo>
                    <a:pt x="3082" y="7190"/>
                  </a:lnTo>
                  <a:cubicBezTo>
                    <a:pt x="3297" y="7315"/>
                    <a:pt x="3573" y="7242"/>
                    <a:pt x="3698" y="7027"/>
                  </a:cubicBezTo>
                  <a:cubicBezTo>
                    <a:pt x="3822" y="6811"/>
                    <a:pt x="3749" y="6535"/>
                    <a:pt x="3534" y="6410"/>
                  </a:cubicBezTo>
                  <a:lnTo>
                    <a:pt x="1777" y="5388"/>
                  </a:lnTo>
                  <a:cubicBezTo>
                    <a:pt x="1696" y="5341"/>
                    <a:pt x="1607" y="5323"/>
                    <a:pt x="1520" y="5329"/>
                  </a:cubicBezTo>
                  <a:close/>
                  <a:moveTo>
                    <a:pt x="20051" y="5343"/>
                  </a:moveTo>
                  <a:cubicBezTo>
                    <a:pt x="19965" y="5336"/>
                    <a:pt x="19875" y="5353"/>
                    <a:pt x="19794" y="5399"/>
                  </a:cubicBezTo>
                  <a:lnTo>
                    <a:pt x="18020" y="6392"/>
                  </a:lnTo>
                  <a:cubicBezTo>
                    <a:pt x="17803" y="6514"/>
                    <a:pt x="17725" y="6788"/>
                    <a:pt x="17846" y="7006"/>
                  </a:cubicBezTo>
                  <a:cubicBezTo>
                    <a:pt x="17968" y="7223"/>
                    <a:pt x="18243" y="7301"/>
                    <a:pt x="18460" y="7180"/>
                  </a:cubicBezTo>
                  <a:lnTo>
                    <a:pt x="20233" y="6187"/>
                  </a:lnTo>
                  <a:cubicBezTo>
                    <a:pt x="20451" y="6066"/>
                    <a:pt x="20529" y="5791"/>
                    <a:pt x="20407" y="5573"/>
                  </a:cubicBezTo>
                  <a:cubicBezTo>
                    <a:pt x="20331" y="5437"/>
                    <a:pt x="20195" y="5355"/>
                    <a:pt x="20051" y="5343"/>
                  </a:cubicBezTo>
                  <a:close/>
                  <a:moveTo>
                    <a:pt x="15448" y="8297"/>
                  </a:moveTo>
                  <a:cubicBezTo>
                    <a:pt x="15338" y="8297"/>
                    <a:pt x="15227" y="8339"/>
                    <a:pt x="15143" y="8423"/>
                  </a:cubicBezTo>
                  <a:cubicBezTo>
                    <a:pt x="14975" y="8592"/>
                    <a:pt x="14975" y="8866"/>
                    <a:pt x="15143" y="9034"/>
                  </a:cubicBezTo>
                  <a:cubicBezTo>
                    <a:pt x="15312" y="9203"/>
                    <a:pt x="15584" y="9203"/>
                    <a:pt x="15753" y="9034"/>
                  </a:cubicBezTo>
                  <a:cubicBezTo>
                    <a:pt x="15921" y="8866"/>
                    <a:pt x="15921" y="8592"/>
                    <a:pt x="15753" y="8423"/>
                  </a:cubicBezTo>
                  <a:cubicBezTo>
                    <a:pt x="15668" y="8339"/>
                    <a:pt x="15559" y="8297"/>
                    <a:pt x="15448" y="8297"/>
                  </a:cubicBezTo>
                  <a:close/>
                  <a:moveTo>
                    <a:pt x="3037" y="11198"/>
                  </a:moveTo>
                  <a:lnTo>
                    <a:pt x="7545" y="11198"/>
                  </a:lnTo>
                  <a:lnTo>
                    <a:pt x="7345" y="13837"/>
                  </a:lnTo>
                  <a:lnTo>
                    <a:pt x="2447" y="13837"/>
                  </a:lnTo>
                  <a:lnTo>
                    <a:pt x="3037" y="11198"/>
                  </a:lnTo>
                  <a:close/>
                  <a:moveTo>
                    <a:pt x="8379" y="11198"/>
                  </a:moveTo>
                  <a:lnTo>
                    <a:pt x="13196" y="11198"/>
                  </a:lnTo>
                  <a:lnTo>
                    <a:pt x="13391" y="13837"/>
                  </a:lnTo>
                  <a:lnTo>
                    <a:pt x="8183" y="13837"/>
                  </a:lnTo>
                  <a:lnTo>
                    <a:pt x="8379" y="11198"/>
                  </a:lnTo>
                  <a:close/>
                  <a:moveTo>
                    <a:pt x="14004" y="11198"/>
                  </a:moveTo>
                  <a:lnTo>
                    <a:pt x="18597" y="11198"/>
                  </a:lnTo>
                  <a:lnTo>
                    <a:pt x="19165" y="13837"/>
                  </a:lnTo>
                  <a:lnTo>
                    <a:pt x="14204" y="13837"/>
                  </a:lnTo>
                  <a:lnTo>
                    <a:pt x="14004" y="11198"/>
                  </a:lnTo>
                  <a:close/>
                  <a:moveTo>
                    <a:pt x="2262" y="14659"/>
                  </a:moveTo>
                  <a:lnTo>
                    <a:pt x="7283" y="14659"/>
                  </a:lnTo>
                  <a:lnTo>
                    <a:pt x="7084" y="17294"/>
                  </a:lnTo>
                  <a:lnTo>
                    <a:pt x="1672" y="17294"/>
                  </a:lnTo>
                  <a:lnTo>
                    <a:pt x="2262" y="14659"/>
                  </a:lnTo>
                  <a:close/>
                  <a:moveTo>
                    <a:pt x="8122" y="14659"/>
                  </a:moveTo>
                  <a:lnTo>
                    <a:pt x="13452" y="14659"/>
                  </a:lnTo>
                  <a:lnTo>
                    <a:pt x="13647" y="17294"/>
                  </a:lnTo>
                  <a:lnTo>
                    <a:pt x="7926" y="17294"/>
                  </a:lnTo>
                  <a:lnTo>
                    <a:pt x="8122" y="14659"/>
                  </a:lnTo>
                  <a:close/>
                  <a:moveTo>
                    <a:pt x="14266" y="14659"/>
                  </a:moveTo>
                  <a:lnTo>
                    <a:pt x="19342" y="14659"/>
                  </a:lnTo>
                  <a:lnTo>
                    <a:pt x="19910" y="17294"/>
                  </a:lnTo>
                  <a:lnTo>
                    <a:pt x="14465" y="17294"/>
                  </a:lnTo>
                  <a:lnTo>
                    <a:pt x="14266" y="14659"/>
                  </a:lnTo>
                  <a:close/>
                  <a:moveTo>
                    <a:pt x="1488" y="18116"/>
                  </a:moveTo>
                  <a:lnTo>
                    <a:pt x="7022" y="18116"/>
                  </a:lnTo>
                  <a:lnTo>
                    <a:pt x="6823" y="20755"/>
                  </a:lnTo>
                  <a:lnTo>
                    <a:pt x="897" y="20755"/>
                  </a:lnTo>
                  <a:lnTo>
                    <a:pt x="1488" y="18116"/>
                  </a:lnTo>
                  <a:close/>
                  <a:moveTo>
                    <a:pt x="7865" y="18116"/>
                  </a:moveTo>
                  <a:lnTo>
                    <a:pt x="13708" y="18116"/>
                  </a:lnTo>
                  <a:lnTo>
                    <a:pt x="13903" y="20755"/>
                  </a:lnTo>
                  <a:lnTo>
                    <a:pt x="7669" y="20755"/>
                  </a:lnTo>
                  <a:lnTo>
                    <a:pt x="7865" y="18116"/>
                  </a:lnTo>
                  <a:close/>
                  <a:moveTo>
                    <a:pt x="14527" y="18116"/>
                  </a:moveTo>
                  <a:lnTo>
                    <a:pt x="20086" y="18116"/>
                  </a:lnTo>
                  <a:lnTo>
                    <a:pt x="20654" y="20755"/>
                  </a:lnTo>
                  <a:lnTo>
                    <a:pt x="14727" y="20755"/>
                  </a:lnTo>
                  <a:lnTo>
                    <a:pt x="14527" y="18116"/>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30" name="Shape">
              <a:extLst>
                <a:ext uri="{FF2B5EF4-FFF2-40B4-BE49-F238E27FC236}">
                  <a16:creationId xmlns:a16="http://schemas.microsoft.com/office/drawing/2014/main" id="{9B3D8893-3475-42FE-B545-5FD8022E4620}"/>
                </a:ext>
              </a:extLst>
            </p:cNvPr>
            <p:cNvSpPr/>
            <p:nvPr/>
          </p:nvSpPr>
          <p:spPr>
            <a:xfrm>
              <a:off x="14020144" y="5150127"/>
              <a:ext cx="742053" cy="741809"/>
            </a:xfrm>
            <a:custGeom>
              <a:avLst/>
              <a:gdLst/>
              <a:ahLst/>
              <a:cxnLst>
                <a:cxn ang="0">
                  <a:pos x="wd2" y="hd2"/>
                </a:cxn>
                <a:cxn ang="5400000">
                  <a:pos x="wd2" y="hd2"/>
                </a:cxn>
                <a:cxn ang="10800000">
                  <a:pos x="wd2" y="hd2"/>
                </a:cxn>
                <a:cxn ang="16200000">
                  <a:pos x="wd2" y="hd2"/>
                </a:cxn>
              </a:cxnLst>
              <a:rect l="0" t="0" r="r" b="b"/>
              <a:pathLst>
                <a:path w="20489" h="20695" extrusionOk="0">
                  <a:moveTo>
                    <a:pt x="12232" y="0"/>
                  </a:moveTo>
                  <a:cubicBezTo>
                    <a:pt x="12214" y="0"/>
                    <a:pt x="12195" y="1"/>
                    <a:pt x="12177" y="4"/>
                  </a:cubicBezTo>
                  <a:lnTo>
                    <a:pt x="9429" y="4"/>
                  </a:lnTo>
                  <a:cubicBezTo>
                    <a:pt x="8242" y="49"/>
                    <a:pt x="7222" y="768"/>
                    <a:pt x="6740" y="1800"/>
                  </a:cubicBezTo>
                  <a:lnTo>
                    <a:pt x="5834" y="1800"/>
                  </a:lnTo>
                  <a:lnTo>
                    <a:pt x="5832" y="1800"/>
                  </a:lnTo>
                  <a:cubicBezTo>
                    <a:pt x="5683" y="1800"/>
                    <a:pt x="5608" y="1800"/>
                    <a:pt x="5528" y="1826"/>
                  </a:cubicBezTo>
                  <a:cubicBezTo>
                    <a:pt x="5441" y="1858"/>
                    <a:pt x="5372" y="1927"/>
                    <a:pt x="5340" y="2016"/>
                  </a:cubicBezTo>
                  <a:cubicBezTo>
                    <a:pt x="5315" y="2096"/>
                    <a:pt x="5315" y="2173"/>
                    <a:pt x="5315" y="2322"/>
                  </a:cubicBezTo>
                  <a:lnTo>
                    <a:pt x="5315" y="3022"/>
                  </a:lnTo>
                  <a:cubicBezTo>
                    <a:pt x="4363" y="3468"/>
                    <a:pt x="3471" y="4085"/>
                    <a:pt x="2686" y="4878"/>
                  </a:cubicBezTo>
                  <a:cubicBezTo>
                    <a:pt x="-895" y="8497"/>
                    <a:pt x="-895" y="14363"/>
                    <a:pt x="2686" y="17981"/>
                  </a:cubicBezTo>
                  <a:cubicBezTo>
                    <a:pt x="6268" y="21600"/>
                    <a:pt x="12074" y="21600"/>
                    <a:pt x="15655" y="17981"/>
                  </a:cubicBezTo>
                  <a:cubicBezTo>
                    <a:pt x="15697" y="17938"/>
                    <a:pt x="15737" y="17894"/>
                    <a:pt x="15779" y="17850"/>
                  </a:cubicBezTo>
                  <a:cubicBezTo>
                    <a:pt x="15936" y="17706"/>
                    <a:pt x="15952" y="17462"/>
                    <a:pt x="15815" y="17298"/>
                  </a:cubicBezTo>
                  <a:cubicBezTo>
                    <a:pt x="15651" y="17102"/>
                    <a:pt x="15351" y="17105"/>
                    <a:pt x="15190" y="17304"/>
                  </a:cubicBezTo>
                  <a:cubicBezTo>
                    <a:pt x="15157" y="17339"/>
                    <a:pt x="15125" y="17376"/>
                    <a:pt x="15090" y="17411"/>
                  </a:cubicBezTo>
                  <a:cubicBezTo>
                    <a:pt x="11821" y="20714"/>
                    <a:pt x="6520" y="20714"/>
                    <a:pt x="3251" y="17411"/>
                  </a:cubicBezTo>
                  <a:cubicBezTo>
                    <a:pt x="-19" y="14107"/>
                    <a:pt x="-19" y="8752"/>
                    <a:pt x="3251" y="5448"/>
                  </a:cubicBezTo>
                  <a:cubicBezTo>
                    <a:pt x="3874" y="4818"/>
                    <a:pt x="4572" y="4312"/>
                    <a:pt x="5315" y="3923"/>
                  </a:cubicBezTo>
                  <a:lnTo>
                    <a:pt x="5315" y="4014"/>
                  </a:lnTo>
                  <a:cubicBezTo>
                    <a:pt x="5315" y="4165"/>
                    <a:pt x="5315" y="4241"/>
                    <a:pt x="5340" y="4322"/>
                  </a:cubicBezTo>
                  <a:cubicBezTo>
                    <a:pt x="5372" y="4410"/>
                    <a:pt x="5441" y="4480"/>
                    <a:pt x="5528" y="4512"/>
                  </a:cubicBezTo>
                  <a:cubicBezTo>
                    <a:pt x="5608" y="4537"/>
                    <a:pt x="5684" y="4538"/>
                    <a:pt x="5832" y="4538"/>
                  </a:cubicBezTo>
                  <a:lnTo>
                    <a:pt x="6762" y="4538"/>
                  </a:lnTo>
                  <a:cubicBezTo>
                    <a:pt x="7247" y="5545"/>
                    <a:pt x="8240" y="6269"/>
                    <a:pt x="9429" y="6337"/>
                  </a:cubicBezTo>
                  <a:lnTo>
                    <a:pt x="12200" y="6337"/>
                  </a:lnTo>
                  <a:cubicBezTo>
                    <a:pt x="12341" y="6346"/>
                    <a:pt x="12478" y="6286"/>
                    <a:pt x="12568" y="6176"/>
                  </a:cubicBezTo>
                  <a:cubicBezTo>
                    <a:pt x="12639" y="6089"/>
                    <a:pt x="12675" y="5978"/>
                    <a:pt x="12667" y="5865"/>
                  </a:cubicBezTo>
                  <a:lnTo>
                    <a:pt x="12667" y="5603"/>
                  </a:lnTo>
                  <a:lnTo>
                    <a:pt x="14141" y="5603"/>
                  </a:lnTo>
                  <a:cubicBezTo>
                    <a:pt x="14652" y="5603"/>
                    <a:pt x="15066" y="5184"/>
                    <a:pt x="15066" y="4668"/>
                  </a:cubicBezTo>
                  <a:cubicBezTo>
                    <a:pt x="15066" y="4152"/>
                    <a:pt x="14652" y="3734"/>
                    <a:pt x="14141" y="3734"/>
                  </a:cubicBezTo>
                  <a:lnTo>
                    <a:pt x="12666" y="3734"/>
                  </a:lnTo>
                  <a:lnTo>
                    <a:pt x="12666" y="2599"/>
                  </a:lnTo>
                  <a:lnTo>
                    <a:pt x="14141" y="2599"/>
                  </a:lnTo>
                  <a:cubicBezTo>
                    <a:pt x="14652" y="2599"/>
                    <a:pt x="15066" y="2181"/>
                    <a:pt x="15066" y="1665"/>
                  </a:cubicBezTo>
                  <a:cubicBezTo>
                    <a:pt x="15066" y="1149"/>
                    <a:pt x="14652" y="731"/>
                    <a:pt x="14141" y="731"/>
                  </a:cubicBezTo>
                  <a:lnTo>
                    <a:pt x="12665" y="731"/>
                  </a:lnTo>
                  <a:lnTo>
                    <a:pt x="12665" y="475"/>
                  </a:lnTo>
                  <a:cubicBezTo>
                    <a:pt x="12669" y="311"/>
                    <a:pt x="12588" y="157"/>
                    <a:pt x="12452" y="68"/>
                  </a:cubicBezTo>
                  <a:cubicBezTo>
                    <a:pt x="12386" y="25"/>
                    <a:pt x="12310" y="0"/>
                    <a:pt x="12232" y="0"/>
                  </a:cubicBezTo>
                  <a:close/>
                  <a:moveTo>
                    <a:pt x="9488" y="807"/>
                  </a:moveTo>
                  <a:lnTo>
                    <a:pt x="11873" y="807"/>
                  </a:lnTo>
                  <a:lnTo>
                    <a:pt x="11873" y="5529"/>
                  </a:lnTo>
                  <a:lnTo>
                    <a:pt x="9488" y="5528"/>
                  </a:lnTo>
                  <a:cubicBezTo>
                    <a:pt x="8222" y="5500"/>
                    <a:pt x="7209" y="4458"/>
                    <a:pt x="7203" y="3179"/>
                  </a:cubicBezTo>
                  <a:cubicBezTo>
                    <a:pt x="7198" y="1891"/>
                    <a:pt x="8214" y="836"/>
                    <a:pt x="9488" y="807"/>
                  </a:cubicBezTo>
                  <a:close/>
                  <a:moveTo>
                    <a:pt x="10758" y="1368"/>
                  </a:moveTo>
                  <a:cubicBezTo>
                    <a:pt x="10539" y="1368"/>
                    <a:pt x="10362" y="1547"/>
                    <a:pt x="10362" y="1768"/>
                  </a:cubicBezTo>
                  <a:lnTo>
                    <a:pt x="10362" y="4570"/>
                  </a:lnTo>
                  <a:cubicBezTo>
                    <a:pt x="10362" y="4791"/>
                    <a:pt x="10539" y="4970"/>
                    <a:pt x="10758" y="4970"/>
                  </a:cubicBezTo>
                  <a:cubicBezTo>
                    <a:pt x="10977" y="4970"/>
                    <a:pt x="11153" y="4791"/>
                    <a:pt x="11153" y="4570"/>
                  </a:cubicBezTo>
                  <a:lnTo>
                    <a:pt x="11153" y="1768"/>
                  </a:lnTo>
                  <a:cubicBezTo>
                    <a:pt x="11153" y="1547"/>
                    <a:pt x="10977" y="1368"/>
                    <a:pt x="10758" y="1368"/>
                  </a:cubicBezTo>
                  <a:close/>
                  <a:moveTo>
                    <a:pt x="12666" y="1556"/>
                  </a:moveTo>
                  <a:lnTo>
                    <a:pt x="14191" y="1556"/>
                  </a:lnTo>
                  <a:cubicBezTo>
                    <a:pt x="14251" y="1556"/>
                    <a:pt x="14300" y="1605"/>
                    <a:pt x="14300" y="1665"/>
                  </a:cubicBezTo>
                  <a:cubicBezTo>
                    <a:pt x="14300" y="1726"/>
                    <a:pt x="14251" y="1775"/>
                    <a:pt x="14191" y="1775"/>
                  </a:cubicBezTo>
                  <a:lnTo>
                    <a:pt x="12666" y="1775"/>
                  </a:lnTo>
                  <a:lnTo>
                    <a:pt x="12666" y="1556"/>
                  </a:lnTo>
                  <a:close/>
                  <a:moveTo>
                    <a:pt x="9424" y="1830"/>
                  </a:moveTo>
                  <a:cubicBezTo>
                    <a:pt x="9205" y="1830"/>
                    <a:pt x="9028" y="2009"/>
                    <a:pt x="9028" y="2230"/>
                  </a:cubicBezTo>
                  <a:lnTo>
                    <a:pt x="9028" y="4108"/>
                  </a:lnTo>
                  <a:cubicBezTo>
                    <a:pt x="9028" y="4329"/>
                    <a:pt x="9205" y="4508"/>
                    <a:pt x="9424" y="4508"/>
                  </a:cubicBezTo>
                  <a:cubicBezTo>
                    <a:pt x="9642" y="4508"/>
                    <a:pt x="9819" y="4329"/>
                    <a:pt x="9819" y="4108"/>
                  </a:cubicBezTo>
                  <a:lnTo>
                    <a:pt x="9819" y="2230"/>
                  </a:lnTo>
                  <a:cubicBezTo>
                    <a:pt x="9819" y="2009"/>
                    <a:pt x="9642" y="1830"/>
                    <a:pt x="9424" y="1830"/>
                  </a:cubicBezTo>
                  <a:close/>
                  <a:moveTo>
                    <a:pt x="8090" y="2205"/>
                  </a:moveTo>
                  <a:cubicBezTo>
                    <a:pt x="7871" y="2205"/>
                    <a:pt x="7694" y="2384"/>
                    <a:pt x="7694" y="2605"/>
                  </a:cubicBezTo>
                  <a:lnTo>
                    <a:pt x="7694" y="3733"/>
                  </a:lnTo>
                  <a:cubicBezTo>
                    <a:pt x="7694" y="3953"/>
                    <a:pt x="7871" y="4132"/>
                    <a:pt x="8090" y="4132"/>
                  </a:cubicBezTo>
                  <a:cubicBezTo>
                    <a:pt x="8308" y="4132"/>
                    <a:pt x="8485" y="3953"/>
                    <a:pt x="8485" y="3733"/>
                  </a:cubicBezTo>
                  <a:lnTo>
                    <a:pt x="8485" y="2605"/>
                  </a:lnTo>
                  <a:cubicBezTo>
                    <a:pt x="8485" y="2384"/>
                    <a:pt x="8308" y="2205"/>
                    <a:pt x="8090" y="2205"/>
                  </a:cubicBezTo>
                  <a:close/>
                  <a:moveTo>
                    <a:pt x="6110" y="2596"/>
                  </a:moveTo>
                  <a:lnTo>
                    <a:pt x="6490" y="2596"/>
                  </a:lnTo>
                  <a:cubicBezTo>
                    <a:pt x="6474" y="2686"/>
                    <a:pt x="6462" y="2777"/>
                    <a:pt x="6454" y="2870"/>
                  </a:cubicBezTo>
                  <a:cubicBezTo>
                    <a:pt x="6428" y="3169"/>
                    <a:pt x="6448" y="3461"/>
                    <a:pt x="6501" y="3742"/>
                  </a:cubicBezTo>
                  <a:lnTo>
                    <a:pt x="6110" y="3742"/>
                  </a:lnTo>
                  <a:lnTo>
                    <a:pt x="6110" y="2596"/>
                  </a:lnTo>
                  <a:close/>
                  <a:moveTo>
                    <a:pt x="17933" y="3711"/>
                  </a:moveTo>
                  <a:cubicBezTo>
                    <a:pt x="17828" y="3707"/>
                    <a:pt x="17724" y="3737"/>
                    <a:pt x="17636" y="3795"/>
                  </a:cubicBezTo>
                  <a:cubicBezTo>
                    <a:pt x="16283" y="4573"/>
                    <a:pt x="15429" y="6006"/>
                    <a:pt x="15380" y="7579"/>
                  </a:cubicBezTo>
                  <a:cubicBezTo>
                    <a:pt x="15329" y="9222"/>
                    <a:pt x="16158" y="10758"/>
                    <a:pt x="17535" y="11608"/>
                  </a:cubicBezTo>
                  <a:cubicBezTo>
                    <a:pt x="17523" y="12197"/>
                    <a:pt x="17454" y="12784"/>
                    <a:pt x="17320" y="13360"/>
                  </a:cubicBezTo>
                  <a:cubicBezTo>
                    <a:pt x="17168" y="14020"/>
                    <a:pt x="16936" y="14665"/>
                    <a:pt x="16625" y="15280"/>
                  </a:cubicBezTo>
                  <a:cubicBezTo>
                    <a:pt x="16525" y="15428"/>
                    <a:pt x="16540" y="15627"/>
                    <a:pt x="16662" y="15758"/>
                  </a:cubicBezTo>
                  <a:cubicBezTo>
                    <a:pt x="16857" y="15968"/>
                    <a:pt x="17200" y="15919"/>
                    <a:pt x="17329" y="15662"/>
                  </a:cubicBezTo>
                  <a:cubicBezTo>
                    <a:pt x="17691" y="14949"/>
                    <a:pt x="17956" y="14199"/>
                    <a:pt x="18123" y="13432"/>
                  </a:cubicBezTo>
                  <a:cubicBezTo>
                    <a:pt x="18256" y="12824"/>
                    <a:pt x="18324" y="12204"/>
                    <a:pt x="18334" y="11584"/>
                  </a:cubicBezTo>
                  <a:cubicBezTo>
                    <a:pt x="19477" y="10900"/>
                    <a:pt x="20257" y="9728"/>
                    <a:pt x="20445" y="8391"/>
                  </a:cubicBezTo>
                  <a:cubicBezTo>
                    <a:pt x="20705" y="6537"/>
                    <a:pt x="19812" y="4712"/>
                    <a:pt x="18196" y="3795"/>
                  </a:cubicBezTo>
                  <a:cubicBezTo>
                    <a:pt x="18118" y="3743"/>
                    <a:pt x="18026" y="3714"/>
                    <a:pt x="17933" y="3711"/>
                  </a:cubicBezTo>
                  <a:close/>
                  <a:moveTo>
                    <a:pt x="12666" y="4559"/>
                  </a:moveTo>
                  <a:lnTo>
                    <a:pt x="14191" y="4559"/>
                  </a:lnTo>
                  <a:cubicBezTo>
                    <a:pt x="14251" y="4559"/>
                    <a:pt x="14300" y="4608"/>
                    <a:pt x="14300" y="4668"/>
                  </a:cubicBezTo>
                  <a:cubicBezTo>
                    <a:pt x="14300" y="4729"/>
                    <a:pt x="14251" y="4778"/>
                    <a:pt x="14191" y="4778"/>
                  </a:cubicBezTo>
                  <a:lnTo>
                    <a:pt x="12666" y="4778"/>
                  </a:lnTo>
                  <a:lnTo>
                    <a:pt x="12666" y="4559"/>
                  </a:lnTo>
                  <a:close/>
                  <a:moveTo>
                    <a:pt x="18306" y="4791"/>
                  </a:moveTo>
                  <a:cubicBezTo>
                    <a:pt x="18624" y="5048"/>
                    <a:pt x="18894" y="5354"/>
                    <a:pt x="19111" y="5694"/>
                  </a:cubicBezTo>
                  <a:lnTo>
                    <a:pt x="18306" y="6515"/>
                  </a:lnTo>
                  <a:lnTo>
                    <a:pt x="18306" y="4791"/>
                  </a:lnTo>
                  <a:close/>
                  <a:moveTo>
                    <a:pt x="17515" y="4809"/>
                  </a:moveTo>
                  <a:lnTo>
                    <a:pt x="17515" y="8164"/>
                  </a:lnTo>
                  <a:lnTo>
                    <a:pt x="16231" y="6886"/>
                  </a:lnTo>
                  <a:cubicBezTo>
                    <a:pt x="16417" y="6074"/>
                    <a:pt x="16866" y="5341"/>
                    <a:pt x="17515" y="4809"/>
                  </a:cubicBezTo>
                  <a:close/>
                  <a:moveTo>
                    <a:pt x="19480" y="6445"/>
                  </a:moveTo>
                  <a:cubicBezTo>
                    <a:pt x="19651" y="6921"/>
                    <a:pt x="19728" y="7435"/>
                    <a:pt x="19697" y="7958"/>
                  </a:cubicBezTo>
                  <a:cubicBezTo>
                    <a:pt x="19623" y="9186"/>
                    <a:pt x="18954" y="10298"/>
                    <a:pt x="17910" y="10931"/>
                  </a:cubicBezTo>
                  <a:cubicBezTo>
                    <a:pt x="16868" y="10290"/>
                    <a:pt x="16206" y="9172"/>
                    <a:pt x="16140" y="7941"/>
                  </a:cubicBezTo>
                  <a:cubicBezTo>
                    <a:pt x="16139" y="7930"/>
                    <a:pt x="16139" y="7919"/>
                    <a:pt x="16139" y="7908"/>
                  </a:cubicBezTo>
                  <a:lnTo>
                    <a:pt x="17515" y="9261"/>
                  </a:lnTo>
                  <a:lnTo>
                    <a:pt x="17515" y="9885"/>
                  </a:lnTo>
                  <a:cubicBezTo>
                    <a:pt x="17515" y="10106"/>
                    <a:pt x="17692" y="10285"/>
                    <a:pt x="17910" y="10285"/>
                  </a:cubicBezTo>
                  <a:cubicBezTo>
                    <a:pt x="18129" y="10285"/>
                    <a:pt x="18306" y="10106"/>
                    <a:pt x="18306" y="9885"/>
                  </a:cubicBezTo>
                  <a:lnTo>
                    <a:pt x="18306" y="7619"/>
                  </a:lnTo>
                  <a:lnTo>
                    <a:pt x="19480" y="6445"/>
                  </a:lnTo>
                  <a:close/>
                  <a:moveTo>
                    <a:pt x="16316" y="16144"/>
                  </a:moveTo>
                  <a:cubicBezTo>
                    <a:pt x="16214" y="16144"/>
                    <a:pt x="16113" y="16182"/>
                    <a:pt x="16036" y="16260"/>
                  </a:cubicBezTo>
                  <a:cubicBezTo>
                    <a:pt x="15881" y="16416"/>
                    <a:pt x="15881" y="16670"/>
                    <a:pt x="16036" y="16826"/>
                  </a:cubicBezTo>
                  <a:cubicBezTo>
                    <a:pt x="16190" y="16982"/>
                    <a:pt x="16441" y="16982"/>
                    <a:pt x="16596" y="16826"/>
                  </a:cubicBezTo>
                  <a:cubicBezTo>
                    <a:pt x="16750" y="16670"/>
                    <a:pt x="16750" y="16416"/>
                    <a:pt x="16596" y="16260"/>
                  </a:cubicBezTo>
                  <a:cubicBezTo>
                    <a:pt x="16518" y="16182"/>
                    <a:pt x="16417" y="16144"/>
                    <a:pt x="16316" y="16144"/>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grpSp>
      <p:grpSp>
        <p:nvGrpSpPr>
          <p:cNvPr id="31" name="Group 30">
            <a:extLst>
              <a:ext uri="{FF2B5EF4-FFF2-40B4-BE49-F238E27FC236}">
                <a16:creationId xmlns:a16="http://schemas.microsoft.com/office/drawing/2014/main" id="{CDFABB29-3110-42DC-86F4-7A312F4AF78F}"/>
              </a:ext>
            </a:extLst>
          </p:cNvPr>
          <p:cNvGrpSpPr/>
          <p:nvPr/>
        </p:nvGrpSpPr>
        <p:grpSpPr>
          <a:xfrm>
            <a:off x="20754411" y="265090"/>
            <a:ext cx="798629" cy="1208212"/>
            <a:chOff x="6096000" y="2222095"/>
            <a:chExt cx="1508108" cy="2281552"/>
          </a:xfrm>
        </p:grpSpPr>
        <p:sp>
          <p:nvSpPr>
            <p:cNvPr id="32" name="Rectangle 31">
              <a:extLst>
                <a:ext uri="{FF2B5EF4-FFF2-40B4-BE49-F238E27FC236}">
                  <a16:creationId xmlns:a16="http://schemas.microsoft.com/office/drawing/2014/main" id="{DA6A5D56-687F-4603-BABE-11F1F50FDAA7}"/>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33" name="Picture 32" descr="A close up of a sign&#10;&#10;Description automatically generated">
              <a:extLst>
                <a:ext uri="{FF2B5EF4-FFF2-40B4-BE49-F238E27FC236}">
                  <a16:creationId xmlns:a16="http://schemas.microsoft.com/office/drawing/2014/main" id="{880B53D4-B8F1-4577-A8FD-E5D8D0FCE6AD}"/>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897770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4994D85-141A-4771-B6FE-73037701C948}"/>
              </a:ext>
            </a:extLst>
          </p:cNvPr>
          <p:cNvSpPr txBox="1">
            <a:spLocks/>
          </p:cNvSpPr>
          <p:nvPr/>
        </p:nvSpPr>
        <p:spPr>
          <a:xfrm>
            <a:off x="1174776" y="5032516"/>
            <a:ext cx="5904656" cy="792088"/>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23900" dirty="0">
                <a:solidFill>
                  <a:srgbClr val="AF2D25"/>
                </a:solidFill>
                <a:latin typeface="Nexa Bold" panose="02000000000000000000" pitchFamily="50" charset="0"/>
              </a:rPr>
              <a:t>6%</a:t>
            </a:r>
          </a:p>
          <a:p>
            <a:endParaRPr lang="en-US" sz="6000" dirty="0"/>
          </a:p>
        </p:txBody>
      </p:sp>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Financial Data</a:t>
            </a:r>
          </a:p>
        </p:txBody>
      </p:sp>
      <p:sp>
        <p:nvSpPr>
          <p:cNvPr id="10" name="Content Placeholder 2">
            <a:extLst>
              <a:ext uri="{FF2B5EF4-FFF2-40B4-BE49-F238E27FC236}">
                <a16:creationId xmlns:a16="http://schemas.microsoft.com/office/drawing/2014/main" id="{F5769F8C-7C1B-4291-8100-CA59490E1BC9}"/>
              </a:ext>
            </a:extLst>
          </p:cNvPr>
          <p:cNvSpPr txBox="1">
            <a:spLocks/>
          </p:cNvSpPr>
          <p:nvPr/>
        </p:nvSpPr>
        <p:spPr>
          <a:xfrm>
            <a:off x="1174776" y="5253967"/>
            <a:ext cx="6120680" cy="792088"/>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5400" dirty="0">
                <a:solidFill>
                  <a:srgbClr val="AF2D25"/>
                </a:solidFill>
                <a:latin typeface="Nexa Bold" panose="02000000000000000000" pitchFamily="50" charset="0"/>
              </a:rPr>
              <a:t>Discount Rate</a:t>
            </a:r>
          </a:p>
          <a:p>
            <a:endParaRPr lang="en-US" sz="6000" dirty="0"/>
          </a:p>
        </p:txBody>
      </p:sp>
      <p:sp>
        <p:nvSpPr>
          <p:cNvPr id="13" name="Content Placeholder 2">
            <a:extLst>
              <a:ext uri="{FF2B5EF4-FFF2-40B4-BE49-F238E27FC236}">
                <a16:creationId xmlns:a16="http://schemas.microsoft.com/office/drawing/2014/main" id="{C6681B2E-0ECC-4F92-959A-5CCB120E4338}"/>
              </a:ext>
            </a:extLst>
          </p:cNvPr>
          <p:cNvSpPr txBox="1">
            <a:spLocks/>
          </p:cNvSpPr>
          <p:nvPr/>
        </p:nvSpPr>
        <p:spPr>
          <a:xfrm>
            <a:off x="9311680" y="5032516"/>
            <a:ext cx="5796644" cy="792088"/>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23900" dirty="0">
                <a:solidFill>
                  <a:srgbClr val="AF2D25"/>
                </a:solidFill>
                <a:latin typeface="Nexa Bold" panose="02000000000000000000" pitchFamily="50" charset="0"/>
              </a:rPr>
              <a:t>2%</a:t>
            </a:r>
          </a:p>
          <a:p>
            <a:endParaRPr lang="en-US" sz="6000" dirty="0"/>
          </a:p>
        </p:txBody>
      </p:sp>
      <p:sp>
        <p:nvSpPr>
          <p:cNvPr id="14" name="Content Placeholder 2">
            <a:extLst>
              <a:ext uri="{FF2B5EF4-FFF2-40B4-BE49-F238E27FC236}">
                <a16:creationId xmlns:a16="http://schemas.microsoft.com/office/drawing/2014/main" id="{3966FC5E-6832-4F4F-827A-89E67501A66B}"/>
              </a:ext>
            </a:extLst>
          </p:cNvPr>
          <p:cNvSpPr txBox="1">
            <a:spLocks/>
          </p:cNvSpPr>
          <p:nvPr/>
        </p:nvSpPr>
        <p:spPr>
          <a:xfrm>
            <a:off x="9311680" y="5253967"/>
            <a:ext cx="5796644" cy="792088"/>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5400" dirty="0">
                <a:solidFill>
                  <a:srgbClr val="AF2D25"/>
                </a:solidFill>
                <a:latin typeface="Nexa Bold" panose="02000000000000000000" pitchFamily="50" charset="0"/>
              </a:rPr>
              <a:t>Inflation Rate</a:t>
            </a:r>
          </a:p>
          <a:p>
            <a:endParaRPr lang="en-US" sz="4400" dirty="0"/>
          </a:p>
        </p:txBody>
      </p:sp>
      <p:sp>
        <p:nvSpPr>
          <p:cNvPr id="15" name="Content Placeholder 2">
            <a:extLst>
              <a:ext uri="{FF2B5EF4-FFF2-40B4-BE49-F238E27FC236}">
                <a16:creationId xmlns:a16="http://schemas.microsoft.com/office/drawing/2014/main" id="{62CAEBA9-2297-4B1D-A8A7-EB4E71829296}"/>
              </a:ext>
            </a:extLst>
          </p:cNvPr>
          <p:cNvSpPr txBox="1">
            <a:spLocks/>
          </p:cNvSpPr>
          <p:nvPr/>
        </p:nvSpPr>
        <p:spPr>
          <a:xfrm>
            <a:off x="17160552" y="5032516"/>
            <a:ext cx="5688632" cy="792088"/>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23900" dirty="0">
                <a:solidFill>
                  <a:srgbClr val="AF2D25"/>
                </a:solidFill>
                <a:latin typeface="Nexa Bold" panose="02000000000000000000" pitchFamily="50" charset="0"/>
              </a:rPr>
              <a:t>3%</a:t>
            </a:r>
          </a:p>
          <a:p>
            <a:endParaRPr lang="en-US" sz="6000" dirty="0"/>
          </a:p>
        </p:txBody>
      </p:sp>
      <p:sp>
        <p:nvSpPr>
          <p:cNvPr id="16" name="Content Placeholder 2">
            <a:extLst>
              <a:ext uri="{FF2B5EF4-FFF2-40B4-BE49-F238E27FC236}">
                <a16:creationId xmlns:a16="http://schemas.microsoft.com/office/drawing/2014/main" id="{D244475B-00FF-4365-A8EC-31BB6621C5EE}"/>
              </a:ext>
            </a:extLst>
          </p:cNvPr>
          <p:cNvSpPr txBox="1">
            <a:spLocks/>
          </p:cNvSpPr>
          <p:nvPr/>
        </p:nvSpPr>
        <p:spPr>
          <a:xfrm>
            <a:off x="17088544" y="3757227"/>
            <a:ext cx="7128792" cy="2094227"/>
          </a:xfrm>
          <a:prstGeom prst="rect">
            <a:avLst/>
          </a:prstGeom>
        </p:spPr>
        <p:txBody>
          <a:bodyPr/>
          <a:lstStyle>
            <a:lvl1pPr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1pPr>
            <a:lvl2pPr indent="2286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2pPr>
            <a:lvl3pPr indent="4572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3pPr>
            <a:lvl4pPr indent="6858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4pPr>
            <a:lvl5pPr indent="914400" algn="l" defTabSz="825500" rtl="0" eaLnBrk="0" fontAlgn="base" hangingPunct="0">
              <a:lnSpc>
                <a:spcPct val="150000"/>
              </a:lnSpc>
              <a:spcBef>
                <a:spcPct val="0"/>
              </a:spcBef>
              <a:spcAft>
                <a:spcPct val="0"/>
              </a:spcAft>
              <a:defRPr sz="2200" kern="1200">
                <a:solidFill>
                  <a:srgbClr val="9B9A9C"/>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3"/>
            <a:r>
              <a:rPr lang="en-CA" sz="6000" dirty="0">
                <a:solidFill>
                  <a:srgbClr val="AF2D25"/>
                </a:solidFill>
                <a:latin typeface="Nexa Bold" panose="02000000000000000000" pitchFamily="50" charset="0"/>
              </a:rPr>
              <a:t>BC Hydro</a:t>
            </a:r>
          </a:p>
          <a:p>
            <a:pPr marL="0" lvl="3"/>
            <a:r>
              <a:rPr lang="en-CA" sz="6000" dirty="0">
                <a:solidFill>
                  <a:srgbClr val="AF2D25"/>
                </a:solidFill>
                <a:latin typeface="Nexa Bold" panose="02000000000000000000" pitchFamily="50" charset="0"/>
              </a:rPr>
              <a:t>Escalation Rate</a:t>
            </a:r>
          </a:p>
          <a:p>
            <a:endParaRPr lang="en-US" sz="6000" dirty="0"/>
          </a:p>
        </p:txBody>
      </p:sp>
      <p:grpSp>
        <p:nvGrpSpPr>
          <p:cNvPr id="12" name="Group 11">
            <a:extLst>
              <a:ext uri="{FF2B5EF4-FFF2-40B4-BE49-F238E27FC236}">
                <a16:creationId xmlns:a16="http://schemas.microsoft.com/office/drawing/2014/main" id="{68655015-3191-4F79-9CD5-4683525EABBA}"/>
              </a:ext>
            </a:extLst>
          </p:cNvPr>
          <p:cNvGrpSpPr/>
          <p:nvPr/>
        </p:nvGrpSpPr>
        <p:grpSpPr>
          <a:xfrm>
            <a:off x="20754411" y="265090"/>
            <a:ext cx="798629" cy="1208212"/>
            <a:chOff x="6096000" y="2222095"/>
            <a:chExt cx="1508108" cy="2281552"/>
          </a:xfrm>
        </p:grpSpPr>
        <p:sp>
          <p:nvSpPr>
            <p:cNvPr id="17" name="Rectangle 16">
              <a:extLst>
                <a:ext uri="{FF2B5EF4-FFF2-40B4-BE49-F238E27FC236}">
                  <a16:creationId xmlns:a16="http://schemas.microsoft.com/office/drawing/2014/main" id="{0AEA855C-BC7F-46F1-85B2-0D1BBEEBD033}"/>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8" name="Picture 17" descr="A close up of a sign&#10;&#10;Description automatically generated">
              <a:extLst>
                <a:ext uri="{FF2B5EF4-FFF2-40B4-BE49-F238E27FC236}">
                  <a16:creationId xmlns:a16="http://schemas.microsoft.com/office/drawing/2014/main" id="{3717F29B-93E4-473C-91FA-CFBEBECAE6EE}"/>
                </a:ext>
              </a:extLst>
            </p:cNvPr>
            <p:cNvPicPr>
              <a:picLocks noChangeAspect="1"/>
            </p:cNvPicPr>
            <p:nvPr/>
          </p:nvPicPr>
          <p:blipFill>
            <a:blip r:embed="rId4"/>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50968182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Initial</a:t>
            </a:r>
          </a:p>
        </p:txBody>
      </p:sp>
      <p:graphicFrame>
        <p:nvGraphicFramePr>
          <p:cNvPr id="21" name="Chart 20">
            <a:extLst>
              <a:ext uri="{FF2B5EF4-FFF2-40B4-BE49-F238E27FC236}">
                <a16:creationId xmlns:a16="http://schemas.microsoft.com/office/drawing/2014/main" id="{17A94305-4D57-44AA-A43F-ACC74F66E8B7}"/>
              </a:ext>
            </a:extLst>
          </p:cNvPr>
          <p:cNvGraphicFramePr>
            <a:graphicFrameLocks/>
          </p:cNvGraphicFramePr>
          <p:nvPr>
            <p:extLst>
              <p:ext uri="{D42A27DB-BD31-4B8C-83A1-F6EECF244321}">
                <p14:modId xmlns:p14="http://schemas.microsoft.com/office/powerpoint/2010/main" val="381304846"/>
              </p:ext>
            </p:extLst>
          </p:nvPr>
        </p:nvGraphicFramePr>
        <p:xfrm>
          <a:off x="1606824" y="2645641"/>
          <a:ext cx="20882319" cy="1033303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F147140-AABB-4058-886F-EBCEB77D3A80}"/>
              </a:ext>
            </a:extLst>
          </p:cNvPr>
          <p:cNvSpPr txBox="1"/>
          <p:nvPr/>
        </p:nvSpPr>
        <p:spPr>
          <a:xfrm>
            <a:off x="18158612" y="11538520"/>
            <a:ext cx="4694499" cy="1138773"/>
          </a:xfrm>
          <a:prstGeom prst="rect">
            <a:avLst/>
          </a:prstGeom>
          <a:noFill/>
        </p:spPr>
        <p:txBody>
          <a:bodyPr wrap="square" rtlCol="0">
            <a:spAutoFit/>
          </a:bodyPr>
          <a:lstStyle/>
          <a:p>
            <a:r>
              <a:rPr lang="en-US" altLang="x-none" sz="4800" b="1" dirty="0">
                <a:solidFill>
                  <a:schemeClr val="bg2"/>
                </a:solidFill>
                <a:latin typeface="Open Sans Semibold" charset="0"/>
                <a:ea typeface="Open Sans Semibold" charset="0"/>
                <a:cs typeface="Open Sans Semibold" charset="0"/>
                <a:sym typeface="Poppins Medium" charset="0"/>
              </a:rPr>
              <a:t>-$7.2 million!</a:t>
            </a:r>
            <a:endParaRPr lang="x-none" altLang="x-none" sz="4800" b="1" dirty="0">
              <a:solidFill>
                <a:schemeClr val="bg2"/>
              </a:solidFill>
              <a:latin typeface="Open Sans Semibold" charset="0"/>
              <a:ea typeface="Open Sans Semibold" charset="0"/>
              <a:cs typeface="Open Sans Semibold" charset="0"/>
              <a:sym typeface="Poppins Medium" charset="0"/>
            </a:endParaRPr>
          </a:p>
          <a:p>
            <a:endParaRPr lang="en-US" dirty="0"/>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246247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Sensitivity</a:t>
            </a: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graphicFrame>
        <p:nvGraphicFramePr>
          <p:cNvPr id="10" name="Chart 9">
            <a:extLst>
              <a:ext uri="{FF2B5EF4-FFF2-40B4-BE49-F238E27FC236}">
                <a16:creationId xmlns:a16="http://schemas.microsoft.com/office/drawing/2014/main" id="{35A39B17-597A-4AC1-95E3-F013EEC139D2}"/>
              </a:ext>
            </a:extLst>
          </p:cNvPr>
          <p:cNvGraphicFramePr>
            <a:graphicFrameLocks/>
          </p:cNvGraphicFramePr>
          <p:nvPr>
            <p:extLst>
              <p:ext uri="{D42A27DB-BD31-4B8C-83A1-F6EECF244321}">
                <p14:modId xmlns:p14="http://schemas.microsoft.com/office/powerpoint/2010/main" val="427896951"/>
              </p:ext>
            </p:extLst>
          </p:nvPr>
        </p:nvGraphicFramePr>
        <p:xfrm>
          <a:off x="1330764" y="2010522"/>
          <a:ext cx="20438300" cy="112796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950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872208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Business Model Iteration</a:t>
            </a: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graphicFrame>
        <p:nvGraphicFramePr>
          <p:cNvPr id="9" name="Chart 8">
            <a:extLst>
              <a:ext uri="{FF2B5EF4-FFF2-40B4-BE49-F238E27FC236}">
                <a16:creationId xmlns:a16="http://schemas.microsoft.com/office/drawing/2014/main" id="{C7321864-C7BD-4DDE-8797-B74307541E4A}"/>
              </a:ext>
            </a:extLst>
          </p:cNvPr>
          <p:cNvGraphicFramePr>
            <a:graphicFrameLocks/>
          </p:cNvGraphicFramePr>
          <p:nvPr>
            <p:extLst>
              <p:ext uri="{D42A27DB-BD31-4B8C-83A1-F6EECF244321}">
                <p14:modId xmlns:p14="http://schemas.microsoft.com/office/powerpoint/2010/main" val="1032808136"/>
              </p:ext>
            </p:extLst>
          </p:nvPr>
        </p:nvGraphicFramePr>
        <p:xfrm>
          <a:off x="2110880" y="2157170"/>
          <a:ext cx="19699517" cy="108215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3279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Peak Shaving</a:t>
            </a:r>
            <a:endParaRPr lang="en-US" sz="8800" dirty="0">
              <a:solidFill>
                <a:srgbClr val="51AA5E"/>
              </a:solidFill>
              <a:highlight>
                <a:srgbClr val="FFFF00"/>
              </a:highlight>
              <a:latin typeface="Nexa Bold" panose="02000000000000000000" pitchFamily="50" charset="0"/>
            </a:endParaRP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graphicFrame>
        <p:nvGraphicFramePr>
          <p:cNvPr id="10" name="Chart 9">
            <a:extLst>
              <a:ext uri="{FF2B5EF4-FFF2-40B4-BE49-F238E27FC236}">
                <a16:creationId xmlns:a16="http://schemas.microsoft.com/office/drawing/2014/main" id="{54F8FCF6-5F60-4F7F-8873-C282504F4E39}"/>
              </a:ext>
            </a:extLst>
          </p:cNvPr>
          <p:cNvGraphicFramePr>
            <a:graphicFrameLocks/>
          </p:cNvGraphicFramePr>
          <p:nvPr>
            <p:extLst>
              <p:ext uri="{D42A27DB-BD31-4B8C-83A1-F6EECF244321}">
                <p14:modId xmlns:p14="http://schemas.microsoft.com/office/powerpoint/2010/main" val="682255849"/>
              </p:ext>
            </p:extLst>
          </p:nvPr>
        </p:nvGraphicFramePr>
        <p:xfrm>
          <a:off x="814736" y="2177480"/>
          <a:ext cx="19997309" cy="112332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43885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UBC Optimized </a:t>
            </a:r>
            <a:endParaRPr lang="en-US" sz="8800" dirty="0">
              <a:solidFill>
                <a:srgbClr val="51AA5E"/>
              </a:solidFill>
              <a:highlight>
                <a:srgbClr val="FFFF00"/>
              </a:highlight>
              <a:latin typeface="Nexa Bold" panose="02000000000000000000" pitchFamily="50" charset="0"/>
            </a:endParaRP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graphicFrame>
        <p:nvGraphicFramePr>
          <p:cNvPr id="10" name="Chart 9">
            <a:extLst>
              <a:ext uri="{FF2B5EF4-FFF2-40B4-BE49-F238E27FC236}">
                <a16:creationId xmlns:a16="http://schemas.microsoft.com/office/drawing/2014/main" id="{34CA8BB9-B3AA-4B3E-83FF-32DD3582ECB2}"/>
              </a:ext>
            </a:extLst>
          </p:cNvPr>
          <p:cNvGraphicFramePr>
            <a:graphicFrameLocks/>
          </p:cNvGraphicFramePr>
          <p:nvPr>
            <p:extLst>
              <p:ext uri="{D42A27DB-BD31-4B8C-83A1-F6EECF244321}">
                <p14:modId xmlns:p14="http://schemas.microsoft.com/office/powerpoint/2010/main" val="3878511537"/>
              </p:ext>
            </p:extLst>
          </p:nvPr>
        </p:nvGraphicFramePr>
        <p:xfrm>
          <a:off x="1889297" y="2753544"/>
          <a:ext cx="20605406" cy="967067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Box 3">
            <a:extLst>
              <a:ext uri="{FF2B5EF4-FFF2-40B4-BE49-F238E27FC236}">
                <a16:creationId xmlns:a16="http://schemas.microsoft.com/office/drawing/2014/main" id="{8051C09E-8A20-4539-B625-C21D368C02B5}"/>
              </a:ext>
            </a:extLst>
          </p:cNvPr>
          <p:cNvSpPr txBox="1">
            <a:spLocks/>
          </p:cNvSpPr>
          <p:nvPr/>
        </p:nvSpPr>
        <p:spPr bwMode="auto">
          <a:xfrm>
            <a:off x="18384689" y="11394504"/>
            <a:ext cx="5253310"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5400" b="1" dirty="0">
                <a:solidFill>
                  <a:schemeClr val="bg2"/>
                </a:solidFill>
                <a:latin typeface="Open Sans Semibold" charset="0"/>
                <a:ea typeface="Open Sans Semibold" charset="0"/>
                <a:cs typeface="Open Sans Semibold" charset="0"/>
                <a:sym typeface="Poppins Medium" charset="0"/>
              </a:rPr>
              <a:t>$1.6 million</a:t>
            </a:r>
            <a:endParaRPr lang="x-none" altLang="x-none" sz="5400" b="1" dirty="0">
              <a:solidFill>
                <a:schemeClr val="bg2"/>
              </a:solidFill>
              <a:latin typeface="Open Sans Semibold" charset="0"/>
              <a:ea typeface="Open Sans Semibold" charset="0"/>
              <a:cs typeface="Open Sans Semibold" charset="0"/>
              <a:sym typeface="Poppins Medium" charset="0"/>
            </a:endParaRPr>
          </a:p>
        </p:txBody>
      </p:sp>
    </p:spTree>
    <p:extLst>
      <p:ext uri="{BB962C8B-B14F-4D97-AF65-F5344CB8AC3E}">
        <p14:creationId xmlns:p14="http://schemas.microsoft.com/office/powerpoint/2010/main" val="22743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19" y="149441"/>
            <a:ext cx="18940395"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City of Vancouver Model</a:t>
            </a:r>
            <a:endParaRPr lang="en-US" sz="8800" dirty="0">
              <a:solidFill>
                <a:srgbClr val="51AA5E"/>
              </a:solidFill>
              <a:highlight>
                <a:srgbClr val="FFFF00"/>
              </a:highlight>
              <a:latin typeface="Nexa Bold" panose="02000000000000000000" pitchFamily="50" charset="0"/>
            </a:endParaRP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sp>
        <p:nvSpPr>
          <p:cNvPr id="11" name="Text Box 3">
            <a:extLst>
              <a:ext uri="{FF2B5EF4-FFF2-40B4-BE49-F238E27FC236}">
                <a16:creationId xmlns:a16="http://schemas.microsoft.com/office/drawing/2014/main" id="{8051C09E-8A20-4539-B625-C21D368C02B5}"/>
              </a:ext>
            </a:extLst>
          </p:cNvPr>
          <p:cNvSpPr txBox="1">
            <a:spLocks/>
          </p:cNvSpPr>
          <p:nvPr/>
        </p:nvSpPr>
        <p:spPr bwMode="auto">
          <a:xfrm>
            <a:off x="18384689" y="11394504"/>
            <a:ext cx="5253310"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5400" b="1" dirty="0">
                <a:solidFill>
                  <a:schemeClr val="bg2"/>
                </a:solidFill>
                <a:latin typeface="Open Sans Semibold" charset="0"/>
                <a:ea typeface="Open Sans Semibold" charset="0"/>
                <a:cs typeface="Open Sans Semibold" charset="0"/>
                <a:sym typeface="Poppins Medium" charset="0"/>
              </a:rPr>
              <a:t>$1.8 million</a:t>
            </a:r>
            <a:endParaRPr lang="x-none" altLang="x-none" sz="5400" b="1" dirty="0">
              <a:solidFill>
                <a:schemeClr val="bg2"/>
              </a:solidFill>
              <a:latin typeface="Open Sans Semibold" charset="0"/>
              <a:ea typeface="Open Sans Semibold" charset="0"/>
              <a:cs typeface="Open Sans Semibold" charset="0"/>
              <a:sym typeface="Poppins Medium" charset="0"/>
            </a:endParaRPr>
          </a:p>
        </p:txBody>
      </p:sp>
      <p:graphicFrame>
        <p:nvGraphicFramePr>
          <p:cNvPr id="12" name="Chart 11">
            <a:extLst>
              <a:ext uri="{FF2B5EF4-FFF2-40B4-BE49-F238E27FC236}">
                <a16:creationId xmlns:a16="http://schemas.microsoft.com/office/drawing/2014/main" id="{5CEDA79B-FA9C-4AEB-9A2D-AEEB00588CE5}"/>
              </a:ext>
            </a:extLst>
          </p:cNvPr>
          <p:cNvGraphicFramePr>
            <a:graphicFrameLocks/>
          </p:cNvGraphicFramePr>
          <p:nvPr>
            <p:extLst>
              <p:ext uri="{D42A27DB-BD31-4B8C-83A1-F6EECF244321}">
                <p14:modId xmlns:p14="http://schemas.microsoft.com/office/powerpoint/2010/main" val="2620541722"/>
              </p:ext>
            </p:extLst>
          </p:nvPr>
        </p:nvGraphicFramePr>
        <p:xfrm>
          <a:off x="1878492" y="2385553"/>
          <a:ext cx="20826675" cy="89448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99434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00A953-9B1B-46ED-B44D-78D3B4693D91}"/>
              </a:ext>
            </a:extLst>
          </p:cNvPr>
          <p:cNvPicPr>
            <a:picLocks noChangeAspect="1"/>
          </p:cNvPicPr>
          <p:nvPr/>
        </p:nvPicPr>
        <p:blipFill>
          <a:blip r:embed="rId3"/>
          <a:stretch>
            <a:fillRect/>
          </a:stretch>
        </p:blipFill>
        <p:spPr>
          <a:xfrm>
            <a:off x="3317230" y="1961456"/>
            <a:ext cx="17749540" cy="10124515"/>
          </a:xfrm>
          <a:prstGeom prst="rect">
            <a:avLst/>
          </a:prstGeom>
        </p:spPr>
      </p:pic>
      <p:sp>
        <p:nvSpPr>
          <p:cNvPr id="3" name="Oval 2">
            <a:extLst>
              <a:ext uri="{FF2B5EF4-FFF2-40B4-BE49-F238E27FC236}">
                <a16:creationId xmlns:a16="http://schemas.microsoft.com/office/drawing/2014/main" id="{FEDC382E-654C-4C51-8DE7-BFFAA360C6A9}"/>
              </a:ext>
            </a:extLst>
          </p:cNvPr>
          <p:cNvSpPr/>
          <p:nvPr/>
        </p:nvSpPr>
        <p:spPr bwMode="auto">
          <a:xfrm>
            <a:off x="5495256" y="2105472"/>
            <a:ext cx="7416823" cy="7131561"/>
          </a:xfrm>
          <a:prstGeom prst="ellipse">
            <a:avLst/>
          </a:prstGeom>
          <a:noFill/>
          <a:ln w="1524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 name="Rectangle 3">
            <a:extLst>
              <a:ext uri="{FF2B5EF4-FFF2-40B4-BE49-F238E27FC236}">
                <a16:creationId xmlns:a16="http://schemas.microsoft.com/office/drawing/2014/main" id="{64AE9DF1-FDF9-4D7F-A0C6-687380A0CBF1}"/>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0509EEF9-A172-41FC-B9FD-3024E34D53D8}"/>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74C6D844-965B-4CB6-B3DF-18D607218F4B}"/>
              </a:ext>
            </a:extLst>
          </p:cNvPr>
          <p:cNvSpPr txBox="1"/>
          <p:nvPr/>
        </p:nvSpPr>
        <p:spPr>
          <a:xfrm>
            <a:off x="670720" y="149441"/>
            <a:ext cx="9433048"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CCSTT</a:t>
            </a:r>
          </a:p>
        </p:txBody>
      </p:sp>
      <p:pic>
        <p:nvPicPr>
          <p:cNvPr id="8" name="Picture 7">
            <a:extLst>
              <a:ext uri="{FF2B5EF4-FFF2-40B4-BE49-F238E27FC236}">
                <a16:creationId xmlns:a16="http://schemas.microsoft.com/office/drawing/2014/main" id="{326D46B4-E540-4280-B635-BCAFB8A69637}"/>
              </a:ext>
            </a:extLst>
          </p:cNvPr>
          <p:cNvPicPr>
            <a:picLocks noChangeAspect="1"/>
          </p:cNvPicPr>
          <p:nvPr/>
        </p:nvPicPr>
        <p:blipFill>
          <a:blip r:embed="rId5"/>
          <a:stretch>
            <a:fillRect/>
          </a:stretch>
        </p:blipFill>
        <p:spPr>
          <a:xfrm>
            <a:off x="24793400" y="89248"/>
            <a:ext cx="5181600" cy="1552575"/>
          </a:xfrm>
          <a:prstGeom prst="rect">
            <a:avLst/>
          </a:prstGeom>
        </p:spPr>
      </p:pic>
      <p:sp>
        <p:nvSpPr>
          <p:cNvPr id="9" name="TextBox 8">
            <a:extLst>
              <a:ext uri="{FF2B5EF4-FFF2-40B4-BE49-F238E27FC236}">
                <a16:creationId xmlns:a16="http://schemas.microsoft.com/office/drawing/2014/main" id="{6F47A70F-BEB3-4234-91CD-364C333EAFF3}"/>
              </a:ext>
            </a:extLst>
          </p:cNvPr>
          <p:cNvSpPr txBox="1"/>
          <p:nvPr/>
        </p:nvSpPr>
        <p:spPr>
          <a:xfrm>
            <a:off x="3328834" y="11754544"/>
            <a:ext cx="17713968" cy="1015663"/>
          </a:xfrm>
          <a:prstGeom prst="rect">
            <a:avLst/>
          </a:prstGeom>
          <a:noFill/>
        </p:spPr>
        <p:txBody>
          <a:bodyPr wrap="square" rtlCol="0">
            <a:spAutoFit/>
          </a:bodyPr>
          <a:lstStyle/>
          <a:p>
            <a:pPr algn="ctr"/>
            <a:r>
              <a:rPr lang="en-US" sz="6000" dirty="0">
                <a:solidFill>
                  <a:srgbClr val="51AA5E"/>
                </a:solidFill>
                <a:latin typeface="Nexa Bold" panose="02000000000000000000" pitchFamily="50" charset="0"/>
              </a:rPr>
              <a:t>Clean Connected Safe Transportation Testbed</a:t>
            </a:r>
          </a:p>
        </p:txBody>
      </p:sp>
      <p:grpSp>
        <p:nvGrpSpPr>
          <p:cNvPr id="10" name="Group 9">
            <a:extLst>
              <a:ext uri="{FF2B5EF4-FFF2-40B4-BE49-F238E27FC236}">
                <a16:creationId xmlns:a16="http://schemas.microsoft.com/office/drawing/2014/main" id="{A29FE591-E8AE-47B4-9F53-612ACE13B91E}"/>
              </a:ext>
            </a:extLst>
          </p:cNvPr>
          <p:cNvGrpSpPr/>
          <p:nvPr/>
        </p:nvGrpSpPr>
        <p:grpSpPr>
          <a:xfrm>
            <a:off x="20754411" y="265090"/>
            <a:ext cx="798629" cy="1208212"/>
            <a:chOff x="6096000" y="2222095"/>
            <a:chExt cx="1508108" cy="2281552"/>
          </a:xfrm>
        </p:grpSpPr>
        <p:sp>
          <p:nvSpPr>
            <p:cNvPr id="11" name="Rectangle 10">
              <a:extLst>
                <a:ext uri="{FF2B5EF4-FFF2-40B4-BE49-F238E27FC236}">
                  <a16:creationId xmlns:a16="http://schemas.microsoft.com/office/drawing/2014/main" id="{E4E07E74-194A-4216-9838-ACDBC6461355}"/>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2" name="Picture 11" descr="A close up of a sign&#10;&#10;Description automatically generated">
              <a:extLst>
                <a:ext uri="{FF2B5EF4-FFF2-40B4-BE49-F238E27FC236}">
                  <a16:creationId xmlns:a16="http://schemas.microsoft.com/office/drawing/2014/main" id="{A6C4DB05-2FFD-42DA-98D3-03628BF105F6}"/>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25732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3EEE94-A4D3-4B4A-951C-C0ED3D05EBD7}"/>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2D904241-2E24-4A16-97C2-92D99C4B9D57}"/>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7334FAC-12B0-4D64-AFDB-BE2ADA664579}"/>
              </a:ext>
            </a:extLst>
          </p:cNvPr>
          <p:cNvSpPr txBox="1"/>
          <p:nvPr/>
        </p:nvSpPr>
        <p:spPr>
          <a:xfrm>
            <a:off x="670719" y="149441"/>
            <a:ext cx="18940395"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NPV Analysis – Warehouse Model</a:t>
            </a:r>
            <a:endParaRPr lang="en-US" sz="8800" dirty="0">
              <a:solidFill>
                <a:srgbClr val="51AA5E"/>
              </a:solidFill>
              <a:highlight>
                <a:srgbClr val="FFFF00"/>
              </a:highlight>
              <a:latin typeface="Nexa Bold" panose="02000000000000000000" pitchFamily="50" charset="0"/>
            </a:endParaRPr>
          </a:p>
        </p:txBody>
      </p:sp>
      <p:grpSp>
        <p:nvGrpSpPr>
          <p:cNvPr id="20" name="Group 19">
            <a:extLst>
              <a:ext uri="{FF2B5EF4-FFF2-40B4-BE49-F238E27FC236}">
                <a16:creationId xmlns:a16="http://schemas.microsoft.com/office/drawing/2014/main" id="{1AC81F5B-F8C8-41C1-AC9D-E5ECE8F31F34}"/>
              </a:ext>
            </a:extLst>
          </p:cNvPr>
          <p:cNvGrpSpPr/>
          <p:nvPr/>
        </p:nvGrpSpPr>
        <p:grpSpPr>
          <a:xfrm>
            <a:off x="20754411" y="265090"/>
            <a:ext cx="798629" cy="1208212"/>
            <a:chOff x="6096000" y="2222095"/>
            <a:chExt cx="1508108" cy="2281552"/>
          </a:xfrm>
        </p:grpSpPr>
        <p:sp>
          <p:nvSpPr>
            <p:cNvPr id="23" name="Rectangle 22">
              <a:extLst>
                <a:ext uri="{FF2B5EF4-FFF2-40B4-BE49-F238E27FC236}">
                  <a16:creationId xmlns:a16="http://schemas.microsoft.com/office/drawing/2014/main" id="{8498D999-91C4-47CF-B86F-6228B7EFA77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4" name="Picture 23" descr="A close up of a sign&#10;&#10;Description automatically generated">
              <a:extLst>
                <a:ext uri="{FF2B5EF4-FFF2-40B4-BE49-F238E27FC236}">
                  <a16:creationId xmlns:a16="http://schemas.microsoft.com/office/drawing/2014/main" id="{4D4038D1-2081-4BB7-98BC-6E4F717E870B}"/>
                </a:ext>
              </a:extLst>
            </p:cNvPr>
            <p:cNvPicPr>
              <a:picLocks noChangeAspect="1"/>
            </p:cNvPicPr>
            <p:nvPr/>
          </p:nvPicPr>
          <p:blipFill>
            <a:blip r:embed="rId4"/>
            <a:stretch>
              <a:fillRect/>
            </a:stretch>
          </p:blipFill>
          <p:spPr>
            <a:xfrm>
              <a:off x="6204835" y="2340495"/>
              <a:ext cx="1290438" cy="2044752"/>
            </a:xfrm>
            <a:prstGeom prst="rect">
              <a:avLst/>
            </a:prstGeom>
          </p:spPr>
        </p:pic>
      </p:grpSp>
      <p:sp>
        <p:nvSpPr>
          <p:cNvPr id="11" name="Text Box 3">
            <a:extLst>
              <a:ext uri="{FF2B5EF4-FFF2-40B4-BE49-F238E27FC236}">
                <a16:creationId xmlns:a16="http://schemas.microsoft.com/office/drawing/2014/main" id="{8051C09E-8A20-4539-B625-C21D368C02B5}"/>
              </a:ext>
            </a:extLst>
          </p:cNvPr>
          <p:cNvSpPr txBox="1">
            <a:spLocks/>
          </p:cNvSpPr>
          <p:nvPr/>
        </p:nvSpPr>
        <p:spPr bwMode="auto">
          <a:xfrm>
            <a:off x="18384689" y="11394504"/>
            <a:ext cx="5253310"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5400" b="1" dirty="0">
                <a:solidFill>
                  <a:schemeClr val="bg2"/>
                </a:solidFill>
                <a:latin typeface="Open Sans Semibold" charset="0"/>
                <a:ea typeface="Open Sans Semibold" charset="0"/>
                <a:cs typeface="Open Sans Semibold" charset="0"/>
                <a:sym typeface="Poppins Medium" charset="0"/>
              </a:rPr>
              <a:t>$4.0 million</a:t>
            </a:r>
            <a:endParaRPr lang="x-none" altLang="x-none" sz="5400" b="1" dirty="0">
              <a:solidFill>
                <a:schemeClr val="bg2"/>
              </a:solidFill>
              <a:latin typeface="Open Sans Semibold" charset="0"/>
              <a:ea typeface="Open Sans Semibold" charset="0"/>
              <a:cs typeface="Open Sans Semibold" charset="0"/>
              <a:sym typeface="Poppins Medium" charset="0"/>
            </a:endParaRPr>
          </a:p>
        </p:txBody>
      </p:sp>
      <p:graphicFrame>
        <p:nvGraphicFramePr>
          <p:cNvPr id="10" name="Chart 9">
            <a:extLst>
              <a:ext uri="{FF2B5EF4-FFF2-40B4-BE49-F238E27FC236}">
                <a16:creationId xmlns:a16="http://schemas.microsoft.com/office/drawing/2014/main" id="{3F885B34-3CC0-4B09-9213-A00F415EC2CA}"/>
              </a:ext>
            </a:extLst>
          </p:cNvPr>
          <p:cNvGraphicFramePr>
            <a:graphicFrameLocks/>
          </p:cNvGraphicFramePr>
          <p:nvPr>
            <p:extLst>
              <p:ext uri="{D42A27DB-BD31-4B8C-83A1-F6EECF244321}">
                <p14:modId xmlns:p14="http://schemas.microsoft.com/office/powerpoint/2010/main" val="1171139396"/>
              </p:ext>
            </p:extLst>
          </p:nvPr>
        </p:nvGraphicFramePr>
        <p:xfrm>
          <a:off x="1390800" y="2681536"/>
          <a:ext cx="21314368" cy="84408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31115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0"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177CCE-F3B4-4B0F-A001-98FF1401D242}"/>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8B336C29-8662-45BF-BA2F-FD0A1F651D54}"/>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BB88515F-473C-4286-89A6-F8924D6296B4}"/>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Energy Split</a:t>
            </a:r>
          </a:p>
        </p:txBody>
      </p:sp>
      <p:graphicFrame>
        <p:nvGraphicFramePr>
          <p:cNvPr id="10" name="Chart 9">
            <a:extLst>
              <a:ext uri="{FF2B5EF4-FFF2-40B4-BE49-F238E27FC236}">
                <a16:creationId xmlns:a16="http://schemas.microsoft.com/office/drawing/2014/main" id="{86CA8B75-0C1F-4E82-ABD4-178633611FAB}"/>
              </a:ext>
            </a:extLst>
          </p:cNvPr>
          <p:cNvGraphicFramePr>
            <a:graphicFrameLocks/>
          </p:cNvGraphicFramePr>
          <p:nvPr>
            <p:extLst>
              <p:ext uri="{D42A27DB-BD31-4B8C-83A1-F6EECF244321}">
                <p14:modId xmlns:p14="http://schemas.microsoft.com/office/powerpoint/2010/main" val="565686411"/>
              </p:ext>
            </p:extLst>
          </p:nvPr>
        </p:nvGraphicFramePr>
        <p:xfrm>
          <a:off x="742729" y="3923402"/>
          <a:ext cx="11017224" cy="77062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857301B-B7E4-4A0B-8C98-4638AB1A4AEC}"/>
              </a:ext>
            </a:extLst>
          </p:cNvPr>
          <p:cNvGraphicFramePr>
            <a:graphicFrameLocks/>
          </p:cNvGraphicFramePr>
          <p:nvPr>
            <p:extLst>
              <p:ext uri="{D42A27DB-BD31-4B8C-83A1-F6EECF244321}">
                <p14:modId xmlns:p14="http://schemas.microsoft.com/office/powerpoint/2010/main" val="1102829343"/>
              </p:ext>
            </p:extLst>
          </p:nvPr>
        </p:nvGraphicFramePr>
        <p:xfrm>
          <a:off x="12624048" y="3905672"/>
          <a:ext cx="11017224" cy="7680941"/>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 6">
            <a:extLst>
              <a:ext uri="{FF2B5EF4-FFF2-40B4-BE49-F238E27FC236}">
                <a16:creationId xmlns:a16="http://schemas.microsoft.com/office/drawing/2014/main" id="{E18A86C1-A9D7-4EE5-84E0-9445D2D9956E}"/>
              </a:ext>
            </a:extLst>
          </p:cNvPr>
          <p:cNvGrpSpPr/>
          <p:nvPr/>
        </p:nvGrpSpPr>
        <p:grpSpPr>
          <a:xfrm>
            <a:off x="20754411" y="265090"/>
            <a:ext cx="798629" cy="1208212"/>
            <a:chOff x="6096000" y="2222095"/>
            <a:chExt cx="1508108" cy="2281552"/>
          </a:xfrm>
        </p:grpSpPr>
        <p:sp>
          <p:nvSpPr>
            <p:cNvPr id="8" name="Rectangle 7">
              <a:extLst>
                <a:ext uri="{FF2B5EF4-FFF2-40B4-BE49-F238E27FC236}">
                  <a16:creationId xmlns:a16="http://schemas.microsoft.com/office/drawing/2014/main" id="{8376D46C-2FC2-4B0D-9A19-580582903872}"/>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9" name="Picture 8" descr="A close up of a sign&#10;&#10;Description automatically generated">
              <a:extLst>
                <a:ext uri="{FF2B5EF4-FFF2-40B4-BE49-F238E27FC236}">
                  <a16:creationId xmlns:a16="http://schemas.microsoft.com/office/drawing/2014/main" id="{B2BBBE1A-8972-4A0E-A34E-62D8E1E63A8B}"/>
                </a:ext>
              </a:extLst>
            </p:cNvPr>
            <p:cNvPicPr>
              <a:picLocks noChangeAspect="1"/>
            </p:cNvPicPr>
            <p:nvPr/>
          </p:nvPicPr>
          <p:blipFill>
            <a:blip r:embed="rId6"/>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12639463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348E9-C68D-4D92-B1BC-68D8080ED19B}"/>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AE8995CA-4D39-4D9C-AA41-F3EC5A916416}"/>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9911C6B2-4CAA-48B9-9D35-B2697577E5B4}"/>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Costs &amp; Income</a:t>
            </a:r>
          </a:p>
        </p:txBody>
      </p:sp>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41D2B356-EF45-4D47-9C17-D717BD8EFE38}"/>
                  </a:ext>
                </a:extLst>
              </p:cNvPr>
              <p:cNvGraphicFramePr/>
              <p:nvPr>
                <p:extLst>
                  <p:ext uri="{D42A27DB-BD31-4B8C-83A1-F6EECF244321}">
                    <p14:modId xmlns:p14="http://schemas.microsoft.com/office/powerpoint/2010/main" val="710677639"/>
                  </p:ext>
                </p:extLst>
              </p:nvPr>
            </p:nvGraphicFramePr>
            <p:xfrm>
              <a:off x="2038872" y="3689648"/>
              <a:ext cx="9391948" cy="7423273"/>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Chart 6">
                <a:extLst>
                  <a:ext uri="{FF2B5EF4-FFF2-40B4-BE49-F238E27FC236}">
                    <a16:creationId xmlns:a16="http://schemas.microsoft.com/office/drawing/2014/main" id="{41D2B356-EF45-4D47-9C17-D717BD8EFE38}"/>
                  </a:ext>
                </a:extLst>
              </p:cNvPr>
              <p:cNvPicPr>
                <a:picLocks noGrp="1" noRot="1" noChangeAspect="1" noMove="1" noResize="1" noEditPoints="1" noAdjustHandles="1" noChangeArrowheads="1" noChangeShapeType="1"/>
              </p:cNvPicPr>
              <p:nvPr/>
            </p:nvPicPr>
            <p:blipFill>
              <a:blip r:embed="rId5"/>
              <a:stretch>
                <a:fillRect/>
              </a:stretch>
            </p:blipFill>
            <p:spPr>
              <a:xfrm>
                <a:off x="2038872" y="3689648"/>
                <a:ext cx="9391948" cy="7423273"/>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96C2787A-8DD0-42B4-A6F1-44CC23F03915}"/>
                  </a:ext>
                </a:extLst>
              </p:cNvPr>
              <p:cNvGraphicFramePr/>
              <p:nvPr>
                <p:extLst>
                  <p:ext uri="{D42A27DB-BD31-4B8C-83A1-F6EECF244321}">
                    <p14:modId xmlns:p14="http://schemas.microsoft.com/office/powerpoint/2010/main" val="2630729445"/>
                  </p:ext>
                </p:extLst>
              </p:nvPr>
            </p:nvGraphicFramePr>
            <p:xfrm>
              <a:off x="13097931" y="3689648"/>
              <a:ext cx="9152447" cy="7423273"/>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8" name="Chart 7">
                <a:extLst>
                  <a:ext uri="{FF2B5EF4-FFF2-40B4-BE49-F238E27FC236}">
                    <a16:creationId xmlns:a16="http://schemas.microsoft.com/office/drawing/2014/main" id="{96C2787A-8DD0-42B4-A6F1-44CC23F03915}"/>
                  </a:ext>
                </a:extLst>
              </p:cNvPr>
              <p:cNvPicPr>
                <a:picLocks noGrp="1" noRot="1" noChangeAspect="1" noMove="1" noResize="1" noEditPoints="1" noAdjustHandles="1" noChangeArrowheads="1" noChangeShapeType="1"/>
              </p:cNvPicPr>
              <p:nvPr/>
            </p:nvPicPr>
            <p:blipFill>
              <a:blip r:embed="rId7"/>
              <a:stretch>
                <a:fillRect/>
              </a:stretch>
            </p:blipFill>
            <p:spPr>
              <a:xfrm>
                <a:off x="13097931" y="3689648"/>
                <a:ext cx="9152447" cy="7423273"/>
              </a:xfrm>
              <a:prstGeom prst="rect">
                <a:avLst/>
              </a:prstGeom>
            </p:spPr>
          </p:pic>
        </mc:Fallback>
      </mc:AlternateContent>
      <p:grpSp>
        <p:nvGrpSpPr>
          <p:cNvPr id="9" name="Group 8">
            <a:extLst>
              <a:ext uri="{FF2B5EF4-FFF2-40B4-BE49-F238E27FC236}">
                <a16:creationId xmlns:a16="http://schemas.microsoft.com/office/drawing/2014/main" id="{AF8F3B48-4FFD-4226-B421-6DC9A503079A}"/>
              </a:ext>
            </a:extLst>
          </p:cNvPr>
          <p:cNvGrpSpPr/>
          <p:nvPr/>
        </p:nvGrpSpPr>
        <p:grpSpPr>
          <a:xfrm>
            <a:off x="20754411" y="265090"/>
            <a:ext cx="798629" cy="1208212"/>
            <a:chOff x="6096000" y="2222095"/>
            <a:chExt cx="1508108" cy="2281552"/>
          </a:xfrm>
        </p:grpSpPr>
        <p:sp>
          <p:nvSpPr>
            <p:cNvPr id="10" name="Rectangle 9">
              <a:extLst>
                <a:ext uri="{FF2B5EF4-FFF2-40B4-BE49-F238E27FC236}">
                  <a16:creationId xmlns:a16="http://schemas.microsoft.com/office/drawing/2014/main" id="{8BCC54D0-D35D-4A8C-A1D3-6B90AA72124D}"/>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1" name="Picture 10" descr="A close up of a sign&#10;&#10;Description automatically generated">
              <a:extLst>
                <a:ext uri="{FF2B5EF4-FFF2-40B4-BE49-F238E27FC236}">
                  <a16:creationId xmlns:a16="http://schemas.microsoft.com/office/drawing/2014/main" id="{0A2BA4FE-4D34-4C3A-9FB4-B5C1EE163455}"/>
                </a:ext>
              </a:extLst>
            </p:cNvPr>
            <p:cNvPicPr>
              <a:picLocks noChangeAspect="1"/>
            </p:cNvPicPr>
            <p:nvPr/>
          </p:nvPicPr>
          <p:blipFill>
            <a:blip r:embed="rId8"/>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77629712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40C58-A6BA-4C6B-872C-0149D7F788BD}"/>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010479EB-44C1-42C0-9FAE-E5A8617988E0}"/>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A3056D33-63D5-4936-82A7-DE41C929ADC0}"/>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a:t>
            </a:r>
            <a:r>
              <a:rPr lang="en-US" sz="8800" baseline="-25000" dirty="0">
                <a:solidFill>
                  <a:srgbClr val="51AA5E"/>
                </a:solidFill>
                <a:latin typeface="Nexa Bold" panose="02000000000000000000" pitchFamily="50" charset="0"/>
              </a:rPr>
              <a:t>2</a:t>
            </a:r>
            <a:r>
              <a:rPr lang="en-US" sz="8800" dirty="0">
                <a:solidFill>
                  <a:srgbClr val="51AA5E"/>
                </a:solidFill>
                <a:latin typeface="Nexa Bold" panose="02000000000000000000" pitchFamily="50" charset="0"/>
              </a:rPr>
              <a:t> Avoided</a:t>
            </a:r>
            <a:endParaRPr lang="en-US" sz="8800" baseline="-25000" dirty="0">
              <a:solidFill>
                <a:srgbClr val="51AA5E"/>
              </a:solidFill>
              <a:latin typeface="Nexa Bold" panose="02000000000000000000" pitchFamily="50" charset="0"/>
            </a:endParaRPr>
          </a:p>
        </p:txBody>
      </p:sp>
      <p:graphicFrame>
        <p:nvGraphicFramePr>
          <p:cNvPr id="9" name="1 Gráfico">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927050117"/>
              </p:ext>
            </p:extLst>
          </p:nvPr>
        </p:nvGraphicFramePr>
        <p:xfrm>
          <a:off x="2794956" y="3113584"/>
          <a:ext cx="18794088" cy="885698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a:extLst>
              <a:ext uri="{FF2B5EF4-FFF2-40B4-BE49-F238E27FC236}">
                <a16:creationId xmlns:a16="http://schemas.microsoft.com/office/drawing/2014/main" id="{9AB735F1-0A5A-40C8-B6ED-AEAE58A09532}"/>
              </a:ext>
            </a:extLst>
          </p:cNvPr>
          <p:cNvGrpSpPr/>
          <p:nvPr/>
        </p:nvGrpSpPr>
        <p:grpSpPr>
          <a:xfrm>
            <a:off x="20754411" y="265090"/>
            <a:ext cx="798629" cy="1208212"/>
            <a:chOff x="6096000" y="2222095"/>
            <a:chExt cx="1508108" cy="2281552"/>
          </a:xfrm>
        </p:grpSpPr>
        <p:sp>
          <p:nvSpPr>
            <p:cNvPr id="8" name="Rectangle 7">
              <a:extLst>
                <a:ext uri="{FF2B5EF4-FFF2-40B4-BE49-F238E27FC236}">
                  <a16:creationId xmlns:a16="http://schemas.microsoft.com/office/drawing/2014/main" id="{8BE33AB5-53CD-4D04-A20A-8E99EE51989C}"/>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0" name="Picture 9" descr="A close up of a sign&#10;&#10;Description automatically generated">
              <a:extLst>
                <a:ext uri="{FF2B5EF4-FFF2-40B4-BE49-F238E27FC236}">
                  <a16:creationId xmlns:a16="http://schemas.microsoft.com/office/drawing/2014/main" id="{8E7B4B71-3984-41D3-80FF-248A0CC85FF0}"/>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51514273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1589F4-AA7A-45E8-A547-6E82C4616728}"/>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6A58E26D-C227-4AFD-9512-2D7714FF8176}"/>
              </a:ext>
            </a:extLst>
          </p:cNvPr>
          <p:cNvPicPr>
            <a:picLocks noChangeAspect="1"/>
          </p:cNvPicPr>
          <p:nvPr/>
        </p:nvPicPr>
        <p:blipFill>
          <a:blip r:embed="rId3"/>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F00F225A-E4C6-4F25-9CE6-300A49284957}"/>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Conclusions</a:t>
            </a:r>
          </a:p>
        </p:txBody>
      </p:sp>
      <p:grpSp>
        <p:nvGrpSpPr>
          <p:cNvPr id="54" name="Group 53">
            <a:extLst>
              <a:ext uri="{FF2B5EF4-FFF2-40B4-BE49-F238E27FC236}">
                <a16:creationId xmlns:a16="http://schemas.microsoft.com/office/drawing/2014/main" id="{98CC8BDA-0189-4091-92C9-58E836FE7528}"/>
              </a:ext>
            </a:extLst>
          </p:cNvPr>
          <p:cNvGrpSpPr/>
          <p:nvPr/>
        </p:nvGrpSpPr>
        <p:grpSpPr>
          <a:xfrm>
            <a:off x="1966864" y="2681536"/>
            <a:ext cx="21386376" cy="10153128"/>
            <a:chOff x="5927304" y="3682857"/>
            <a:chExt cx="16201800" cy="7631849"/>
          </a:xfrm>
        </p:grpSpPr>
        <p:pic>
          <p:nvPicPr>
            <p:cNvPr id="8" name="Picture 7">
              <a:extLst>
                <a:ext uri="{FF2B5EF4-FFF2-40B4-BE49-F238E27FC236}">
                  <a16:creationId xmlns:a16="http://schemas.microsoft.com/office/drawing/2014/main" id="{0CF17F08-FFFE-48B5-8453-43E49032CC8D}"/>
                </a:ext>
              </a:extLst>
            </p:cNvPr>
            <p:cNvPicPr>
              <a:picLocks noChangeAspect="1"/>
            </p:cNvPicPr>
            <p:nvPr/>
          </p:nvPicPr>
          <p:blipFill>
            <a:blip r:embed="rId4"/>
            <a:stretch>
              <a:fillRect/>
            </a:stretch>
          </p:blipFill>
          <p:spPr>
            <a:xfrm>
              <a:off x="5927304" y="5127431"/>
              <a:ext cx="2502010" cy="4839596"/>
            </a:xfrm>
            <a:prstGeom prst="rect">
              <a:avLst/>
            </a:prstGeom>
          </p:spPr>
        </p:pic>
        <p:sp>
          <p:nvSpPr>
            <p:cNvPr id="10" name="Shape 1021" descr="Line">
              <a:extLst>
                <a:ext uri="{FF2B5EF4-FFF2-40B4-BE49-F238E27FC236}">
                  <a16:creationId xmlns:a16="http://schemas.microsoft.com/office/drawing/2014/main" id="{37B871CA-7ED3-42DC-8C3E-A78F635DD567}"/>
                </a:ext>
              </a:extLst>
            </p:cNvPr>
            <p:cNvSpPr/>
            <p:nvPr/>
          </p:nvSpPr>
          <p:spPr>
            <a:xfrm>
              <a:off x="8087544" y="4121696"/>
              <a:ext cx="5350328" cy="3428899"/>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dirty="0">
                <a:solidFill>
                  <a:srgbClr val="000000"/>
                </a:solidFill>
                <a:latin typeface="Nexa Light" panose="02000000000000000000" pitchFamily="50" charset="0"/>
                <a:ea typeface="Helvetica Neue"/>
                <a:cs typeface="Helvetica Neue"/>
                <a:sym typeface="Helvetica Neue"/>
              </a:endParaRPr>
            </a:p>
          </p:txBody>
        </p:sp>
        <p:sp>
          <p:nvSpPr>
            <p:cNvPr id="11" name="Shape 1022" descr="Shape">
              <a:extLst>
                <a:ext uri="{FF2B5EF4-FFF2-40B4-BE49-F238E27FC236}">
                  <a16:creationId xmlns:a16="http://schemas.microsoft.com/office/drawing/2014/main" id="{49530851-9908-481D-877F-C15F331B59BE}"/>
                </a:ext>
              </a:extLst>
            </p:cNvPr>
            <p:cNvSpPr/>
            <p:nvPr/>
          </p:nvSpPr>
          <p:spPr>
            <a:xfrm>
              <a:off x="13340357" y="4029494"/>
              <a:ext cx="195648" cy="183827"/>
            </a:xfrm>
            <a:custGeom>
              <a:avLst/>
              <a:gdLst/>
              <a:ahLst/>
              <a:cxnLst/>
              <a:rect l="0" t="0" r="0" b="0"/>
              <a:pathLst>
                <a:path w="21600" h="21600" extrusionOk="0">
                  <a:moveTo>
                    <a:pt x="21600" y="10800"/>
                  </a:moveTo>
                  <a:cubicBezTo>
                    <a:pt x="21600" y="12782"/>
                    <a:pt x="21190" y="14423"/>
                    <a:pt x="20165" y="16200"/>
                  </a:cubicBezTo>
                  <a:cubicBezTo>
                    <a:pt x="19208" y="17909"/>
                    <a:pt x="17977" y="19139"/>
                    <a:pt x="16200" y="20165"/>
                  </a:cubicBezTo>
                  <a:cubicBezTo>
                    <a:pt x="14491" y="21122"/>
                    <a:pt x="12782" y="21600"/>
                    <a:pt x="10800" y="21600"/>
                  </a:cubicBezTo>
                  <a:cubicBezTo>
                    <a:pt x="8818" y="21600"/>
                    <a:pt x="7177" y="21122"/>
                    <a:pt x="5400" y="20165"/>
                  </a:cubicBezTo>
                  <a:cubicBezTo>
                    <a:pt x="3691" y="19139"/>
                    <a:pt x="2461" y="17909"/>
                    <a:pt x="1435" y="16200"/>
                  </a:cubicBezTo>
                  <a:cubicBezTo>
                    <a:pt x="478" y="14423"/>
                    <a:pt x="0" y="12782"/>
                    <a:pt x="0" y="10800"/>
                  </a:cubicBezTo>
                  <a:cubicBezTo>
                    <a:pt x="0" y="8818"/>
                    <a:pt x="478" y="7109"/>
                    <a:pt x="1435" y="5400"/>
                  </a:cubicBezTo>
                  <a:cubicBezTo>
                    <a:pt x="2461" y="3623"/>
                    <a:pt x="3691" y="2461"/>
                    <a:pt x="5400" y="1504"/>
                  </a:cubicBezTo>
                  <a:cubicBezTo>
                    <a:pt x="7177" y="478"/>
                    <a:pt x="8818" y="0"/>
                    <a:pt x="10800" y="0"/>
                  </a:cubicBezTo>
                  <a:cubicBezTo>
                    <a:pt x="12782" y="0"/>
                    <a:pt x="14491" y="478"/>
                    <a:pt x="16200" y="1504"/>
                  </a:cubicBezTo>
                  <a:cubicBezTo>
                    <a:pt x="17977" y="2461"/>
                    <a:pt x="19208" y="3623"/>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3" name="Shape 1024" descr="CASH FLOWS">
              <a:extLst>
                <a:ext uri="{FF2B5EF4-FFF2-40B4-BE49-F238E27FC236}">
                  <a16:creationId xmlns:a16="http://schemas.microsoft.com/office/drawing/2014/main" id="{E78BC76E-4838-4E74-94BC-8DA806D17343}"/>
                </a:ext>
              </a:extLst>
            </p:cNvPr>
            <p:cNvSpPr txBox="1"/>
            <p:nvPr/>
          </p:nvSpPr>
          <p:spPr>
            <a:xfrm>
              <a:off x="15220364" y="3932566"/>
              <a:ext cx="5773374" cy="334425"/>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PV SELLBACK TO GRID</a:t>
              </a:r>
              <a:endParaRPr sz="3200" dirty="0">
                <a:solidFill>
                  <a:srgbClr val="595959"/>
                </a:solidFill>
                <a:latin typeface="Nexa Light" panose="02000000000000000000" pitchFamily="50" charset="0"/>
              </a:endParaRPr>
            </a:p>
          </p:txBody>
        </p:sp>
        <p:sp>
          <p:nvSpPr>
            <p:cNvPr id="14" name="Shape 1025" descr="Line">
              <a:extLst>
                <a:ext uri="{FF2B5EF4-FFF2-40B4-BE49-F238E27FC236}">
                  <a16:creationId xmlns:a16="http://schemas.microsoft.com/office/drawing/2014/main" id="{9E532BB9-08A0-4033-B37F-8397FC48A6C6}"/>
                </a:ext>
              </a:extLst>
            </p:cNvPr>
            <p:cNvSpPr/>
            <p:nvPr/>
          </p:nvSpPr>
          <p:spPr>
            <a:xfrm>
              <a:off x="8087544" y="5494512"/>
              <a:ext cx="5350328" cy="2056082"/>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5" name="Shape 1026" descr="Shape">
              <a:extLst>
                <a:ext uri="{FF2B5EF4-FFF2-40B4-BE49-F238E27FC236}">
                  <a16:creationId xmlns:a16="http://schemas.microsoft.com/office/drawing/2014/main" id="{21DC25CE-5B2F-4305-B266-C090468DFE2F}"/>
                </a:ext>
              </a:extLst>
            </p:cNvPr>
            <p:cNvSpPr/>
            <p:nvPr/>
          </p:nvSpPr>
          <p:spPr>
            <a:xfrm>
              <a:off x="13340357" y="5402308"/>
              <a:ext cx="195648" cy="183829"/>
            </a:xfrm>
            <a:custGeom>
              <a:avLst/>
              <a:gdLst/>
              <a:ahLst/>
              <a:cxnLst/>
              <a:rect l="0" t="0" r="0" b="0"/>
              <a:pathLst>
                <a:path w="21600" h="21600" extrusionOk="0">
                  <a:moveTo>
                    <a:pt x="21600" y="10800"/>
                  </a:moveTo>
                  <a:cubicBezTo>
                    <a:pt x="21600" y="12851"/>
                    <a:pt x="21190" y="14423"/>
                    <a:pt x="20165" y="16200"/>
                  </a:cubicBezTo>
                  <a:cubicBezTo>
                    <a:pt x="19208" y="17909"/>
                    <a:pt x="17977" y="19139"/>
                    <a:pt x="16200" y="20165"/>
                  </a:cubicBezTo>
                  <a:cubicBezTo>
                    <a:pt x="14491" y="21122"/>
                    <a:pt x="12782" y="21600"/>
                    <a:pt x="10800" y="21600"/>
                  </a:cubicBezTo>
                  <a:cubicBezTo>
                    <a:pt x="8818" y="21600"/>
                    <a:pt x="7177" y="21122"/>
                    <a:pt x="5400" y="20165"/>
                  </a:cubicBezTo>
                  <a:cubicBezTo>
                    <a:pt x="3691" y="19139"/>
                    <a:pt x="2461" y="17909"/>
                    <a:pt x="1435" y="16200"/>
                  </a:cubicBezTo>
                  <a:cubicBezTo>
                    <a:pt x="478" y="14423"/>
                    <a:pt x="0" y="12782"/>
                    <a:pt x="0" y="10800"/>
                  </a:cubicBezTo>
                  <a:cubicBezTo>
                    <a:pt x="0" y="8749"/>
                    <a:pt x="478" y="7109"/>
                    <a:pt x="1435" y="5400"/>
                  </a:cubicBezTo>
                  <a:cubicBezTo>
                    <a:pt x="2461" y="3623"/>
                    <a:pt x="3691" y="2461"/>
                    <a:pt x="5400" y="1504"/>
                  </a:cubicBezTo>
                  <a:cubicBezTo>
                    <a:pt x="7177" y="478"/>
                    <a:pt x="8818" y="0"/>
                    <a:pt x="10800" y="0"/>
                  </a:cubicBezTo>
                  <a:cubicBezTo>
                    <a:pt x="12782" y="0"/>
                    <a:pt x="14491" y="478"/>
                    <a:pt x="16200" y="1504"/>
                  </a:cubicBezTo>
                  <a:cubicBezTo>
                    <a:pt x="17977" y="2461"/>
                    <a:pt x="19208" y="3623"/>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6" name="Shape 1027" descr="Line">
              <a:extLst>
                <a:ext uri="{FF2B5EF4-FFF2-40B4-BE49-F238E27FC236}">
                  <a16:creationId xmlns:a16="http://schemas.microsoft.com/office/drawing/2014/main" id="{88E58901-0D2E-4949-B7DA-4E26E4495120}"/>
                </a:ext>
              </a:extLst>
            </p:cNvPr>
            <p:cNvSpPr/>
            <p:nvPr/>
          </p:nvSpPr>
          <p:spPr>
            <a:xfrm>
              <a:off x="8087544" y="6867327"/>
              <a:ext cx="5350328" cy="685828"/>
            </a:xfrm>
            <a:custGeom>
              <a:avLst/>
              <a:gdLst/>
              <a:ahLst/>
              <a:cxnLst/>
              <a:rect l="0" t="0" r="0" b="0"/>
              <a:pathLst>
                <a:path w="21600" h="21600" extrusionOk="0">
                  <a:moveTo>
                    <a:pt x="0" y="21600"/>
                  </a:moveTo>
                  <a:cubicBezTo>
                    <a:pt x="10801" y="21600"/>
                    <a:pt x="10801" y="0"/>
                    <a:pt x="21600" y="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7" name="Shape 1028" descr="Shape">
              <a:extLst>
                <a:ext uri="{FF2B5EF4-FFF2-40B4-BE49-F238E27FC236}">
                  <a16:creationId xmlns:a16="http://schemas.microsoft.com/office/drawing/2014/main" id="{C36454E7-B17D-481F-8481-41CE52E51E36}"/>
                </a:ext>
              </a:extLst>
            </p:cNvPr>
            <p:cNvSpPr/>
            <p:nvPr/>
          </p:nvSpPr>
          <p:spPr>
            <a:xfrm>
              <a:off x="13340357" y="6775124"/>
              <a:ext cx="195648" cy="183831"/>
            </a:xfrm>
            <a:custGeom>
              <a:avLst/>
              <a:gdLst/>
              <a:ahLst/>
              <a:cxnLst/>
              <a:rect l="0" t="0" r="0" b="0"/>
              <a:pathLst>
                <a:path w="21600" h="21600" extrusionOk="0">
                  <a:moveTo>
                    <a:pt x="21600" y="10834"/>
                  </a:moveTo>
                  <a:cubicBezTo>
                    <a:pt x="21600" y="12810"/>
                    <a:pt x="21190" y="14445"/>
                    <a:pt x="20165" y="16217"/>
                  </a:cubicBezTo>
                  <a:cubicBezTo>
                    <a:pt x="19208" y="17921"/>
                    <a:pt x="17977" y="19079"/>
                    <a:pt x="16200" y="20101"/>
                  </a:cubicBezTo>
                  <a:cubicBezTo>
                    <a:pt x="14491" y="21055"/>
                    <a:pt x="12782" y="21600"/>
                    <a:pt x="10800" y="21600"/>
                  </a:cubicBezTo>
                  <a:cubicBezTo>
                    <a:pt x="8818" y="21600"/>
                    <a:pt x="7177" y="21055"/>
                    <a:pt x="5400" y="20101"/>
                  </a:cubicBezTo>
                  <a:cubicBezTo>
                    <a:pt x="3691" y="19079"/>
                    <a:pt x="2461" y="17921"/>
                    <a:pt x="1435" y="16217"/>
                  </a:cubicBezTo>
                  <a:cubicBezTo>
                    <a:pt x="478" y="14445"/>
                    <a:pt x="0" y="12810"/>
                    <a:pt x="0" y="10834"/>
                  </a:cubicBezTo>
                  <a:cubicBezTo>
                    <a:pt x="0" y="8790"/>
                    <a:pt x="478" y="7155"/>
                    <a:pt x="1435" y="5451"/>
                  </a:cubicBezTo>
                  <a:cubicBezTo>
                    <a:pt x="2461" y="3679"/>
                    <a:pt x="3691" y="2453"/>
                    <a:pt x="5400" y="1499"/>
                  </a:cubicBezTo>
                  <a:cubicBezTo>
                    <a:pt x="7177" y="477"/>
                    <a:pt x="8818" y="0"/>
                    <a:pt x="10800" y="0"/>
                  </a:cubicBezTo>
                  <a:cubicBezTo>
                    <a:pt x="12782" y="0"/>
                    <a:pt x="14491" y="477"/>
                    <a:pt x="16200" y="1499"/>
                  </a:cubicBezTo>
                  <a:cubicBezTo>
                    <a:pt x="17977" y="2453"/>
                    <a:pt x="19208" y="3679"/>
                    <a:pt x="20165" y="5451"/>
                  </a:cubicBezTo>
                  <a:cubicBezTo>
                    <a:pt x="21190" y="7155"/>
                    <a:pt x="21600" y="8790"/>
                    <a:pt x="21600" y="10834"/>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8" name="Shape 1029" descr="Line">
              <a:extLst>
                <a:ext uri="{FF2B5EF4-FFF2-40B4-BE49-F238E27FC236}">
                  <a16:creationId xmlns:a16="http://schemas.microsoft.com/office/drawing/2014/main" id="{842F6DF4-9133-4C56-9124-661013CCB126}"/>
                </a:ext>
              </a:extLst>
            </p:cNvPr>
            <p:cNvSpPr/>
            <p:nvPr/>
          </p:nvSpPr>
          <p:spPr>
            <a:xfrm>
              <a:off x="8087544" y="7551173"/>
              <a:ext cx="5350328" cy="685827"/>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19" name="Shape 1030" descr="Shape">
              <a:extLst>
                <a:ext uri="{FF2B5EF4-FFF2-40B4-BE49-F238E27FC236}">
                  <a16:creationId xmlns:a16="http://schemas.microsoft.com/office/drawing/2014/main" id="{B344698C-33D0-4F30-B82B-B381AF0E5391}"/>
                </a:ext>
              </a:extLst>
            </p:cNvPr>
            <p:cNvSpPr/>
            <p:nvPr/>
          </p:nvSpPr>
          <p:spPr>
            <a:xfrm>
              <a:off x="13340357" y="8145377"/>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78"/>
                    <a:pt x="8818" y="0"/>
                    <a:pt x="10800" y="0"/>
                  </a:cubicBezTo>
                  <a:cubicBezTo>
                    <a:pt x="12782" y="0"/>
                    <a:pt x="14491" y="478"/>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20" name="Shape 1031" descr="Line">
              <a:extLst>
                <a:ext uri="{FF2B5EF4-FFF2-40B4-BE49-F238E27FC236}">
                  <a16:creationId xmlns:a16="http://schemas.microsoft.com/office/drawing/2014/main" id="{460E95D5-E173-43D1-8098-2EBB3372C02A}"/>
                </a:ext>
              </a:extLst>
            </p:cNvPr>
            <p:cNvSpPr/>
            <p:nvPr/>
          </p:nvSpPr>
          <p:spPr>
            <a:xfrm>
              <a:off x="8087544" y="7551173"/>
              <a:ext cx="5350328" cy="2056082"/>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21" name="Shape 1032" descr="Shape">
              <a:extLst>
                <a:ext uri="{FF2B5EF4-FFF2-40B4-BE49-F238E27FC236}">
                  <a16:creationId xmlns:a16="http://schemas.microsoft.com/office/drawing/2014/main" id="{56EC5448-3560-4B50-B673-95A672D01E39}"/>
                </a:ext>
              </a:extLst>
            </p:cNvPr>
            <p:cNvSpPr/>
            <p:nvPr/>
          </p:nvSpPr>
          <p:spPr>
            <a:xfrm>
              <a:off x="13340357" y="9515632"/>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10"/>
                    <a:pt x="8818" y="0"/>
                    <a:pt x="10800" y="0"/>
                  </a:cubicBezTo>
                  <a:cubicBezTo>
                    <a:pt x="12782" y="0"/>
                    <a:pt x="14491" y="410"/>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22" name="Shape 1033" descr="Line">
              <a:extLst>
                <a:ext uri="{FF2B5EF4-FFF2-40B4-BE49-F238E27FC236}">
                  <a16:creationId xmlns:a16="http://schemas.microsoft.com/office/drawing/2014/main" id="{34B8BEF4-0D24-4991-83AD-21EC61E1A532}"/>
                </a:ext>
              </a:extLst>
            </p:cNvPr>
            <p:cNvSpPr/>
            <p:nvPr/>
          </p:nvSpPr>
          <p:spPr>
            <a:xfrm>
              <a:off x="8087544" y="7551173"/>
              <a:ext cx="5350328" cy="3428898"/>
            </a:xfrm>
            <a:custGeom>
              <a:avLst/>
              <a:gdLst/>
              <a:ahLst/>
              <a:cxnLst/>
              <a:rect l="0" t="0" r="0" b="0"/>
              <a:pathLst>
                <a:path w="21600" h="21600" extrusionOk="0">
                  <a:moveTo>
                    <a:pt x="0" y="0"/>
                  </a:moveTo>
                  <a:cubicBezTo>
                    <a:pt x="10801" y="0"/>
                    <a:pt x="10801" y="21600"/>
                    <a:pt x="21600" y="21600"/>
                  </a:cubicBezTo>
                </a:path>
              </a:pathLst>
            </a:custGeom>
            <a:noFill/>
            <a:ln w="25400" cap="flat" cmpd="sng">
              <a:solidFill>
                <a:srgbClr val="CFD7E2"/>
              </a:solidFill>
              <a:prstDash val="solid"/>
              <a:miter lim="524288"/>
              <a:headEnd type="none" w="sm" len="sm"/>
              <a:tailEnd type="none" w="sm" len="sm"/>
            </a:ln>
          </p:spPr>
          <p:txBody>
            <a:bodyPr spcFirstLastPara="1" wrap="square" lIns="13075" tIns="13075" rIns="13075" bIns="13075" anchor="t"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23" name="Shape 1034" descr="Shape">
              <a:extLst>
                <a:ext uri="{FF2B5EF4-FFF2-40B4-BE49-F238E27FC236}">
                  <a16:creationId xmlns:a16="http://schemas.microsoft.com/office/drawing/2014/main" id="{18A545CE-1195-40C5-B291-9F95C282283C}"/>
                </a:ext>
              </a:extLst>
            </p:cNvPr>
            <p:cNvSpPr/>
            <p:nvPr/>
          </p:nvSpPr>
          <p:spPr>
            <a:xfrm>
              <a:off x="13340357" y="10888447"/>
              <a:ext cx="195648" cy="183829"/>
            </a:xfrm>
            <a:custGeom>
              <a:avLst/>
              <a:gdLst/>
              <a:ahLst/>
              <a:cxnLst/>
              <a:rect l="0" t="0" r="0" b="0"/>
              <a:pathLst>
                <a:path w="21600" h="21600" extrusionOk="0">
                  <a:moveTo>
                    <a:pt x="21600" y="10800"/>
                  </a:moveTo>
                  <a:cubicBezTo>
                    <a:pt x="21600" y="12782"/>
                    <a:pt x="21190" y="14491"/>
                    <a:pt x="20165" y="16200"/>
                  </a:cubicBezTo>
                  <a:cubicBezTo>
                    <a:pt x="19208" y="17909"/>
                    <a:pt x="17977" y="19208"/>
                    <a:pt x="16200" y="20165"/>
                  </a:cubicBezTo>
                  <a:cubicBezTo>
                    <a:pt x="14491" y="21190"/>
                    <a:pt x="12782" y="21600"/>
                    <a:pt x="10800" y="21600"/>
                  </a:cubicBezTo>
                  <a:cubicBezTo>
                    <a:pt x="8818" y="21600"/>
                    <a:pt x="7177" y="21190"/>
                    <a:pt x="5400" y="20165"/>
                  </a:cubicBezTo>
                  <a:cubicBezTo>
                    <a:pt x="3691" y="19208"/>
                    <a:pt x="2461" y="17909"/>
                    <a:pt x="1435" y="16200"/>
                  </a:cubicBezTo>
                  <a:cubicBezTo>
                    <a:pt x="478" y="14491"/>
                    <a:pt x="0" y="12782"/>
                    <a:pt x="0" y="10800"/>
                  </a:cubicBezTo>
                  <a:cubicBezTo>
                    <a:pt x="0" y="8818"/>
                    <a:pt x="478" y="7109"/>
                    <a:pt x="1435" y="5400"/>
                  </a:cubicBezTo>
                  <a:cubicBezTo>
                    <a:pt x="2461" y="3691"/>
                    <a:pt x="3691" y="2461"/>
                    <a:pt x="5400" y="1435"/>
                  </a:cubicBezTo>
                  <a:cubicBezTo>
                    <a:pt x="7177" y="478"/>
                    <a:pt x="8818" y="0"/>
                    <a:pt x="10800" y="0"/>
                  </a:cubicBezTo>
                  <a:cubicBezTo>
                    <a:pt x="12782" y="0"/>
                    <a:pt x="14491" y="478"/>
                    <a:pt x="16200" y="1435"/>
                  </a:cubicBezTo>
                  <a:cubicBezTo>
                    <a:pt x="17977" y="2461"/>
                    <a:pt x="19208" y="3691"/>
                    <a:pt x="20165" y="5400"/>
                  </a:cubicBezTo>
                  <a:cubicBezTo>
                    <a:pt x="21190" y="7109"/>
                    <a:pt x="21600" y="8818"/>
                    <a:pt x="21600" y="10800"/>
                  </a:cubicBezTo>
                </a:path>
              </a:pathLst>
            </a:custGeom>
            <a:solidFill>
              <a:srgbClr val="51AA5E"/>
            </a:solidFill>
            <a:ln>
              <a:noFill/>
            </a:ln>
          </p:spPr>
          <p:txBody>
            <a:bodyPr spcFirstLastPara="1" wrap="square" lIns="13075" tIns="13075" rIns="13075" bIns="13075" anchor="ctr" anchorCtr="0">
              <a:noAutofit/>
            </a:bodyPr>
            <a:lstStyle/>
            <a:p>
              <a:pPr marL="0" marR="0" lvl="0" indent="0" algn="ctr" rtl="0">
                <a:lnSpc>
                  <a:spcPct val="100000"/>
                </a:lnSpc>
                <a:spcBef>
                  <a:spcPts val="0"/>
                </a:spcBef>
                <a:spcAft>
                  <a:spcPts val="0"/>
                </a:spcAft>
                <a:buNone/>
              </a:pPr>
              <a:endParaRPr sz="4800" b="0" i="0" u="none">
                <a:solidFill>
                  <a:srgbClr val="000000"/>
                </a:solidFill>
                <a:latin typeface="Nexa Light" panose="02000000000000000000" pitchFamily="50" charset="0"/>
                <a:ea typeface="Helvetica Neue"/>
                <a:cs typeface="Helvetica Neue"/>
                <a:sym typeface="Helvetica Neue"/>
              </a:endParaRPr>
            </a:p>
          </p:txBody>
        </p:sp>
        <p:sp>
          <p:nvSpPr>
            <p:cNvPr id="32" name="Shape 1043" descr="RISK MANAGEMENT">
              <a:extLst>
                <a:ext uri="{FF2B5EF4-FFF2-40B4-BE49-F238E27FC236}">
                  <a16:creationId xmlns:a16="http://schemas.microsoft.com/office/drawing/2014/main" id="{DEA17BF0-D56A-433D-BA93-EE44CFB2E7B9}"/>
                </a:ext>
              </a:extLst>
            </p:cNvPr>
            <p:cNvSpPr txBox="1"/>
            <p:nvPr/>
          </p:nvSpPr>
          <p:spPr>
            <a:xfrm>
              <a:off x="15220364" y="7969052"/>
              <a:ext cx="6908740"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LCFC H</a:t>
              </a:r>
              <a:r>
                <a:rPr lang="en-US" sz="4800" b="1" i="0" u="none" baseline="-25000" dirty="0">
                  <a:solidFill>
                    <a:srgbClr val="595959"/>
                  </a:solidFill>
                  <a:latin typeface="Nexa Light" panose="02000000000000000000" pitchFamily="50" charset="0"/>
                  <a:ea typeface="Helvetica Neue"/>
                  <a:cs typeface="Helvetica Neue"/>
                  <a:sym typeface="Helvetica Neue"/>
                </a:rPr>
                <a:t>2</a:t>
              </a:r>
              <a:r>
                <a:rPr lang="en-US" sz="4800" b="1" i="0" u="none" dirty="0">
                  <a:solidFill>
                    <a:srgbClr val="595959"/>
                  </a:solidFill>
                  <a:latin typeface="Nexa Light" panose="02000000000000000000" pitchFamily="50" charset="0"/>
                  <a:ea typeface="Helvetica Neue"/>
                  <a:cs typeface="Helvetica Neue"/>
                  <a:sym typeface="Helvetica Neue"/>
                </a:rPr>
                <a:t> STATION BUILD</a:t>
              </a:r>
              <a:endParaRPr sz="3200" dirty="0">
                <a:solidFill>
                  <a:srgbClr val="595959"/>
                </a:solidFill>
                <a:latin typeface="Nexa Light" panose="02000000000000000000" pitchFamily="50" charset="0"/>
              </a:endParaRPr>
            </a:p>
          </p:txBody>
        </p:sp>
        <p:sp>
          <p:nvSpPr>
            <p:cNvPr id="36" name="Shape 1047" descr="PROBLEM SOLVING">
              <a:extLst>
                <a:ext uri="{FF2B5EF4-FFF2-40B4-BE49-F238E27FC236}">
                  <a16:creationId xmlns:a16="http://schemas.microsoft.com/office/drawing/2014/main" id="{5A6F2A43-C276-4771-9B81-AB89D409A68E}"/>
                </a:ext>
              </a:extLst>
            </p:cNvPr>
            <p:cNvSpPr txBox="1"/>
            <p:nvPr/>
          </p:nvSpPr>
          <p:spPr>
            <a:xfrm>
              <a:off x="15220364" y="5303328"/>
              <a:ext cx="6908738"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EV CHARGING</a:t>
              </a:r>
              <a:endParaRPr sz="3200" dirty="0">
                <a:solidFill>
                  <a:srgbClr val="595959"/>
                </a:solidFill>
                <a:latin typeface="Nexa Light" panose="02000000000000000000" pitchFamily="50" charset="0"/>
              </a:endParaRPr>
            </a:p>
          </p:txBody>
        </p:sp>
        <p:sp>
          <p:nvSpPr>
            <p:cNvPr id="39" name="Shape 1050" descr="OPTIMIZATION">
              <a:extLst>
                <a:ext uri="{FF2B5EF4-FFF2-40B4-BE49-F238E27FC236}">
                  <a16:creationId xmlns:a16="http://schemas.microsoft.com/office/drawing/2014/main" id="{6B0AB6EB-6FDB-425A-827D-64419BC05217}"/>
                </a:ext>
              </a:extLst>
            </p:cNvPr>
            <p:cNvSpPr txBox="1"/>
            <p:nvPr/>
          </p:nvSpPr>
          <p:spPr>
            <a:xfrm>
              <a:off x="15220364" y="9398213"/>
              <a:ext cx="6082374"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LCFC H</a:t>
              </a:r>
              <a:r>
                <a:rPr lang="en-US" sz="4800" b="1" i="0" u="none" baseline="-25000" dirty="0">
                  <a:solidFill>
                    <a:srgbClr val="595959"/>
                  </a:solidFill>
                  <a:latin typeface="Nexa Light" panose="02000000000000000000" pitchFamily="50" charset="0"/>
                  <a:ea typeface="Helvetica Neue"/>
                  <a:cs typeface="Helvetica Neue"/>
                  <a:sym typeface="Helvetica Neue"/>
                </a:rPr>
                <a:t>2</a:t>
              </a:r>
              <a:r>
                <a:rPr lang="en-US" sz="4800" b="1" i="0" u="none" dirty="0">
                  <a:solidFill>
                    <a:srgbClr val="595959"/>
                  </a:solidFill>
                  <a:latin typeface="Nexa Light" panose="02000000000000000000" pitchFamily="50" charset="0"/>
                  <a:ea typeface="Helvetica Neue"/>
                  <a:cs typeface="Helvetica Neue"/>
                  <a:sym typeface="Helvetica Neue"/>
                </a:rPr>
                <a:t> REFUELLING</a:t>
              </a:r>
              <a:endParaRPr sz="3200" dirty="0">
                <a:solidFill>
                  <a:srgbClr val="595959"/>
                </a:solidFill>
                <a:latin typeface="Nexa Light" panose="02000000000000000000" pitchFamily="50" charset="0"/>
              </a:endParaRPr>
            </a:p>
          </p:txBody>
        </p:sp>
        <p:sp>
          <p:nvSpPr>
            <p:cNvPr id="42" name="Shape 1053" descr="STRATEGY">
              <a:extLst>
                <a:ext uri="{FF2B5EF4-FFF2-40B4-BE49-F238E27FC236}">
                  <a16:creationId xmlns:a16="http://schemas.microsoft.com/office/drawing/2014/main" id="{403F752B-2040-4CE1-8E50-FAD88ECEA7F7}"/>
                </a:ext>
              </a:extLst>
            </p:cNvPr>
            <p:cNvSpPr txBox="1"/>
            <p:nvPr/>
          </p:nvSpPr>
          <p:spPr>
            <a:xfrm>
              <a:off x="15220364" y="6716613"/>
              <a:ext cx="4532263"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GASOLINE OFFSET</a:t>
              </a:r>
              <a:endParaRPr sz="3200" dirty="0">
                <a:solidFill>
                  <a:srgbClr val="595959"/>
                </a:solidFill>
                <a:latin typeface="Nexa Light" panose="02000000000000000000" pitchFamily="50" charset="0"/>
              </a:endParaRPr>
            </a:p>
          </p:txBody>
        </p:sp>
        <p:sp>
          <p:nvSpPr>
            <p:cNvPr id="44" name="Shape 1055" descr="SECURITY">
              <a:extLst>
                <a:ext uri="{FF2B5EF4-FFF2-40B4-BE49-F238E27FC236}">
                  <a16:creationId xmlns:a16="http://schemas.microsoft.com/office/drawing/2014/main" id="{D3C8271C-A07A-4358-BD65-2A5BDE9A32BB}"/>
                </a:ext>
              </a:extLst>
            </p:cNvPr>
            <p:cNvSpPr txBox="1"/>
            <p:nvPr/>
          </p:nvSpPr>
          <p:spPr>
            <a:xfrm>
              <a:off x="15220363" y="10768469"/>
              <a:ext cx="5336083" cy="334426"/>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5A2B7"/>
                </a:buClr>
                <a:buSzPts val="1300"/>
                <a:buFont typeface="Helvetica Neue"/>
                <a:buNone/>
              </a:pPr>
              <a:r>
                <a:rPr lang="en-US" sz="4800" b="1" i="0" u="none" dirty="0">
                  <a:solidFill>
                    <a:srgbClr val="595959"/>
                  </a:solidFill>
                  <a:latin typeface="Nexa Light" panose="02000000000000000000" pitchFamily="50" charset="0"/>
                  <a:ea typeface="Helvetica Neue"/>
                  <a:cs typeface="Helvetica Neue"/>
                  <a:sym typeface="Helvetica Neue"/>
                </a:rPr>
                <a:t>HYDROGEN CHARGING</a:t>
              </a:r>
              <a:endParaRPr sz="3200" dirty="0">
                <a:solidFill>
                  <a:srgbClr val="595959"/>
                </a:solidFill>
                <a:latin typeface="Nexa Light" panose="02000000000000000000" pitchFamily="50" charset="0"/>
              </a:endParaRPr>
            </a:p>
          </p:txBody>
        </p:sp>
        <p:sp>
          <p:nvSpPr>
            <p:cNvPr id="47" name="Shape">
              <a:extLst>
                <a:ext uri="{FF2B5EF4-FFF2-40B4-BE49-F238E27FC236}">
                  <a16:creationId xmlns:a16="http://schemas.microsoft.com/office/drawing/2014/main" id="{D5BFA0DF-2013-4D45-9ACD-150416EE672A}"/>
                </a:ext>
              </a:extLst>
            </p:cNvPr>
            <p:cNvSpPr/>
            <p:nvPr/>
          </p:nvSpPr>
          <p:spPr>
            <a:xfrm>
              <a:off x="13860425" y="10572897"/>
              <a:ext cx="902818" cy="741809"/>
            </a:xfrm>
            <a:custGeom>
              <a:avLst/>
              <a:gdLst/>
              <a:ahLst/>
              <a:cxnLst>
                <a:cxn ang="0">
                  <a:pos x="wd2" y="hd2"/>
                </a:cxn>
                <a:cxn ang="5400000">
                  <a:pos x="wd2" y="hd2"/>
                </a:cxn>
                <a:cxn ang="10800000">
                  <a:pos x="wd2" y="hd2"/>
                </a:cxn>
                <a:cxn ang="16200000">
                  <a:pos x="wd2" y="hd2"/>
                </a:cxn>
              </a:cxnLst>
              <a:rect l="0" t="0" r="r" b="b"/>
              <a:pathLst>
                <a:path w="21489" h="21397" extrusionOk="0">
                  <a:moveTo>
                    <a:pt x="16384" y="1"/>
                  </a:moveTo>
                  <a:cubicBezTo>
                    <a:pt x="15600" y="17"/>
                    <a:pt x="14815" y="250"/>
                    <a:pt x="14098" y="776"/>
                  </a:cubicBezTo>
                  <a:cubicBezTo>
                    <a:pt x="13459" y="1246"/>
                    <a:pt x="12953" y="1935"/>
                    <a:pt x="12640" y="2751"/>
                  </a:cubicBezTo>
                  <a:lnTo>
                    <a:pt x="10392" y="2751"/>
                  </a:lnTo>
                  <a:cubicBezTo>
                    <a:pt x="10164" y="2751"/>
                    <a:pt x="9979" y="2975"/>
                    <a:pt x="9979" y="3252"/>
                  </a:cubicBezTo>
                  <a:cubicBezTo>
                    <a:pt x="9979" y="3528"/>
                    <a:pt x="10164" y="3752"/>
                    <a:pt x="10392" y="3752"/>
                  </a:cubicBezTo>
                  <a:lnTo>
                    <a:pt x="12640" y="3752"/>
                  </a:lnTo>
                  <a:cubicBezTo>
                    <a:pt x="12964" y="4572"/>
                    <a:pt x="13465" y="5273"/>
                    <a:pt x="14097" y="5769"/>
                  </a:cubicBezTo>
                  <a:cubicBezTo>
                    <a:pt x="14827" y="6343"/>
                    <a:pt x="15640" y="6544"/>
                    <a:pt x="16453" y="6539"/>
                  </a:cubicBezTo>
                  <a:cubicBezTo>
                    <a:pt x="17240" y="6534"/>
                    <a:pt x="18044" y="6337"/>
                    <a:pt x="18787" y="5958"/>
                  </a:cubicBezTo>
                  <a:cubicBezTo>
                    <a:pt x="19880" y="5400"/>
                    <a:pt x="20836" y="4459"/>
                    <a:pt x="21374" y="3542"/>
                  </a:cubicBezTo>
                  <a:cubicBezTo>
                    <a:pt x="21418" y="3451"/>
                    <a:pt x="21440" y="3347"/>
                    <a:pt x="21438" y="3242"/>
                  </a:cubicBezTo>
                  <a:cubicBezTo>
                    <a:pt x="21435" y="3113"/>
                    <a:pt x="21397" y="2991"/>
                    <a:pt x="21329" y="2892"/>
                  </a:cubicBezTo>
                  <a:cubicBezTo>
                    <a:pt x="20483" y="1623"/>
                    <a:pt x="19378" y="759"/>
                    <a:pt x="18179" y="318"/>
                  </a:cubicBezTo>
                  <a:cubicBezTo>
                    <a:pt x="17602" y="106"/>
                    <a:pt x="16993" y="-12"/>
                    <a:pt x="16384" y="1"/>
                  </a:cubicBezTo>
                  <a:close/>
                  <a:moveTo>
                    <a:pt x="16959" y="1045"/>
                  </a:moveTo>
                  <a:cubicBezTo>
                    <a:pt x="17280" y="1087"/>
                    <a:pt x="17598" y="1162"/>
                    <a:pt x="17904" y="1274"/>
                  </a:cubicBezTo>
                  <a:cubicBezTo>
                    <a:pt x="17993" y="1306"/>
                    <a:pt x="18081" y="1344"/>
                    <a:pt x="18168" y="1382"/>
                  </a:cubicBezTo>
                  <a:lnTo>
                    <a:pt x="17068" y="2751"/>
                  </a:lnTo>
                  <a:lnTo>
                    <a:pt x="15586" y="2751"/>
                  </a:lnTo>
                  <a:lnTo>
                    <a:pt x="16959" y="1045"/>
                  </a:lnTo>
                  <a:close/>
                  <a:moveTo>
                    <a:pt x="15787" y="1077"/>
                  </a:moveTo>
                  <a:lnTo>
                    <a:pt x="14442" y="2751"/>
                  </a:lnTo>
                  <a:lnTo>
                    <a:pt x="13514" y="2751"/>
                  </a:lnTo>
                  <a:cubicBezTo>
                    <a:pt x="13839" y="2197"/>
                    <a:pt x="14276" y="1751"/>
                    <a:pt x="14784" y="1457"/>
                  </a:cubicBezTo>
                  <a:cubicBezTo>
                    <a:pt x="15109" y="1269"/>
                    <a:pt x="15446" y="1146"/>
                    <a:pt x="15787" y="1077"/>
                  </a:cubicBezTo>
                  <a:close/>
                  <a:moveTo>
                    <a:pt x="18969" y="1812"/>
                  </a:moveTo>
                  <a:cubicBezTo>
                    <a:pt x="19355" y="2067"/>
                    <a:pt x="19718" y="2383"/>
                    <a:pt x="20052" y="2751"/>
                  </a:cubicBezTo>
                  <a:lnTo>
                    <a:pt x="18213" y="2751"/>
                  </a:lnTo>
                  <a:lnTo>
                    <a:pt x="18969" y="1812"/>
                  </a:lnTo>
                  <a:close/>
                  <a:moveTo>
                    <a:pt x="8881" y="2751"/>
                  </a:moveTo>
                  <a:cubicBezTo>
                    <a:pt x="8775" y="2751"/>
                    <a:pt x="8670" y="2800"/>
                    <a:pt x="8589" y="2898"/>
                  </a:cubicBezTo>
                  <a:cubicBezTo>
                    <a:pt x="8428" y="3094"/>
                    <a:pt x="8428" y="3410"/>
                    <a:pt x="8589" y="3605"/>
                  </a:cubicBezTo>
                  <a:cubicBezTo>
                    <a:pt x="8750" y="3801"/>
                    <a:pt x="9011" y="3801"/>
                    <a:pt x="9173" y="3605"/>
                  </a:cubicBezTo>
                  <a:cubicBezTo>
                    <a:pt x="9334" y="3410"/>
                    <a:pt x="9334" y="3094"/>
                    <a:pt x="9173" y="2898"/>
                  </a:cubicBezTo>
                  <a:cubicBezTo>
                    <a:pt x="9092" y="2800"/>
                    <a:pt x="8987" y="2751"/>
                    <a:pt x="8881" y="2751"/>
                  </a:cubicBezTo>
                  <a:close/>
                  <a:moveTo>
                    <a:pt x="5280" y="2761"/>
                  </a:moveTo>
                  <a:cubicBezTo>
                    <a:pt x="2270" y="2831"/>
                    <a:pt x="-108" y="5878"/>
                    <a:pt x="4" y="9524"/>
                  </a:cubicBezTo>
                  <a:cubicBezTo>
                    <a:pt x="103" y="12735"/>
                    <a:pt x="2150" y="15357"/>
                    <a:pt x="4786" y="15658"/>
                  </a:cubicBezTo>
                  <a:lnTo>
                    <a:pt x="4786" y="19465"/>
                  </a:lnTo>
                  <a:cubicBezTo>
                    <a:pt x="4780" y="19579"/>
                    <a:pt x="4812" y="19692"/>
                    <a:pt x="4874" y="19777"/>
                  </a:cubicBezTo>
                  <a:cubicBezTo>
                    <a:pt x="4946" y="19875"/>
                    <a:pt x="5052" y="19928"/>
                    <a:pt x="5161" y="19919"/>
                  </a:cubicBezTo>
                  <a:lnTo>
                    <a:pt x="6740" y="19919"/>
                  </a:lnTo>
                  <a:cubicBezTo>
                    <a:pt x="6856" y="19923"/>
                    <a:pt x="6968" y="19861"/>
                    <a:pt x="7042" y="19753"/>
                  </a:cubicBezTo>
                  <a:cubicBezTo>
                    <a:pt x="7102" y="19666"/>
                    <a:pt x="7134" y="19554"/>
                    <a:pt x="7130" y="19441"/>
                  </a:cubicBezTo>
                  <a:cubicBezTo>
                    <a:pt x="7129" y="18132"/>
                    <a:pt x="8013" y="17075"/>
                    <a:pt x="9093" y="17096"/>
                  </a:cubicBezTo>
                  <a:cubicBezTo>
                    <a:pt x="10165" y="17117"/>
                    <a:pt x="11018" y="18192"/>
                    <a:pt x="10992" y="19491"/>
                  </a:cubicBezTo>
                  <a:cubicBezTo>
                    <a:pt x="10992" y="19594"/>
                    <a:pt x="11023" y="19695"/>
                    <a:pt x="11077" y="19774"/>
                  </a:cubicBezTo>
                  <a:cubicBezTo>
                    <a:pt x="11155" y="19887"/>
                    <a:pt x="11273" y="19947"/>
                    <a:pt x="11394" y="19934"/>
                  </a:cubicBezTo>
                  <a:lnTo>
                    <a:pt x="15409" y="19934"/>
                  </a:lnTo>
                  <a:cubicBezTo>
                    <a:pt x="15539" y="19946"/>
                    <a:pt x="15665" y="19876"/>
                    <a:pt x="15742" y="19748"/>
                  </a:cubicBezTo>
                  <a:cubicBezTo>
                    <a:pt x="15785" y="19676"/>
                    <a:pt x="15809" y="19590"/>
                    <a:pt x="15811" y="19502"/>
                  </a:cubicBezTo>
                  <a:cubicBezTo>
                    <a:pt x="15770" y="18206"/>
                    <a:pt x="16604" y="17116"/>
                    <a:pt x="17673" y="17069"/>
                  </a:cubicBezTo>
                  <a:cubicBezTo>
                    <a:pt x="18785" y="17020"/>
                    <a:pt x="19704" y="18109"/>
                    <a:pt x="19690" y="19457"/>
                  </a:cubicBezTo>
                  <a:cubicBezTo>
                    <a:pt x="19689" y="19560"/>
                    <a:pt x="19718" y="19660"/>
                    <a:pt x="19771" y="19740"/>
                  </a:cubicBezTo>
                  <a:cubicBezTo>
                    <a:pt x="19842" y="19848"/>
                    <a:pt x="19950" y="19912"/>
                    <a:pt x="20065" y="19912"/>
                  </a:cubicBezTo>
                  <a:lnTo>
                    <a:pt x="21094" y="19912"/>
                  </a:lnTo>
                  <a:cubicBezTo>
                    <a:pt x="21214" y="19901"/>
                    <a:pt x="21324" y="19830"/>
                    <a:pt x="21398" y="19715"/>
                  </a:cubicBezTo>
                  <a:cubicBezTo>
                    <a:pt x="21460" y="19620"/>
                    <a:pt x="21492" y="19501"/>
                    <a:pt x="21488" y="19380"/>
                  </a:cubicBezTo>
                  <a:lnTo>
                    <a:pt x="21489" y="15436"/>
                  </a:lnTo>
                  <a:cubicBezTo>
                    <a:pt x="21476" y="15108"/>
                    <a:pt x="21381" y="14793"/>
                    <a:pt x="21217" y="14532"/>
                  </a:cubicBezTo>
                  <a:cubicBezTo>
                    <a:pt x="21048" y="14262"/>
                    <a:pt x="20813" y="14064"/>
                    <a:pt x="20546" y="13965"/>
                  </a:cubicBezTo>
                  <a:lnTo>
                    <a:pt x="17308" y="12724"/>
                  </a:lnTo>
                  <a:lnTo>
                    <a:pt x="16246" y="9025"/>
                  </a:lnTo>
                  <a:cubicBezTo>
                    <a:pt x="16097" y="8612"/>
                    <a:pt x="15851" y="8262"/>
                    <a:pt x="15540" y="8017"/>
                  </a:cubicBezTo>
                  <a:cubicBezTo>
                    <a:pt x="15229" y="7773"/>
                    <a:pt x="14866" y="7644"/>
                    <a:pt x="14495" y="7647"/>
                  </a:cubicBezTo>
                  <a:lnTo>
                    <a:pt x="7784" y="7647"/>
                  </a:lnTo>
                  <a:cubicBezTo>
                    <a:pt x="7480" y="7670"/>
                    <a:pt x="7188" y="7793"/>
                    <a:pt x="6938" y="8003"/>
                  </a:cubicBezTo>
                  <a:cubicBezTo>
                    <a:pt x="6700" y="8204"/>
                    <a:pt x="6508" y="8478"/>
                    <a:pt x="6384" y="8796"/>
                  </a:cubicBezTo>
                  <a:lnTo>
                    <a:pt x="4786" y="13088"/>
                  </a:lnTo>
                  <a:lnTo>
                    <a:pt x="4786" y="14616"/>
                  </a:lnTo>
                  <a:cubicBezTo>
                    <a:pt x="2602" y="14315"/>
                    <a:pt x="924" y="12127"/>
                    <a:pt x="843" y="9460"/>
                  </a:cubicBezTo>
                  <a:cubicBezTo>
                    <a:pt x="748" y="6360"/>
                    <a:pt x="2782" y="3775"/>
                    <a:pt x="5342" y="3744"/>
                  </a:cubicBezTo>
                  <a:lnTo>
                    <a:pt x="7431" y="3744"/>
                  </a:lnTo>
                  <a:cubicBezTo>
                    <a:pt x="7651" y="3744"/>
                    <a:pt x="7831" y="3531"/>
                    <a:pt x="7836" y="3265"/>
                  </a:cubicBezTo>
                  <a:cubicBezTo>
                    <a:pt x="7841" y="2990"/>
                    <a:pt x="7659" y="2763"/>
                    <a:pt x="7432" y="2761"/>
                  </a:cubicBezTo>
                  <a:lnTo>
                    <a:pt x="5280" y="2761"/>
                  </a:lnTo>
                  <a:close/>
                  <a:moveTo>
                    <a:pt x="13499" y="3752"/>
                  </a:moveTo>
                  <a:lnTo>
                    <a:pt x="15670" y="3752"/>
                  </a:lnTo>
                  <a:lnTo>
                    <a:pt x="17134" y="5475"/>
                  </a:lnTo>
                  <a:cubicBezTo>
                    <a:pt x="16141" y="5647"/>
                    <a:pt x="15093" y="5473"/>
                    <a:pt x="14222" y="4695"/>
                  </a:cubicBezTo>
                  <a:cubicBezTo>
                    <a:pt x="13934" y="4438"/>
                    <a:pt x="13692" y="4116"/>
                    <a:pt x="13499" y="3752"/>
                  </a:cubicBezTo>
                  <a:close/>
                  <a:moveTo>
                    <a:pt x="16845" y="3752"/>
                  </a:moveTo>
                  <a:lnTo>
                    <a:pt x="20095" y="3752"/>
                  </a:lnTo>
                  <a:cubicBezTo>
                    <a:pt x="19493" y="4435"/>
                    <a:pt x="18792" y="4927"/>
                    <a:pt x="18046" y="5220"/>
                  </a:cubicBezTo>
                  <a:lnTo>
                    <a:pt x="16845" y="3752"/>
                  </a:lnTo>
                  <a:close/>
                  <a:moveTo>
                    <a:pt x="7910" y="8645"/>
                  </a:moveTo>
                  <a:lnTo>
                    <a:pt x="9956" y="8645"/>
                  </a:lnTo>
                  <a:lnTo>
                    <a:pt x="9956" y="12594"/>
                  </a:lnTo>
                  <a:lnTo>
                    <a:pt x="8597" y="12594"/>
                  </a:lnTo>
                  <a:cubicBezTo>
                    <a:pt x="8357" y="12594"/>
                    <a:pt x="8163" y="12829"/>
                    <a:pt x="8163" y="13120"/>
                  </a:cubicBezTo>
                  <a:cubicBezTo>
                    <a:pt x="8163" y="13411"/>
                    <a:pt x="8357" y="13647"/>
                    <a:pt x="8597" y="13647"/>
                  </a:cubicBezTo>
                  <a:lnTo>
                    <a:pt x="16989" y="13647"/>
                  </a:lnTo>
                  <a:cubicBezTo>
                    <a:pt x="16991" y="13647"/>
                    <a:pt x="16994" y="13647"/>
                    <a:pt x="16996" y="13646"/>
                  </a:cubicBezTo>
                  <a:lnTo>
                    <a:pt x="20199" y="14849"/>
                  </a:lnTo>
                  <a:cubicBezTo>
                    <a:pt x="20325" y="14904"/>
                    <a:pt x="20435" y="15003"/>
                    <a:pt x="20515" y="15132"/>
                  </a:cubicBezTo>
                  <a:cubicBezTo>
                    <a:pt x="20605" y="15278"/>
                    <a:pt x="20653" y="15455"/>
                    <a:pt x="20652" y="15637"/>
                  </a:cubicBezTo>
                  <a:lnTo>
                    <a:pt x="20654" y="18945"/>
                  </a:lnTo>
                  <a:lnTo>
                    <a:pt x="20473" y="18945"/>
                  </a:lnTo>
                  <a:cubicBezTo>
                    <a:pt x="20272" y="17285"/>
                    <a:pt x="19085" y="16063"/>
                    <a:pt x="17701" y="16091"/>
                  </a:cubicBezTo>
                  <a:cubicBezTo>
                    <a:pt x="16353" y="16119"/>
                    <a:pt x="15222" y="17328"/>
                    <a:pt x="15030" y="18945"/>
                  </a:cubicBezTo>
                  <a:lnTo>
                    <a:pt x="11776" y="18945"/>
                  </a:lnTo>
                  <a:cubicBezTo>
                    <a:pt x="11591" y="17318"/>
                    <a:pt x="10452" y="16098"/>
                    <a:pt x="9096" y="16075"/>
                  </a:cubicBezTo>
                  <a:cubicBezTo>
                    <a:pt x="7710" y="16052"/>
                    <a:pt x="6525" y="17281"/>
                    <a:pt x="6332" y="18945"/>
                  </a:cubicBezTo>
                  <a:lnTo>
                    <a:pt x="5603" y="18945"/>
                  </a:lnTo>
                  <a:lnTo>
                    <a:pt x="5603" y="13217"/>
                  </a:lnTo>
                  <a:lnTo>
                    <a:pt x="7094" y="9283"/>
                  </a:lnTo>
                  <a:cubicBezTo>
                    <a:pt x="7159" y="9099"/>
                    <a:pt x="7267" y="8940"/>
                    <a:pt x="7404" y="8827"/>
                  </a:cubicBezTo>
                  <a:cubicBezTo>
                    <a:pt x="7553" y="8704"/>
                    <a:pt x="7730" y="8641"/>
                    <a:pt x="7910" y="8645"/>
                  </a:cubicBezTo>
                  <a:close/>
                  <a:moveTo>
                    <a:pt x="10825" y="8645"/>
                  </a:moveTo>
                  <a:lnTo>
                    <a:pt x="14599" y="8645"/>
                  </a:lnTo>
                  <a:cubicBezTo>
                    <a:pt x="14800" y="8653"/>
                    <a:pt x="14994" y="8731"/>
                    <a:pt x="15159" y="8869"/>
                  </a:cubicBezTo>
                  <a:cubicBezTo>
                    <a:pt x="15348" y="9028"/>
                    <a:pt x="15487" y="9258"/>
                    <a:pt x="15558" y="9523"/>
                  </a:cubicBezTo>
                  <a:lnTo>
                    <a:pt x="13024" y="12594"/>
                  </a:lnTo>
                  <a:lnTo>
                    <a:pt x="12098" y="12594"/>
                  </a:lnTo>
                  <a:lnTo>
                    <a:pt x="13519" y="10872"/>
                  </a:lnTo>
                  <a:cubicBezTo>
                    <a:pt x="13689" y="10666"/>
                    <a:pt x="13689" y="10332"/>
                    <a:pt x="13519" y="10127"/>
                  </a:cubicBezTo>
                  <a:cubicBezTo>
                    <a:pt x="13349" y="9921"/>
                    <a:pt x="13074" y="9921"/>
                    <a:pt x="12904" y="10127"/>
                  </a:cubicBezTo>
                  <a:lnTo>
                    <a:pt x="10869" y="12594"/>
                  </a:lnTo>
                  <a:lnTo>
                    <a:pt x="10825" y="12594"/>
                  </a:lnTo>
                  <a:lnTo>
                    <a:pt x="10825" y="8645"/>
                  </a:lnTo>
                  <a:close/>
                  <a:moveTo>
                    <a:pt x="15881" y="10620"/>
                  </a:moveTo>
                  <a:lnTo>
                    <a:pt x="16461" y="12594"/>
                  </a:lnTo>
                  <a:lnTo>
                    <a:pt x="14253" y="12594"/>
                  </a:lnTo>
                  <a:lnTo>
                    <a:pt x="15881" y="10620"/>
                  </a:lnTo>
                  <a:close/>
                  <a:moveTo>
                    <a:pt x="7034" y="12623"/>
                  </a:moveTo>
                  <a:cubicBezTo>
                    <a:pt x="6923" y="12623"/>
                    <a:pt x="6812" y="12675"/>
                    <a:pt x="6727" y="12778"/>
                  </a:cubicBezTo>
                  <a:cubicBezTo>
                    <a:pt x="6557" y="12983"/>
                    <a:pt x="6557" y="13316"/>
                    <a:pt x="6727" y="13522"/>
                  </a:cubicBezTo>
                  <a:cubicBezTo>
                    <a:pt x="6896" y="13728"/>
                    <a:pt x="7171" y="13728"/>
                    <a:pt x="7341" y="13522"/>
                  </a:cubicBezTo>
                  <a:cubicBezTo>
                    <a:pt x="7511" y="13316"/>
                    <a:pt x="7511" y="12983"/>
                    <a:pt x="7341" y="12778"/>
                  </a:cubicBezTo>
                  <a:cubicBezTo>
                    <a:pt x="7256" y="12675"/>
                    <a:pt x="7145" y="12623"/>
                    <a:pt x="7034" y="12623"/>
                  </a:cubicBezTo>
                  <a:close/>
                  <a:moveTo>
                    <a:pt x="9060" y="17486"/>
                  </a:moveTo>
                  <a:cubicBezTo>
                    <a:pt x="8648" y="17486"/>
                    <a:pt x="8235" y="17677"/>
                    <a:pt x="7920" y="18059"/>
                  </a:cubicBezTo>
                  <a:cubicBezTo>
                    <a:pt x="7290" y="18823"/>
                    <a:pt x="7290" y="20061"/>
                    <a:pt x="7920" y="20824"/>
                  </a:cubicBezTo>
                  <a:cubicBezTo>
                    <a:pt x="8550" y="21588"/>
                    <a:pt x="9571" y="21588"/>
                    <a:pt x="10201" y="20824"/>
                  </a:cubicBezTo>
                  <a:cubicBezTo>
                    <a:pt x="10831" y="20061"/>
                    <a:pt x="10831" y="18823"/>
                    <a:pt x="10201" y="18059"/>
                  </a:cubicBezTo>
                  <a:cubicBezTo>
                    <a:pt x="9886" y="17677"/>
                    <a:pt x="9473" y="17486"/>
                    <a:pt x="9060" y="17486"/>
                  </a:cubicBezTo>
                  <a:close/>
                  <a:moveTo>
                    <a:pt x="17741" y="17486"/>
                  </a:moveTo>
                  <a:cubicBezTo>
                    <a:pt x="17328" y="17486"/>
                    <a:pt x="16915" y="17677"/>
                    <a:pt x="16600" y="18059"/>
                  </a:cubicBezTo>
                  <a:cubicBezTo>
                    <a:pt x="15970" y="18823"/>
                    <a:pt x="15970" y="20061"/>
                    <a:pt x="16600" y="20824"/>
                  </a:cubicBezTo>
                  <a:cubicBezTo>
                    <a:pt x="17230" y="21588"/>
                    <a:pt x="18252" y="21588"/>
                    <a:pt x="18882" y="20824"/>
                  </a:cubicBezTo>
                  <a:cubicBezTo>
                    <a:pt x="19512" y="20061"/>
                    <a:pt x="19512" y="18823"/>
                    <a:pt x="18882" y="18059"/>
                  </a:cubicBezTo>
                  <a:cubicBezTo>
                    <a:pt x="18567" y="17677"/>
                    <a:pt x="18154" y="17486"/>
                    <a:pt x="17741" y="17486"/>
                  </a:cubicBezTo>
                  <a:close/>
                  <a:moveTo>
                    <a:pt x="9060" y="18497"/>
                  </a:moveTo>
                  <a:cubicBezTo>
                    <a:pt x="9260" y="18497"/>
                    <a:pt x="9460" y="18589"/>
                    <a:pt x="9612" y="18773"/>
                  </a:cubicBezTo>
                  <a:cubicBezTo>
                    <a:pt x="9917" y="19143"/>
                    <a:pt x="9917" y="19741"/>
                    <a:pt x="9612" y="20110"/>
                  </a:cubicBezTo>
                  <a:cubicBezTo>
                    <a:pt x="9307" y="20479"/>
                    <a:pt x="8813" y="20479"/>
                    <a:pt x="8509" y="20110"/>
                  </a:cubicBezTo>
                  <a:cubicBezTo>
                    <a:pt x="8204" y="19741"/>
                    <a:pt x="8204" y="19143"/>
                    <a:pt x="8509" y="18773"/>
                  </a:cubicBezTo>
                  <a:cubicBezTo>
                    <a:pt x="8661" y="18589"/>
                    <a:pt x="8861" y="18497"/>
                    <a:pt x="9060" y="18497"/>
                  </a:cubicBezTo>
                  <a:close/>
                  <a:moveTo>
                    <a:pt x="17741" y="18497"/>
                  </a:moveTo>
                  <a:cubicBezTo>
                    <a:pt x="17941" y="18497"/>
                    <a:pt x="18140" y="18589"/>
                    <a:pt x="18293" y="18773"/>
                  </a:cubicBezTo>
                  <a:cubicBezTo>
                    <a:pt x="18597" y="19143"/>
                    <a:pt x="18597" y="19741"/>
                    <a:pt x="18293" y="20110"/>
                  </a:cubicBezTo>
                  <a:cubicBezTo>
                    <a:pt x="17988" y="20479"/>
                    <a:pt x="17494" y="20479"/>
                    <a:pt x="17190" y="20110"/>
                  </a:cubicBezTo>
                  <a:cubicBezTo>
                    <a:pt x="16885" y="19741"/>
                    <a:pt x="16885" y="19143"/>
                    <a:pt x="17190" y="18773"/>
                  </a:cubicBezTo>
                  <a:cubicBezTo>
                    <a:pt x="17342" y="18589"/>
                    <a:pt x="17542" y="18497"/>
                    <a:pt x="17741" y="18497"/>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48" name="Shape">
              <a:extLst>
                <a:ext uri="{FF2B5EF4-FFF2-40B4-BE49-F238E27FC236}">
                  <a16:creationId xmlns:a16="http://schemas.microsoft.com/office/drawing/2014/main" id="{385E481B-8C67-4918-8113-094AD17E5C84}"/>
                </a:ext>
              </a:extLst>
            </p:cNvPr>
            <p:cNvSpPr/>
            <p:nvPr/>
          </p:nvSpPr>
          <p:spPr>
            <a:xfrm>
              <a:off x="14020144" y="9255031"/>
              <a:ext cx="743099" cy="741809"/>
            </a:xfrm>
            <a:custGeom>
              <a:avLst/>
              <a:gdLst/>
              <a:ahLst/>
              <a:cxnLst>
                <a:cxn ang="0">
                  <a:pos x="wd2" y="hd2"/>
                </a:cxn>
                <a:cxn ang="5400000">
                  <a:pos x="wd2" y="hd2"/>
                </a:cxn>
                <a:cxn ang="10800000">
                  <a:pos x="wd2" y="hd2"/>
                </a:cxn>
                <a:cxn ang="16200000">
                  <a:pos x="wd2" y="hd2"/>
                </a:cxn>
              </a:cxnLst>
              <a:rect l="0" t="0" r="r" b="b"/>
              <a:pathLst>
                <a:path w="21392" h="21588" extrusionOk="0">
                  <a:moveTo>
                    <a:pt x="10348" y="0"/>
                  </a:moveTo>
                  <a:cubicBezTo>
                    <a:pt x="9791" y="0"/>
                    <a:pt x="9509" y="1"/>
                    <a:pt x="9212" y="96"/>
                  </a:cubicBezTo>
                  <a:cubicBezTo>
                    <a:pt x="8884" y="217"/>
                    <a:pt x="8626" y="477"/>
                    <a:pt x="8507" y="808"/>
                  </a:cubicBezTo>
                  <a:cubicBezTo>
                    <a:pt x="8412" y="1111"/>
                    <a:pt x="8412" y="1396"/>
                    <a:pt x="8412" y="1957"/>
                  </a:cubicBezTo>
                  <a:lnTo>
                    <a:pt x="8412" y="8202"/>
                  </a:lnTo>
                  <a:lnTo>
                    <a:pt x="7108" y="8202"/>
                  </a:lnTo>
                  <a:cubicBezTo>
                    <a:pt x="6657" y="8229"/>
                    <a:pt x="6232" y="8428"/>
                    <a:pt x="5919" y="8757"/>
                  </a:cubicBezTo>
                  <a:cubicBezTo>
                    <a:pt x="5585" y="9108"/>
                    <a:pt x="5405" y="9579"/>
                    <a:pt x="5418" y="10066"/>
                  </a:cubicBezTo>
                  <a:lnTo>
                    <a:pt x="5418" y="11493"/>
                  </a:lnTo>
                  <a:cubicBezTo>
                    <a:pt x="5420" y="11729"/>
                    <a:pt x="5612" y="11917"/>
                    <a:pt x="5846" y="11911"/>
                  </a:cubicBezTo>
                  <a:cubicBezTo>
                    <a:pt x="6070" y="11905"/>
                    <a:pt x="6250" y="11720"/>
                    <a:pt x="6250" y="11493"/>
                  </a:cubicBezTo>
                  <a:lnTo>
                    <a:pt x="6250" y="9971"/>
                  </a:lnTo>
                  <a:cubicBezTo>
                    <a:pt x="6267" y="9771"/>
                    <a:pt x="6339" y="9580"/>
                    <a:pt x="6460" y="9421"/>
                  </a:cubicBezTo>
                  <a:cubicBezTo>
                    <a:pt x="6639" y="9183"/>
                    <a:pt x="6909" y="9032"/>
                    <a:pt x="7204" y="9005"/>
                  </a:cubicBezTo>
                  <a:lnTo>
                    <a:pt x="8412" y="9005"/>
                  </a:lnTo>
                  <a:lnTo>
                    <a:pt x="8412" y="18477"/>
                  </a:lnTo>
                  <a:lnTo>
                    <a:pt x="1551" y="18477"/>
                  </a:lnTo>
                  <a:cubicBezTo>
                    <a:pt x="1473" y="18482"/>
                    <a:pt x="1397" y="18507"/>
                    <a:pt x="1331" y="18551"/>
                  </a:cubicBezTo>
                  <a:cubicBezTo>
                    <a:pt x="1262" y="18595"/>
                    <a:pt x="1207" y="18657"/>
                    <a:pt x="1171" y="18731"/>
                  </a:cubicBezTo>
                  <a:lnTo>
                    <a:pt x="83" y="20979"/>
                  </a:lnTo>
                  <a:cubicBezTo>
                    <a:pt x="16" y="21100"/>
                    <a:pt x="14" y="21245"/>
                    <a:pt x="77" y="21367"/>
                  </a:cubicBezTo>
                  <a:cubicBezTo>
                    <a:pt x="141" y="21492"/>
                    <a:pt x="262" y="21574"/>
                    <a:pt x="400" y="21587"/>
                  </a:cubicBezTo>
                  <a:lnTo>
                    <a:pt x="20948" y="21587"/>
                  </a:lnTo>
                  <a:cubicBezTo>
                    <a:pt x="21100" y="21600"/>
                    <a:pt x="21245" y="21527"/>
                    <a:pt x="21327" y="21398"/>
                  </a:cubicBezTo>
                  <a:cubicBezTo>
                    <a:pt x="21403" y="21279"/>
                    <a:pt x="21412" y="21129"/>
                    <a:pt x="21352" y="21001"/>
                  </a:cubicBezTo>
                  <a:lnTo>
                    <a:pt x="20248" y="18702"/>
                  </a:lnTo>
                  <a:cubicBezTo>
                    <a:pt x="20205" y="18623"/>
                    <a:pt x="20138" y="18559"/>
                    <a:pt x="20057" y="18520"/>
                  </a:cubicBezTo>
                  <a:cubicBezTo>
                    <a:pt x="19989" y="18486"/>
                    <a:pt x="19913" y="18472"/>
                    <a:pt x="19837" y="18477"/>
                  </a:cubicBezTo>
                  <a:lnTo>
                    <a:pt x="19614" y="18477"/>
                  </a:lnTo>
                  <a:lnTo>
                    <a:pt x="19614" y="1966"/>
                  </a:lnTo>
                  <a:cubicBezTo>
                    <a:pt x="19614" y="1396"/>
                    <a:pt x="19614" y="1111"/>
                    <a:pt x="19519" y="808"/>
                  </a:cubicBezTo>
                  <a:cubicBezTo>
                    <a:pt x="19400" y="477"/>
                    <a:pt x="19142" y="217"/>
                    <a:pt x="18815" y="96"/>
                  </a:cubicBezTo>
                  <a:cubicBezTo>
                    <a:pt x="18516" y="0"/>
                    <a:pt x="18234" y="0"/>
                    <a:pt x="17679" y="0"/>
                  </a:cubicBezTo>
                  <a:lnTo>
                    <a:pt x="10356" y="0"/>
                  </a:lnTo>
                  <a:lnTo>
                    <a:pt x="10348" y="0"/>
                  </a:lnTo>
                  <a:close/>
                  <a:moveTo>
                    <a:pt x="9959" y="829"/>
                  </a:moveTo>
                  <a:lnTo>
                    <a:pt x="9962" y="829"/>
                  </a:lnTo>
                  <a:lnTo>
                    <a:pt x="18068" y="829"/>
                  </a:lnTo>
                  <a:cubicBezTo>
                    <a:pt x="18280" y="829"/>
                    <a:pt x="18388" y="829"/>
                    <a:pt x="18502" y="865"/>
                  </a:cubicBezTo>
                  <a:cubicBezTo>
                    <a:pt x="18627" y="911"/>
                    <a:pt x="18725" y="1012"/>
                    <a:pt x="18771" y="1138"/>
                  </a:cubicBezTo>
                  <a:cubicBezTo>
                    <a:pt x="18807" y="1254"/>
                    <a:pt x="18808" y="1362"/>
                    <a:pt x="18808" y="1580"/>
                  </a:cubicBezTo>
                  <a:lnTo>
                    <a:pt x="18808" y="18477"/>
                  </a:lnTo>
                  <a:lnTo>
                    <a:pt x="9219" y="18477"/>
                  </a:lnTo>
                  <a:lnTo>
                    <a:pt x="9219" y="1576"/>
                  </a:lnTo>
                  <a:cubicBezTo>
                    <a:pt x="9219" y="1362"/>
                    <a:pt x="9219" y="1254"/>
                    <a:pt x="9256" y="1138"/>
                  </a:cubicBezTo>
                  <a:cubicBezTo>
                    <a:pt x="9301" y="1012"/>
                    <a:pt x="9399" y="911"/>
                    <a:pt x="9525" y="865"/>
                  </a:cubicBezTo>
                  <a:cubicBezTo>
                    <a:pt x="9638" y="829"/>
                    <a:pt x="9746" y="829"/>
                    <a:pt x="9959" y="829"/>
                  </a:cubicBezTo>
                  <a:close/>
                  <a:moveTo>
                    <a:pt x="10884" y="1949"/>
                  </a:moveTo>
                  <a:cubicBezTo>
                    <a:pt x="10727" y="1949"/>
                    <a:pt x="10648" y="1949"/>
                    <a:pt x="10564" y="1976"/>
                  </a:cubicBezTo>
                  <a:cubicBezTo>
                    <a:pt x="10472" y="2010"/>
                    <a:pt x="10399" y="2083"/>
                    <a:pt x="10366" y="2176"/>
                  </a:cubicBezTo>
                  <a:cubicBezTo>
                    <a:pt x="10339" y="2261"/>
                    <a:pt x="10339" y="2342"/>
                    <a:pt x="10339" y="2500"/>
                  </a:cubicBezTo>
                  <a:lnTo>
                    <a:pt x="10339" y="7277"/>
                  </a:lnTo>
                  <a:cubicBezTo>
                    <a:pt x="10339" y="7438"/>
                    <a:pt x="10339" y="7518"/>
                    <a:pt x="10366" y="7603"/>
                  </a:cubicBezTo>
                  <a:cubicBezTo>
                    <a:pt x="10399" y="7696"/>
                    <a:pt x="10472" y="7769"/>
                    <a:pt x="10564" y="7803"/>
                  </a:cubicBezTo>
                  <a:cubicBezTo>
                    <a:pt x="10648" y="7830"/>
                    <a:pt x="10728" y="7831"/>
                    <a:pt x="10884" y="7831"/>
                  </a:cubicBezTo>
                  <a:lnTo>
                    <a:pt x="17140" y="7831"/>
                  </a:lnTo>
                  <a:cubicBezTo>
                    <a:pt x="17299" y="7831"/>
                    <a:pt x="17378" y="7830"/>
                    <a:pt x="17463" y="7803"/>
                  </a:cubicBezTo>
                  <a:cubicBezTo>
                    <a:pt x="17555" y="7769"/>
                    <a:pt x="17627" y="7696"/>
                    <a:pt x="17661" y="7603"/>
                  </a:cubicBezTo>
                  <a:cubicBezTo>
                    <a:pt x="17687" y="7518"/>
                    <a:pt x="17688" y="7438"/>
                    <a:pt x="17688" y="7280"/>
                  </a:cubicBezTo>
                  <a:lnTo>
                    <a:pt x="17688" y="2502"/>
                  </a:lnTo>
                  <a:cubicBezTo>
                    <a:pt x="17688" y="2342"/>
                    <a:pt x="17687" y="2261"/>
                    <a:pt x="17661" y="2176"/>
                  </a:cubicBezTo>
                  <a:cubicBezTo>
                    <a:pt x="17627" y="2083"/>
                    <a:pt x="17555" y="2010"/>
                    <a:pt x="17463" y="1976"/>
                  </a:cubicBezTo>
                  <a:cubicBezTo>
                    <a:pt x="17378" y="1949"/>
                    <a:pt x="17299" y="1949"/>
                    <a:pt x="17142" y="1949"/>
                  </a:cubicBezTo>
                  <a:lnTo>
                    <a:pt x="10886" y="1949"/>
                  </a:lnTo>
                  <a:lnTo>
                    <a:pt x="10884" y="1949"/>
                  </a:lnTo>
                  <a:close/>
                  <a:moveTo>
                    <a:pt x="2676" y="2303"/>
                  </a:moveTo>
                  <a:cubicBezTo>
                    <a:pt x="2566" y="2307"/>
                    <a:pt x="2461" y="2347"/>
                    <a:pt x="2377" y="2418"/>
                  </a:cubicBezTo>
                  <a:cubicBezTo>
                    <a:pt x="1480" y="3200"/>
                    <a:pt x="824" y="4169"/>
                    <a:pt x="420" y="5225"/>
                  </a:cubicBezTo>
                  <a:cubicBezTo>
                    <a:pt x="-38" y="6423"/>
                    <a:pt x="-188" y="7782"/>
                    <a:pt x="308" y="9054"/>
                  </a:cubicBezTo>
                  <a:cubicBezTo>
                    <a:pt x="673" y="9990"/>
                    <a:pt x="1379" y="10743"/>
                    <a:pt x="2272" y="11173"/>
                  </a:cubicBezTo>
                  <a:lnTo>
                    <a:pt x="2272" y="15329"/>
                  </a:lnTo>
                  <a:cubicBezTo>
                    <a:pt x="2302" y="16325"/>
                    <a:pt x="3060" y="17143"/>
                    <a:pt x="4042" y="17237"/>
                  </a:cubicBezTo>
                  <a:cubicBezTo>
                    <a:pt x="5174" y="17345"/>
                    <a:pt x="6167" y="16477"/>
                    <a:pt x="6225" y="15329"/>
                  </a:cubicBezTo>
                  <a:lnTo>
                    <a:pt x="6235" y="14174"/>
                  </a:lnTo>
                  <a:cubicBezTo>
                    <a:pt x="6239" y="13946"/>
                    <a:pt x="6061" y="13758"/>
                    <a:pt x="5836" y="13753"/>
                  </a:cubicBezTo>
                  <a:cubicBezTo>
                    <a:pt x="5603" y="13747"/>
                    <a:pt x="5411" y="13938"/>
                    <a:pt x="5414" y="14174"/>
                  </a:cubicBezTo>
                  <a:lnTo>
                    <a:pt x="5414" y="15304"/>
                  </a:lnTo>
                  <a:cubicBezTo>
                    <a:pt x="5373" y="15972"/>
                    <a:pt x="4793" y="16472"/>
                    <a:pt x="4135" y="16406"/>
                  </a:cubicBezTo>
                  <a:cubicBezTo>
                    <a:pt x="3568" y="16350"/>
                    <a:pt x="3129" y="15880"/>
                    <a:pt x="3106" y="15304"/>
                  </a:cubicBezTo>
                  <a:lnTo>
                    <a:pt x="3106" y="11177"/>
                  </a:lnTo>
                  <a:cubicBezTo>
                    <a:pt x="3830" y="10855"/>
                    <a:pt x="4436" y="10305"/>
                    <a:pt x="4828" y="9606"/>
                  </a:cubicBezTo>
                  <a:cubicBezTo>
                    <a:pt x="5553" y="8314"/>
                    <a:pt x="5508" y="6828"/>
                    <a:pt x="5085" y="5518"/>
                  </a:cubicBezTo>
                  <a:cubicBezTo>
                    <a:pt x="4706" y="4347"/>
                    <a:pt x="4011" y="3265"/>
                    <a:pt x="3009" y="2418"/>
                  </a:cubicBezTo>
                  <a:cubicBezTo>
                    <a:pt x="2915" y="2339"/>
                    <a:pt x="2797" y="2298"/>
                    <a:pt x="2676" y="2303"/>
                  </a:cubicBezTo>
                  <a:close/>
                  <a:moveTo>
                    <a:pt x="11152" y="2771"/>
                  </a:moveTo>
                  <a:lnTo>
                    <a:pt x="16874" y="2771"/>
                  </a:lnTo>
                  <a:lnTo>
                    <a:pt x="16874" y="7009"/>
                  </a:lnTo>
                  <a:lnTo>
                    <a:pt x="11152" y="7009"/>
                  </a:lnTo>
                  <a:lnTo>
                    <a:pt x="11152" y="2771"/>
                  </a:lnTo>
                  <a:close/>
                  <a:moveTo>
                    <a:pt x="3106" y="3599"/>
                  </a:moveTo>
                  <a:cubicBezTo>
                    <a:pt x="3663" y="4241"/>
                    <a:pt x="4069" y="4974"/>
                    <a:pt x="4319" y="5750"/>
                  </a:cubicBezTo>
                  <a:cubicBezTo>
                    <a:pt x="4365" y="5891"/>
                    <a:pt x="4406" y="6035"/>
                    <a:pt x="4441" y="6181"/>
                  </a:cubicBezTo>
                  <a:lnTo>
                    <a:pt x="3106" y="7536"/>
                  </a:lnTo>
                  <a:lnTo>
                    <a:pt x="3106" y="3599"/>
                  </a:lnTo>
                  <a:close/>
                  <a:moveTo>
                    <a:pt x="2272" y="3680"/>
                  </a:moveTo>
                  <a:lnTo>
                    <a:pt x="2272" y="5529"/>
                  </a:lnTo>
                  <a:lnTo>
                    <a:pt x="1505" y="4794"/>
                  </a:lnTo>
                  <a:cubicBezTo>
                    <a:pt x="1714" y="4399"/>
                    <a:pt x="1970" y="4025"/>
                    <a:pt x="2272" y="3680"/>
                  </a:cubicBezTo>
                  <a:close/>
                  <a:moveTo>
                    <a:pt x="1155" y="5597"/>
                  </a:moveTo>
                  <a:lnTo>
                    <a:pt x="2272" y="6667"/>
                  </a:lnTo>
                  <a:lnTo>
                    <a:pt x="2272" y="10317"/>
                  </a:lnTo>
                  <a:cubicBezTo>
                    <a:pt x="1894" y="10049"/>
                    <a:pt x="1577" y="9699"/>
                    <a:pt x="1345" y="9293"/>
                  </a:cubicBezTo>
                  <a:cubicBezTo>
                    <a:pt x="702" y="8166"/>
                    <a:pt x="737" y="6857"/>
                    <a:pt x="1116" y="5703"/>
                  </a:cubicBezTo>
                  <a:cubicBezTo>
                    <a:pt x="1128" y="5667"/>
                    <a:pt x="1143" y="5632"/>
                    <a:pt x="1155" y="5597"/>
                  </a:cubicBezTo>
                  <a:close/>
                  <a:moveTo>
                    <a:pt x="4585" y="7205"/>
                  </a:moveTo>
                  <a:cubicBezTo>
                    <a:pt x="4612" y="7940"/>
                    <a:pt x="4465" y="8678"/>
                    <a:pt x="4054" y="9341"/>
                  </a:cubicBezTo>
                  <a:cubicBezTo>
                    <a:pt x="3815" y="9728"/>
                    <a:pt x="3489" y="10052"/>
                    <a:pt x="3106" y="10290"/>
                  </a:cubicBezTo>
                  <a:lnTo>
                    <a:pt x="3106" y="8707"/>
                  </a:lnTo>
                  <a:lnTo>
                    <a:pt x="4585" y="7205"/>
                  </a:lnTo>
                  <a:close/>
                  <a:moveTo>
                    <a:pt x="10785" y="9518"/>
                  </a:moveTo>
                  <a:cubicBezTo>
                    <a:pt x="10549" y="9518"/>
                    <a:pt x="10359" y="9712"/>
                    <a:pt x="10359" y="9950"/>
                  </a:cubicBezTo>
                  <a:cubicBezTo>
                    <a:pt x="10359" y="10188"/>
                    <a:pt x="10549" y="10381"/>
                    <a:pt x="10785" y="10381"/>
                  </a:cubicBezTo>
                  <a:lnTo>
                    <a:pt x="10799" y="10381"/>
                  </a:lnTo>
                  <a:cubicBezTo>
                    <a:pt x="11035" y="10381"/>
                    <a:pt x="11225" y="10188"/>
                    <a:pt x="11225" y="9950"/>
                  </a:cubicBezTo>
                  <a:cubicBezTo>
                    <a:pt x="11225" y="9712"/>
                    <a:pt x="11035" y="9518"/>
                    <a:pt x="10799" y="9518"/>
                  </a:cubicBezTo>
                  <a:lnTo>
                    <a:pt x="10785" y="9518"/>
                  </a:lnTo>
                  <a:close/>
                  <a:moveTo>
                    <a:pt x="12027" y="9518"/>
                  </a:moveTo>
                  <a:cubicBezTo>
                    <a:pt x="11792" y="9518"/>
                    <a:pt x="11600" y="9712"/>
                    <a:pt x="11600" y="9950"/>
                  </a:cubicBezTo>
                  <a:cubicBezTo>
                    <a:pt x="11600" y="10188"/>
                    <a:pt x="11792" y="10381"/>
                    <a:pt x="12027" y="10381"/>
                  </a:cubicBezTo>
                  <a:lnTo>
                    <a:pt x="17248" y="10381"/>
                  </a:lnTo>
                  <a:cubicBezTo>
                    <a:pt x="17484" y="10381"/>
                    <a:pt x="17675" y="10188"/>
                    <a:pt x="17675" y="9950"/>
                  </a:cubicBezTo>
                  <a:cubicBezTo>
                    <a:pt x="17675" y="9712"/>
                    <a:pt x="17484" y="9518"/>
                    <a:pt x="17248" y="9518"/>
                  </a:cubicBezTo>
                  <a:lnTo>
                    <a:pt x="12027" y="9518"/>
                  </a:lnTo>
                  <a:close/>
                  <a:moveTo>
                    <a:pt x="14013" y="11171"/>
                  </a:moveTo>
                  <a:cubicBezTo>
                    <a:pt x="13469" y="11171"/>
                    <a:pt x="12924" y="11381"/>
                    <a:pt x="12509" y="11801"/>
                  </a:cubicBezTo>
                  <a:cubicBezTo>
                    <a:pt x="11678" y="12641"/>
                    <a:pt x="11678" y="14003"/>
                    <a:pt x="12509" y="14843"/>
                  </a:cubicBezTo>
                  <a:cubicBezTo>
                    <a:pt x="13340" y="15683"/>
                    <a:pt x="14687" y="15683"/>
                    <a:pt x="15518" y="14843"/>
                  </a:cubicBezTo>
                  <a:cubicBezTo>
                    <a:pt x="16349" y="14003"/>
                    <a:pt x="16349" y="12641"/>
                    <a:pt x="15518" y="11801"/>
                  </a:cubicBezTo>
                  <a:cubicBezTo>
                    <a:pt x="15102" y="11381"/>
                    <a:pt x="14558" y="11171"/>
                    <a:pt x="14013" y="11171"/>
                  </a:cubicBezTo>
                  <a:close/>
                  <a:moveTo>
                    <a:pt x="14013" y="12005"/>
                  </a:moveTo>
                  <a:cubicBezTo>
                    <a:pt x="14347" y="12005"/>
                    <a:pt x="14680" y="12134"/>
                    <a:pt x="14934" y="12391"/>
                  </a:cubicBezTo>
                  <a:cubicBezTo>
                    <a:pt x="15443" y="12905"/>
                    <a:pt x="15443" y="13739"/>
                    <a:pt x="14934" y="14254"/>
                  </a:cubicBezTo>
                  <a:cubicBezTo>
                    <a:pt x="14426" y="14768"/>
                    <a:pt x="13601" y="14768"/>
                    <a:pt x="13092" y="14254"/>
                  </a:cubicBezTo>
                  <a:cubicBezTo>
                    <a:pt x="12584" y="13739"/>
                    <a:pt x="12584" y="12905"/>
                    <a:pt x="13092" y="12391"/>
                  </a:cubicBezTo>
                  <a:cubicBezTo>
                    <a:pt x="13347" y="12134"/>
                    <a:pt x="13680" y="12005"/>
                    <a:pt x="14013" y="12005"/>
                  </a:cubicBezTo>
                  <a:close/>
                  <a:moveTo>
                    <a:pt x="5814" y="12331"/>
                  </a:moveTo>
                  <a:cubicBezTo>
                    <a:pt x="5703" y="12331"/>
                    <a:pt x="5592" y="12373"/>
                    <a:pt x="5507" y="12459"/>
                  </a:cubicBezTo>
                  <a:cubicBezTo>
                    <a:pt x="5338" y="12630"/>
                    <a:pt x="5338" y="12908"/>
                    <a:pt x="5507" y="13079"/>
                  </a:cubicBezTo>
                  <a:cubicBezTo>
                    <a:pt x="5677" y="13251"/>
                    <a:pt x="5952" y="13251"/>
                    <a:pt x="6121" y="13079"/>
                  </a:cubicBezTo>
                  <a:cubicBezTo>
                    <a:pt x="6291" y="12908"/>
                    <a:pt x="6291" y="12630"/>
                    <a:pt x="6121" y="12459"/>
                  </a:cubicBezTo>
                  <a:cubicBezTo>
                    <a:pt x="6037" y="12373"/>
                    <a:pt x="5925" y="12331"/>
                    <a:pt x="5814" y="12331"/>
                  </a:cubicBezTo>
                  <a:close/>
                  <a:moveTo>
                    <a:pt x="19630" y="19302"/>
                  </a:moveTo>
                  <a:lnTo>
                    <a:pt x="20331" y="20757"/>
                  </a:lnTo>
                  <a:lnTo>
                    <a:pt x="1091" y="20757"/>
                  </a:lnTo>
                  <a:lnTo>
                    <a:pt x="1771" y="19330"/>
                  </a:lnTo>
                  <a:lnTo>
                    <a:pt x="19630" y="19302"/>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49" name="Shape">
              <a:extLst>
                <a:ext uri="{FF2B5EF4-FFF2-40B4-BE49-F238E27FC236}">
                  <a16:creationId xmlns:a16="http://schemas.microsoft.com/office/drawing/2014/main" id="{4889DE63-4BB6-4D8B-AD36-BCED023113CF}"/>
                </a:ext>
              </a:extLst>
            </p:cNvPr>
            <p:cNvSpPr/>
            <p:nvPr/>
          </p:nvSpPr>
          <p:spPr>
            <a:xfrm>
              <a:off x="14028347" y="7845582"/>
              <a:ext cx="734896" cy="733632"/>
            </a:xfrm>
            <a:custGeom>
              <a:avLst/>
              <a:gdLst/>
              <a:ahLst/>
              <a:cxnLst>
                <a:cxn ang="0">
                  <a:pos x="wd2" y="hd2"/>
                </a:cxn>
                <a:cxn ang="5400000">
                  <a:pos x="wd2" y="hd2"/>
                </a:cxn>
                <a:cxn ang="10800000">
                  <a:pos x="wd2" y="hd2"/>
                </a:cxn>
                <a:cxn ang="16200000">
                  <a:pos x="wd2" y="hd2"/>
                </a:cxn>
              </a:cxnLst>
              <a:rect l="0" t="0" r="r" b="b"/>
              <a:pathLst>
                <a:path w="21557" h="21598" extrusionOk="0">
                  <a:moveTo>
                    <a:pt x="10759" y="1"/>
                  </a:moveTo>
                  <a:cubicBezTo>
                    <a:pt x="10664" y="-2"/>
                    <a:pt x="10571" y="31"/>
                    <a:pt x="10498" y="93"/>
                  </a:cubicBezTo>
                  <a:lnTo>
                    <a:pt x="131" y="8884"/>
                  </a:lnTo>
                  <a:cubicBezTo>
                    <a:pt x="18" y="8989"/>
                    <a:pt x="-26" y="9149"/>
                    <a:pt x="16" y="9298"/>
                  </a:cubicBezTo>
                  <a:cubicBezTo>
                    <a:pt x="63" y="9463"/>
                    <a:pt x="208" y="9582"/>
                    <a:pt x="379" y="9597"/>
                  </a:cubicBezTo>
                  <a:lnTo>
                    <a:pt x="2776" y="9597"/>
                  </a:lnTo>
                  <a:lnTo>
                    <a:pt x="2776" y="20805"/>
                  </a:lnTo>
                  <a:lnTo>
                    <a:pt x="464" y="20805"/>
                  </a:lnTo>
                  <a:cubicBezTo>
                    <a:pt x="246" y="20805"/>
                    <a:pt x="70" y="20982"/>
                    <a:pt x="70" y="21201"/>
                  </a:cubicBezTo>
                  <a:cubicBezTo>
                    <a:pt x="70" y="21420"/>
                    <a:pt x="246" y="21598"/>
                    <a:pt x="464" y="21598"/>
                  </a:cubicBezTo>
                  <a:lnTo>
                    <a:pt x="19764" y="21598"/>
                  </a:lnTo>
                  <a:cubicBezTo>
                    <a:pt x="19983" y="21598"/>
                    <a:pt x="20160" y="21420"/>
                    <a:pt x="20160" y="21201"/>
                  </a:cubicBezTo>
                  <a:cubicBezTo>
                    <a:pt x="20160" y="20982"/>
                    <a:pt x="19983" y="20805"/>
                    <a:pt x="19764" y="20805"/>
                  </a:cubicBezTo>
                  <a:lnTo>
                    <a:pt x="18738" y="20805"/>
                  </a:lnTo>
                  <a:lnTo>
                    <a:pt x="18738" y="9591"/>
                  </a:lnTo>
                  <a:lnTo>
                    <a:pt x="21189" y="9591"/>
                  </a:lnTo>
                  <a:cubicBezTo>
                    <a:pt x="21372" y="9584"/>
                    <a:pt x="21525" y="9449"/>
                    <a:pt x="21553" y="9267"/>
                  </a:cubicBezTo>
                  <a:cubicBezTo>
                    <a:pt x="21574" y="9136"/>
                    <a:pt x="21524" y="9004"/>
                    <a:pt x="21422" y="8920"/>
                  </a:cubicBezTo>
                  <a:lnTo>
                    <a:pt x="11000" y="93"/>
                  </a:lnTo>
                  <a:cubicBezTo>
                    <a:pt x="10933" y="35"/>
                    <a:pt x="10848" y="3"/>
                    <a:pt x="10759" y="1"/>
                  </a:cubicBezTo>
                  <a:close/>
                  <a:moveTo>
                    <a:pt x="10761" y="981"/>
                  </a:moveTo>
                  <a:lnTo>
                    <a:pt x="19968" y="8768"/>
                  </a:lnTo>
                  <a:lnTo>
                    <a:pt x="12083" y="8768"/>
                  </a:lnTo>
                  <a:cubicBezTo>
                    <a:pt x="11872" y="8794"/>
                    <a:pt x="11713" y="8977"/>
                    <a:pt x="11718" y="9191"/>
                  </a:cubicBezTo>
                  <a:cubicBezTo>
                    <a:pt x="11723" y="9397"/>
                    <a:pt x="11879" y="9568"/>
                    <a:pt x="12083" y="9591"/>
                  </a:cubicBezTo>
                  <a:lnTo>
                    <a:pt x="17901" y="9591"/>
                  </a:lnTo>
                  <a:lnTo>
                    <a:pt x="17901" y="20805"/>
                  </a:lnTo>
                  <a:lnTo>
                    <a:pt x="11197" y="20805"/>
                  </a:lnTo>
                  <a:lnTo>
                    <a:pt x="11197" y="20087"/>
                  </a:lnTo>
                  <a:lnTo>
                    <a:pt x="11913" y="19368"/>
                  </a:lnTo>
                  <a:cubicBezTo>
                    <a:pt x="12054" y="19227"/>
                    <a:pt x="12054" y="18997"/>
                    <a:pt x="11913" y="18856"/>
                  </a:cubicBezTo>
                  <a:cubicBezTo>
                    <a:pt x="11772" y="18714"/>
                    <a:pt x="11544" y="18714"/>
                    <a:pt x="11403" y="18856"/>
                  </a:cubicBezTo>
                  <a:lnTo>
                    <a:pt x="11197" y="19062"/>
                  </a:lnTo>
                  <a:lnTo>
                    <a:pt x="11197" y="17425"/>
                  </a:lnTo>
                  <a:cubicBezTo>
                    <a:pt x="12620" y="17610"/>
                    <a:pt x="14049" y="17006"/>
                    <a:pt x="14903" y="15815"/>
                  </a:cubicBezTo>
                  <a:cubicBezTo>
                    <a:pt x="15568" y="14888"/>
                    <a:pt x="15788" y="13712"/>
                    <a:pt x="15503" y="12606"/>
                  </a:cubicBezTo>
                  <a:cubicBezTo>
                    <a:pt x="15485" y="12542"/>
                    <a:pt x="15453" y="12483"/>
                    <a:pt x="15410" y="12433"/>
                  </a:cubicBezTo>
                  <a:cubicBezTo>
                    <a:pt x="15361" y="12377"/>
                    <a:pt x="15299" y="12335"/>
                    <a:pt x="15230" y="12309"/>
                  </a:cubicBezTo>
                  <a:cubicBezTo>
                    <a:pt x="14887" y="12214"/>
                    <a:pt x="14536" y="12168"/>
                    <a:pt x="14187" y="12169"/>
                  </a:cubicBezTo>
                  <a:cubicBezTo>
                    <a:pt x="13420" y="12173"/>
                    <a:pt x="12662" y="12408"/>
                    <a:pt x="12019" y="12856"/>
                  </a:cubicBezTo>
                  <a:cubicBezTo>
                    <a:pt x="11022" y="13549"/>
                    <a:pt x="10409" y="14672"/>
                    <a:pt x="10363" y="15888"/>
                  </a:cubicBezTo>
                  <a:lnTo>
                    <a:pt x="10363" y="16790"/>
                  </a:lnTo>
                  <a:cubicBezTo>
                    <a:pt x="10362" y="16822"/>
                    <a:pt x="10361" y="16854"/>
                    <a:pt x="10361" y="16881"/>
                  </a:cubicBezTo>
                  <a:lnTo>
                    <a:pt x="10361" y="18531"/>
                  </a:lnTo>
                  <a:lnTo>
                    <a:pt x="10130" y="18302"/>
                  </a:lnTo>
                  <a:lnTo>
                    <a:pt x="10130" y="17321"/>
                  </a:lnTo>
                  <a:cubicBezTo>
                    <a:pt x="10084" y="16105"/>
                    <a:pt x="9471" y="14982"/>
                    <a:pt x="8475" y="14289"/>
                  </a:cubicBezTo>
                  <a:cubicBezTo>
                    <a:pt x="7831" y="13841"/>
                    <a:pt x="7074" y="13606"/>
                    <a:pt x="6307" y="13602"/>
                  </a:cubicBezTo>
                  <a:cubicBezTo>
                    <a:pt x="5958" y="13600"/>
                    <a:pt x="5607" y="13646"/>
                    <a:pt x="5264" y="13742"/>
                  </a:cubicBezTo>
                  <a:cubicBezTo>
                    <a:pt x="5195" y="13767"/>
                    <a:pt x="5133" y="13810"/>
                    <a:pt x="5084" y="13865"/>
                  </a:cubicBezTo>
                  <a:cubicBezTo>
                    <a:pt x="5040" y="13915"/>
                    <a:pt x="5008" y="13974"/>
                    <a:pt x="4991" y="14038"/>
                  </a:cubicBezTo>
                  <a:cubicBezTo>
                    <a:pt x="4705" y="15144"/>
                    <a:pt x="4925" y="16321"/>
                    <a:pt x="5590" y="17248"/>
                  </a:cubicBezTo>
                  <a:cubicBezTo>
                    <a:pt x="6494" y="18508"/>
                    <a:pt x="8043" y="19114"/>
                    <a:pt x="9547" y="18818"/>
                  </a:cubicBezTo>
                  <a:lnTo>
                    <a:pt x="10361" y="19627"/>
                  </a:lnTo>
                  <a:lnTo>
                    <a:pt x="10361" y="20805"/>
                  </a:lnTo>
                  <a:lnTo>
                    <a:pt x="3613" y="20805"/>
                  </a:lnTo>
                  <a:lnTo>
                    <a:pt x="3613" y="9597"/>
                  </a:lnTo>
                  <a:lnTo>
                    <a:pt x="9223" y="9598"/>
                  </a:lnTo>
                  <a:cubicBezTo>
                    <a:pt x="9465" y="9617"/>
                    <a:pt x="9673" y="9429"/>
                    <a:pt x="9678" y="9186"/>
                  </a:cubicBezTo>
                  <a:cubicBezTo>
                    <a:pt x="9684" y="8935"/>
                    <a:pt x="9473" y="8733"/>
                    <a:pt x="9223" y="8751"/>
                  </a:cubicBezTo>
                  <a:lnTo>
                    <a:pt x="1582" y="8751"/>
                  </a:lnTo>
                  <a:lnTo>
                    <a:pt x="10761" y="981"/>
                  </a:lnTo>
                  <a:close/>
                  <a:moveTo>
                    <a:pt x="9919" y="2257"/>
                  </a:moveTo>
                  <a:cubicBezTo>
                    <a:pt x="9822" y="2264"/>
                    <a:pt x="9729" y="2307"/>
                    <a:pt x="9659" y="2384"/>
                  </a:cubicBezTo>
                  <a:cubicBezTo>
                    <a:pt x="9527" y="2530"/>
                    <a:pt x="9525" y="2752"/>
                    <a:pt x="9654" y="2901"/>
                  </a:cubicBezTo>
                  <a:lnTo>
                    <a:pt x="10536" y="3822"/>
                  </a:lnTo>
                  <a:cubicBezTo>
                    <a:pt x="10603" y="3889"/>
                    <a:pt x="10693" y="3927"/>
                    <a:pt x="10788" y="3929"/>
                  </a:cubicBezTo>
                  <a:cubicBezTo>
                    <a:pt x="10888" y="3931"/>
                    <a:pt x="10985" y="3892"/>
                    <a:pt x="11056" y="3822"/>
                  </a:cubicBezTo>
                  <a:lnTo>
                    <a:pt x="11910" y="2960"/>
                  </a:lnTo>
                  <a:cubicBezTo>
                    <a:pt x="12041" y="2797"/>
                    <a:pt x="12028" y="2560"/>
                    <a:pt x="11878" y="2413"/>
                  </a:cubicBezTo>
                  <a:cubicBezTo>
                    <a:pt x="11717" y="2254"/>
                    <a:pt x="11458" y="2256"/>
                    <a:pt x="11299" y="2417"/>
                  </a:cubicBezTo>
                  <a:lnTo>
                    <a:pt x="10774" y="2909"/>
                  </a:lnTo>
                  <a:lnTo>
                    <a:pt x="10194" y="2343"/>
                  </a:lnTo>
                  <a:cubicBezTo>
                    <a:pt x="10114" y="2277"/>
                    <a:pt x="10015" y="2249"/>
                    <a:pt x="9919" y="2257"/>
                  </a:cubicBezTo>
                  <a:close/>
                  <a:moveTo>
                    <a:pt x="7592" y="4351"/>
                  </a:moveTo>
                  <a:cubicBezTo>
                    <a:pt x="7496" y="4359"/>
                    <a:pt x="7403" y="4401"/>
                    <a:pt x="7333" y="4478"/>
                  </a:cubicBezTo>
                  <a:cubicBezTo>
                    <a:pt x="7201" y="4624"/>
                    <a:pt x="7198" y="4847"/>
                    <a:pt x="7328" y="4996"/>
                  </a:cubicBezTo>
                  <a:lnTo>
                    <a:pt x="8209" y="5917"/>
                  </a:lnTo>
                  <a:cubicBezTo>
                    <a:pt x="8277" y="5983"/>
                    <a:pt x="8367" y="6021"/>
                    <a:pt x="8461" y="6023"/>
                  </a:cubicBezTo>
                  <a:cubicBezTo>
                    <a:pt x="8561" y="6026"/>
                    <a:pt x="8658" y="5987"/>
                    <a:pt x="8730" y="5917"/>
                  </a:cubicBezTo>
                  <a:lnTo>
                    <a:pt x="9583" y="5055"/>
                  </a:lnTo>
                  <a:cubicBezTo>
                    <a:pt x="9715" y="4891"/>
                    <a:pt x="9701" y="4654"/>
                    <a:pt x="9552" y="4507"/>
                  </a:cubicBezTo>
                  <a:cubicBezTo>
                    <a:pt x="9390" y="4349"/>
                    <a:pt x="9132" y="4351"/>
                    <a:pt x="8973" y="4511"/>
                  </a:cubicBezTo>
                  <a:lnTo>
                    <a:pt x="8448" y="5003"/>
                  </a:lnTo>
                  <a:lnTo>
                    <a:pt x="7868" y="4437"/>
                  </a:lnTo>
                  <a:cubicBezTo>
                    <a:pt x="7787" y="4372"/>
                    <a:pt x="7688" y="4344"/>
                    <a:pt x="7592" y="4351"/>
                  </a:cubicBezTo>
                  <a:close/>
                  <a:moveTo>
                    <a:pt x="12198" y="4351"/>
                  </a:moveTo>
                  <a:cubicBezTo>
                    <a:pt x="12102" y="4359"/>
                    <a:pt x="12008" y="4401"/>
                    <a:pt x="11939" y="4478"/>
                  </a:cubicBezTo>
                  <a:cubicBezTo>
                    <a:pt x="11807" y="4624"/>
                    <a:pt x="11805" y="4847"/>
                    <a:pt x="11934" y="4996"/>
                  </a:cubicBezTo>
                  <a:lnTo>
                    <a:pt x="12815" y="5917"/>
                  </a:lnTo>
                  <a:cubicBezTo>
                    <a:pt x="12883" y="5983"/>
                    <a:pt x="12973" y="6021"/>
                    <a:pt x="13068" y="6023"/>
                  </a:cubicBezTo>
                  <a:cubicBezTo>
                    <a:pt x="13168" y="6026"/>
                    <a:pt x="13264" y="5987"/>
                    <a:pt x="13336" y="5917"/>
                  </a:cubicBezTo>
                  <a:lnTo>
                    <a:pt x="14190" y="5055"/>
                  </a:lnTo>
                  <a:cubicBezTo>
                    <a:pt x="14321" y="4891"/>
                    <a:pt x="14307" y="4654"/>
                    <a:pt x="14158" y="4507"/>
                  </a:cubicBezTo>
                  <a:cubicBezTo>
                    <a:pt x="13996" y="4349"/>
                    <a:pt x="13738" y="4351"/>
                    <a:pt x="13579" y="4511"/>
                  </a:cubicBezTo>
                  <a:lnTo>
                    <a:pt x="13054" y="5003"/>
                  </a:lnTo>
                  <a:lnTo>
                    <a:pt x="12474" y="4437"/>
                  </a:lnTo>
                  <a:cubicBezTo>
                    <a:pt x="12394" y="4372"/>
                    <a:pt x="12295" y="4344"/>
                    <a:pt x="12198" y="4351"/>
                  </a:cubicBezTo>
                  <a:close/>
                  <a:moveTo>
                    <a:pt x="5164" y="6489"/>
                  </a:moveTo>
                  <a:cubicBezTo>
                    <a:pt x="5068" y="6497"/>
                    <a:pt x="4975" y="6539"/>
                    <a:pt x="4905" y="6616"/>
                  </a:cubicBezTo>
                  <a:cubicBezTo>
                    <a:pt x="4773" y="6762"/>
                    <a:pt x="4771" y="6985"/>
                    <a:pt x="4900" y="7134"/>
                  </a:cubicBezTo>
                  <a:lnTo>
                    <a:pt x="5782" y="8055"/>
                  </a:lnTo>
                  <a:cubicBezTo>
                    <a:pt x="5849" y="8121"/>
                    <a:pt x="5939" y="8159"/>
                    <a:pt x="6033" y="8161"/>
                  </a:cubicBezTo>
                  <a:cubicBezTo>
                    <a:pt x="6133" y="8164"/>
                    <a:pt x="6230" y="8125"/>
                    <a:pt x="6302" y="8055"/>
                  </a:cubicBezTo>
                  <a:lnTo>
                    <a:pt x="7156" y="7193"/>
                  </a:lnTo>
                  <a:cubicBezTo>
                    <a:pt x="7287" y="7029"/>
                    <a:pt x="7273" y="6792"/>
                    <a:pt x="7124" y="6645"/>
                  </a:cubicBezTo>
                  <a:cubicBezTo>
                    <a:pt x="6963" y="6487"/>
                    <a:pt x="6704" y="6489"/>
                    <a:pt x="6545" y="6649"/>
                  </a:cubicBezTo>
                  <a:lnTo>
                    <a:pt x="6020" y="7141"/>
                  </a:lnTo>
                  <a:lnTo>
                    <a:pt x="5440" y="6575"/>
                  </a:lnTo>
                  <a:cubicBezTo>
                    <a:pt x="5360" y="6510"/>
                    <a:pt x="5261" y="6482"/>
                    <a:pt x="5164" y="6489"/>
                  </a:cubicBezTo>
                  <a:close/>
                  <a:moveTo>
                    <a:pt x="9896" y="6489"/>
                  </a:moveTo>
                  <a:cubicBezTo>
                    <a:pt x="9799" y="6497"/>
                    <a:pt x="9706" y="6539"/>
                    <a:pt x="9637" y="6616"/>
                  </a:cubicBezTo>
                  <a:cubicBezTo>
                    <a:pt x="9504" y="6762"/>
                    <a:pt x="9502" y="6985"/>
                    <a:pt x="9631" y="7134"/>
                  </a:cubicBezTo>
                  <a:lnTo>
                    <a:pt x="10513" y="8055"/>
                  </a:lnTo>
                  <a:cubicBezTo>
                    <a:pt x="10580" y="8121"/>
                    <a:pt x="10670" y="8159"/>
                    <a:pt x="10765" y="8161"/>
                  </a:cubicBezTo>
                  <a:cubicBezTo>
                    <a:pt x="10865" y="8164"/>
                    <a:pt x="10962" y="8125"/>
                    <a:pt x="11033" y="8055"/>
                  </a:cubicBezTo>
                  <a:lnTo>
                    <a:pt x="11887" y="7193"/>
                  </a:lnTo>
                  <a:cubicBezTo>
                    <a:pt x="12018" y="7029"/>
                    <a:pt x="12005" y="6792"/>
                    <a:pt x="11855" y="6645"/>
                  </a:cubicBezTo>
                  <a:cubicBezTo>
                    <a:pt x="11694" y="6487"/>
                    <a:pt x="11436" y="6489"/>
                    <a:pt x="11276" y="6649"/>
                  </a:cubicBezTo>
                  <a:lnTo>
                    <a:pt x="10751" y="7141"/>
                  </a:lnTo>
                  <a:lnTo>
                    <a:pt x="10171" y="6575"/>
                  </a:lnTo>
                  <a:cubicBezTo>
                    <a:pt x="10091" y="6510"/>
                    <a:pt x="9992" y="6482"/>
                    <a:pt x="9896" y="6489"/>
                  </a:cubicBezTo>
                  <a:close/>
                  <a:moveTo>
                    <a:pt x="14628" y="6489"/>
                  </a:moveTo>
                  <a:cubicBezTo>
                    <a:pt x="14531" y="6497"/>
                    <a:pt x="14438" y="6539"/>
                    <a:pt x="14368" y="6616"/>
                  </a:cubicBezTo>
                  <a:cubicBezTo>
                    <a:pt x="14236" y="6762"/>
                    <a:pt x="14234" y="6985"/>
                    <a:pt x="14363" y="7134"/>
                  </a:cubicBezTo>
                  <a:lnTo>
                    <a:pt x="15244" y="8055"/>
                  </a:lnTo>
                  <a:cubicBezTo>
                    <a:pt x="15311" y="8121"/>
                    <a:pt x="15402" y="8159"/>
                    <a:pt x="15496" y="8161"/>
                  </a:cubicBezTo>
                  <a:cubicBezTo>
                    <a:pt x="15596" y="8164"/>
                    <a:pt x="15693" y="8125"/>
                    <a:pt x="15764" y="8055"/>
                  </a:cubicBezTo>
                  <a:lnTo>
                    <a:pt x="16619" y="7193"/>
                  </a:lnTo>
                  <a:cubicBezTo>
                    <a:pt x="16750" y="7029"/>
                    <a:pt x="16737" y="6792"/>
                    <a:pt x="16587" y="6645"/>
                  </a:cubicBezTo>
                  <a:cubicBezTo>
                    <a:pt x="16426" y="6487"/>
                    <a:pt x="16167" y="6489"/>
                    <a:pt x="16008" y="6649"/>
                  </a:cubicBezTo>
                  <a:lnTo>
                    <a:pt x="15483" y="7141"/>
                  </a:lnTo>
                  <a:lnTo>
                    <a:pt x="14903" y="6575"/>
                  </a:lnTo>
                  <a:cubicBezTo>
                    <a:pt x="14822" y="6510"/>
                    <a:pt x="14724" y="6482"/>
                    <a:pt x="14628" y="6489"/>
                  </a:cubicBezTo>
                  <a:close/>
                  <a:moveTo>
                    <a:pt x="10757" y="8748"/>
                  </a:moveTo>
                  <a:cubicBezTo>
                    <a:pt x="10644" y="8748"/>
                    <a:pt x="10531" y="8791"/>
                    <a:pt x="10445" y="8877"/>
                  </a:cubicBezTo>
                  <a:cubicBezTo>
                    <a:pt x="10273" y="9049"/>
                    <a:pt x="10273" y="9329"/>
                    <a:pt x="10445" y="9502"/>
                  </a:cubicBezTo>
                  <a:cubicBezTo>
                    <a:pt x="10617" y="9674"/>
                    <a:pt x="10896" y="9674"/>
                    <a:pt x="11068" y="9502"/>
                  </a:cubicBezTo>
                  <a:cubicBezTo>
                    <a:pt x="11239" y="9329"/>
                    <a:pt x="11239" y="9049"/>
                    <a:pt x="11068" y="8877"/>
                  </a:cubicBezTo>
                  <a:cubicBezTo>
                    <a:pt x="10982" y="8791"/>
                    <a:pt x="10869" y="8748"/>
                    <a:pt x="10757" y="8748"/>
                  </a:cubicBezTo>
                  <a:close/>
                  <a:moveTo>
                    <a:pt x="14445" y="12996"/>
                  </a:moveTo>
                  <a:cubicBezTo>
                    <a:pt x="14552" y="13001"/>
                    <a:pt x="14660" y="13011"/>
                    <a:pt x="14767" y="13027"/>
                  </a:cubicBezTo>
                  <a:cubicBezTo>
                    <a:pt x="14902" y="13951"/>
                    <a:pt x="14620" y="14887"/>
                    <a:pt x="13998" y="15581"/>
                  </a:cubicBezTo>
                  <a:cubicBezTo>
                    <a:pt x="13412" y="16234"/>
                    <a:pt x="12588" y="16606"/>
                    <a:pt x="11727" y="16626"/>
                  </a:cubicBezTo>
                  <a:lnTo>
                    <a:pt x="12988" y="15360"/>
                  </a:lnTo>
                  <a:cubicBezTo>
                    <a:pt x="13145" y="15204"/>
                    <a:pt x="13145" y="14949"/>
                    <a:pt x="12988" y="14793"/>
                  </a:cubicBezTo>
                  <a:cubicBezTo>
                    <a:pt x="12832" y="14636"/>
                    <a:pt x="12580" y="14636"/>
                    <a:pt x="12423" y="14793"/>
                  </a:cubicBezTo>
                  <a:lnTo>
                    <a:pt x="11140" y="16081"/>
                  </a:lnTo>
                  <a:cubicBezTo>
                    <a:pt x="11173" y="15143"/>
                    <a:pt x="11614" y="14260"/>
                    <a:pt x="12358" y="13673"/>
                  </a:cubicBezTo>
                  <a:cubicBezTo>
                    <a:pt x="12954" y="13202"/>
                    <a:pt x="13695" y="12964"/>
                    <a:pt x="14445" y="12996"/>
                  </a:cubicBezTo>
                  <a:close/>
                  <a:moveTo>
                    <a:pt x="6048" y="14429"/>
                  </a:moveTo>
                  <a:cubicBezTo>
                    <a:pt x="6799" y="14397"/>
                    <a:pt x="7540" y="14635"/>
                    <a:pt x="8136" y="15105"/>
                  </a:cubicBezTo>
                  <a:cubicBezTo>
                    <a:pt x="8879" y="15692"/>
                    <a:pt x="9320" y="16575"/>
                    <a:pt x="9354" y="17513"/>
                  </a:cubicBezTo>
                  <a:lnTo>
                    <a:pt x="8070" y="16225"/>
                  </a:lnTo>
                  <a:cubicBezTo>
                    <a:pt x="7914" y="16068"/>
                    <a:pt x="7661" y="16068"/>
                    <a:pt x="7505" y="16225"/>
                  </a:cubicBezTo>
                  <a:cubicBezTo>
                    <a:pt x="7349" y="16382"/>
                    <a:pt x="7349" y="16636"/>
                    <a:pt x="7505" y="16793"/>
                  </a:cubicBezTo>
                  <a:lnTo>
                    <a:pt x="8766" y="18059"/>
                  </a:lnTo>
                  <a:cubicBezTo>
                    <a:pt x="7906" y="18039"/>
                    <a:pt x="7082" y="17667"/>
                    <a:pt x="6496" y="17013"/>
                  </a:cubicBezTo>
                  <a:cubicBezTo>
                    <a:pt x="5874" y="16319"/>
                    <a:pt x="5592" y="15383"/>
                    <a:pt x="5727" y="14459"/>
                  </a:cubicBezTo>
                  <a:cubicBezTo>
                    <a:pt x="5834" y="14444"/>
                    <a:pt x="5941" y="14434"/>
                    <a:pt x="6048" y="14429"/>
                  </a:cubicBezTo>
                  <a:close/>
                  <a:moveTo>
                    <a:pt x="21107" y="20805"/>
                  </a:moveTo>
                  <a:cubicBezTo>
                    <a:pt x="20889" y="20805"/>
                    <a:pt x="20712" y="20982"/>
                    <a:pt x="20712" y="21201"/>
                  </a:cubicBezTo>
                  <a:cubicBezTo>
                    <a:pt x="20712" y="21420"/>
                    <a:pt x="20889" y="21598"/>
                    <a:pt x="21107" y="21598"/>
                  </a:cubicBezTo>
                  <a:lnTo>
                    <a:pt x="21153" y="21598"/>
                  </a:lnTo>
                  <a:cubicBezTo>
                    <a:pt x="21372" y="21598"/>
                    <a:pt x="21549" y="21420"/>
                    <a:pt x="21549" y="21201"/>
                  </a:cubicBezTo>
                  <a:cubicBezTo>
                    <a:pt x="21549" y="20982"/>
                    <a:pt x="21372" y="20805"/>
                    <a:pt x="21153" y="20805"/>
                  </a:cubicBezTo>
                  <a:lnTo>
                    <a:pt x="21107" y="20805"/>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50" name="Shape">
              <a:extLst>
                <a:ext uri="{FF2B5EF4-FFF2-40B4-BE49-F238E27FC236}">
                  <a16:creationId xmlns:a16="http://schemas.microsoft.com/office/drawing/2014/main" id="{2D3099B5-3308-4127-9811-57FB72C2AAF4}"/>
                </a:ext>
              </a:extLst>
            </p:cNvPr>
            <p:cNvSpPr/>
            <p:nvPr/>
          </p:nvSpPr>
          <p:spPr>
            <a:xfrm>
              <a:off x="14020144" y="6517873"/>
              <a:ext cx="677412" cy="743475"/>
            </a:xfrm>
            <a:custGeom>
              <a:avLst/>
              <a:gdLst/>
              <a:ahLst/>
              <a:cxnLst>
                <a:cxn ang="0">
                  <a:pos x="wd2" y="hd2"/>
                </a:cxn>
                <a:cxn ang="5400000">
                  <a:pos x="wd2" y="hd2"/>
                </a:cxn>
                <a:cxn ang="10800000">
                  <a:pos x="wd2" y="hd2"/>
                </a:cxn>
                <a:cxn ang="16200000">
                  <a:pos x="wd2" y="hd2"/>
                </a:cxn>
              </a:cxnLst>
              <a:rect l="0" t="0" r="r" b="b"/>
              <a:pathLst>
                <a:path w="21580" h="21600" extrusionOk="0">
                  <a:moveTo>
                    <a:pt x="11890" y="0"/>
                  </a:moveTo>
                  <a:cubicBezTo>
                    <a:pt x="11281" y="0"/>
                    <a:pt x="10972" y="1"/>
                    <a:pt x="10647" y="95"/>
                  </a:cubicBezTo>
                  <a:cubicBezTo>
                    <a:pt x="10288" y="214"/>
                    <a:pt x="10006" y="471"/>
                    <a:pt x="9876" y="798"/>
                  </a:cubicBezTo>
                  <a:cubicBezTo>
                    <a:pt x="9772" y="1097"/>
                    <a:pt x="9772" y="1378"/>
                    <a:pt x="9772" y="1931"/>
                  </a:cubicBezTo>
                  <a:lnTo>
                    <a:pt x="9772" y="3532"/>
                  </a:lnTo>
                  <a:lnTo>
                    <a:pt x="9605" y="3531"/>
                  </a:lnTo>
                  <a:lnTo>
                    <a:pt x="8578" y="4069"/>
                  </a:lnTo>
                  <a:lnTo>
                    <a:pt x="7991" y="3166"/>
                  </a:lnTo>
                  <a:cubicBezTo>
                    <a:pt x="7783" y="2847"/>
                    <a:pt x="7679" y="2688"/>
                    <a:pt x="7510" y="2550"/>
                  </a:cubicBezTo>
                  <a:cubicBezTo>
                    <a:pt x="7364" y="2441"/>
                    <a:pt x="7184" y="2380"/>
                    <a:pt x="6998" y="2375"/>
                  </a:cubicBezTo>
                  <a:cubicBezTo>
                    <a:pt x="6937" y="2373"/>
                    <a:pt x="6874" y="2377"/>
                    <a:pt x="6813" y="2388"/>
                  </a:cubicBezTo>
                  <a:cubicBezTo>
                    <a:pt x="6709" y="2410"/>
                    <a:pt x="6615" y="2444"/>
                    <a:pt x="6509" y="2491"/>
                  </a:cubicBezTo>
                  <a:cubicBezTo>
                    <a:pt x="5852" y="1674"/>
                    <a:pt x="4905" y="1086"/>
                    <a:pt x="3823" y="837"/>
                  </a:cubicBezTo>
                  <a:cubicBezTo>
                    <a:pt x="2595" y="555"/>
                    <a:pt x="1295" y="726"/>
                    <a:pt x="205" y="1314"/>
                  </a:cubicBezTo>
                  <a:cubicBezTo>
                    <a:pt x="124" y="1355"/>
                    <a:pt x="61" y="1422"/>
                    <a:pt x="27" y="1501"/>
                  </a:cubicBezTo>
                  <a:cubicBezTo>
                    <a:pt x="-13" y="1596"/>
                    <a:pt x="-8" y="1703"/>
                    <a:pt x="42" y="1794"/>
                  </a:cubicBezTo>
                  <a:lnTo>
                    <a:pt x="1443" y="4040"/>
                  </a:lnTo>
                  <a:cubicBezTo>
                    <a:pt x="1497" y="4144"/>
                    <a:pt x="1595" y="4223"/>
                    <a:pt x="1715" y="4258"/>
                  </a:cubicBezTo>
                  <a:cubicBezTo>
                    <a:pt x="1828" y="4292"/>
                    <a:pt x="1950" y="4283"/>
                    <a:pt x="2057" y="4236"/>
                  </a:cubicBezTo>
                  <a:cubicBezTo>
                    <a:pt x="2284" y="4099"/>
                    <a:pt x="2563" y="4052"/>
                    <a:pt x="2830" y="4105"/>
                  </a:cubicBezTo>
                  <a:cubicBezTo>
                    <a:pt x="2972" y="4133"/>
                    <a:pt x="3104" y="4189"/>
                    <a:pt x="3219" y="4269"/>
                  </a:cubicBezTo>
                  <a:cubicBezTo>
                    <a:pt x="3081" y="4351"/>
                    <a:pt x="2968" y="4428"/>
                    <a:pt x="2878" y="4519"/>
                  </a:cubicBezTo>
                  <a:cubicBezTo>
                    <a:pt x="2719" y="4697"/>
                    <a:pt x="2653" y="4929"/>
                    <a:pt x="2700" y="5154"/>
                  </a:cubicBezTo>
                  <a:cubicBezTo>
                    <a:pt x="2752" y="5356"/>
                    <a:pt x="2856" y="5515"/>
                    <a:pt x="3060" y="5829"/>
                  </a:cubicBezTo>
                  <a:lnTo>
                    <a:pt x="3611" y="6676"/>
                  </a:lnTo>
                  <a:lnTo>
                    <a:pt x="3457" y="6757"/>
                  </a:lnTo>
                  <a:cubicBezTo>
                    <a:pt x="3038" y="7016"/>
                    <a:pt x="2696" y="7365"/>
                    <a:pt x="2461" y="7775"/>
                  </a:cubicBezTo>
                  <a:cubicBezTo>
                    <a:pt x="2202" y="8227"/>
                    <a:pt x="2083" y="8735"/>
                    <a:pt x="2119" y="9244"/>
                  </a:cubicBezTo>
                  <a:lnTo>
                    <a:pt x="2119" y="21100"/>
                  </a:lnTo>
                  <a:cubicBezTo>
                    <a:pt x="2115" y="21217"/>
                    <a:pt x="2158" y="21330"/>
                    <a:pt x="2239" y="21420"/>
                  </a:cubicBezTo>
                  <a:cubicBezTo>
                    <a:pt x="2338" y="21531"/>
                    <a:pt x="2485" y="21597"/>
                    <a:pt x="2642" y="21600"/>
                  </a:cubicBezTo>
                  <a:lnTo>
                    <a:pt x="21149" y="21600"/>
                  </a:lnTo>
                  <a:cubicBezTo>
                    <a:pt x="21269" y="21594"/>
                    <a:pt x="21382" y="21544"/>
                    <a:pt x="21463" y="21462"/>
                  </a:cubicBezTo>
                  <a:cubicBezTo>
                    <a:pt x="21532" y="21392"/>
                    <a:pt x="21572" y="21303"/>
                    <a:pt x="21578" y="21209"/>
                  </a:cubicBezTo>
                  <a:lnTo>
                    <a:pt x="21578" y="6308"/>
                  </a:lnTo>
                  <a:cubicBezTo>
                    <a:pt x="21587" y="6220"/>
                    <a:pt x="21571" y="6131"/>
                    <a:pt x="21530" y="6050"/>
                  </a:cubicBezTo>
                  <a:cubicBezTo>
                    <a:pt x="21495" y="5979"/>
                    <a:pt x="21442" y="5916"/>
                    <a:pt x="21376" y="5866"/>
                  </a:cubicBezTo>
                  <a:lnTo>
                    <a:pt x="18835" y="3565"/>
                  </a:lnTo>
                  <a:lnTo>
                    <a:pt x="18556" y="3564"/>
                  </a:lnTo>
                  <a:lnTo>
                    <a:pt x="18556" y="1940"/>
                  </a:lnTo>
                  <a:cubicBezTo>
                    <a:pt x="18556" y="1378"/>
                    <a:pt x="18556" y="1097"/>
                    <a:pt x="18452" y="798"/>
                  </a:cubicBezTo>
                  <a:cubicBezTo>
                    <a:pt x="18322" y="471"/>
                    <a:pt x="18039" y="214"/>
                    <a:pt x="17681" y="95"/>
                  </a:cubicBezTo>
                  <a:cubicBezTo>
                    <a:pt x="17353" y="0"/>
                    <a:pt x="17045" y="0"/>
                    <a:pt x="16438" y="0"/>
                  </a:cubicBezTo>
                  <a:lnTo>
                    <a:pt x="11900" y="0"/>
                  </a:lnTo>
                  <a:lnTo>
                    <a:pt x="11890" y="0"/>
                  </a:lnTo>
                  <a:close/>
                  <a:moveTo>
                    <a:pt x="11450" y="822"/>
                  </a:moveTo>
                  <a:lnTo>
                    <a:pt x="11453" y="822"/>
                  </a:lnTo>
                  <a:lnTo>
                    <a:pt x="16879" y="822"/>
                  </a:lnTo>
                  <a:cubicBezTo>
                    <a:pt x="17103" y="822"/>
                    <a:pt x="17217" y="822"/>
                    <a:pt x="17338" y="857"/>
                  </a:cubicBezTo>
                  <a:cubicBezTo>
                    <a:pt x="17470" y="901"/>
                    <a:pt x="17574" y="996"/>
                    <a:pt x="17622" y="1117"/>
                  </a:cubicBezTo>
                  <a:cubicBezTo>
                    <a:pt x="17660" y="1227"/>
                    <a:pt x="17661" y="1331"/>
                    <a:pt x="17661" y="1539"/>
                  </a:cubicBezTo>
                  <a:lnTo>
                    <a:pt x="17661" y="3561"/>
                  </a:lnTo>
                  <a:lnTo>
                    <a:pt x="16744" y="3557"/>
                  </a:lnTo>
                  <a:lnTo>
                    <a:pt x="16744" y="2210"/>
                  </a:lnTo>
                  <a:cubicBezTo>
                    <a:pt x="16744" y="2043"/>
                    <a:pt x="16743" y="1960"/>
                    <a:pt x="16713" y="1871"/>
                  </a:cubicBezTo>
                  <a:cubicBezTo>
                    <a:pt x="16674" y="1774"/>
                    <a:pt x="16589" y="1697"/>
                    <a:pt x="16483" y="1662"/>
                  </a:cubicBezTo>
                  <a:cubicBezTo>
                    <a:pt x="16386" y="1634"/>
                    <a:pt x="16295" y="1634"/>
                    <a:pt x="16114" y="1634"/>
                  </a:cubicBezTo>
                  <a:lnTo>
                    <a:pt x="12217" y="1634"/>
                  </a:lnTo>
                  <a:lnTo>
                    <a:pt x="12214" y="1634"/>
                  </a:lnTo>
                  <a:cubicBezTo>
                    <a:pt x="12034" y="1634"/>
                    <a:pt x="11942" y="1634"/>
                    <a:pt x="11846" y="1662"/>
                  </a:cubicBezTo>
                  <a:cubicBezTo>
                    <a:pt x="11739" y="1697"/>
                    <a:pt x="11655" y="1774"/>
                    <a:pt x="11616" y="1871"/>
                  </a:cubicBezTo>
                  <a:cubicBezTo>
                    <a:pt x="11585" y="1960"/>
                    <a:pt x="11585" y="2044"/>
                    <a:pt x="11585" y="2208"/>
                  </a:cubicBezTo>
                  <a:lnTo>
                    <a:pt x="11585" y="3538"/>
                  </a:lnTo>
                  <a:lnTo>
                    <a:pt x="10668" y="3535"/>
                  </a:lnTo>
                  <a:lnTo>
                    <a:pt x="10668" y="1536"/>
                  </a:lnTo>
                  <a:cubicBezTo>
                    <a:pt x="10668" y="1331"/>
                    <a:pt x="10667" y="1227"/>
                    <a:pt x="10706" y="1117"/>
                  </a:cubicBezTo>
                  <a:cubicBezTo>
                    <a:pt x="10754" y="996"/>
                    <a:pt x="10858" y="901"/>
                    <a:pt x="10991" y="857"/>
                  </a:cubicBezTo>
                  <a:cubicBezTo>
                    <a:pt x="11111" y="822"/>
                    <a:pt x="11225" y="822"/>
                    <a:pt x="11450" y="822"/>
                  </a:cubicBezTo>
                  <a:close/>
                  <a:moveTo>
                    <a:pt x="2663" y="1541"/>
                  </a:moveTo>
                  <a:cubicBezTo>
                    <a:pt x="2983" y="1542"/>
                    <a:pt x="3305" y="1581"/>
                    <a:pt x="3618" y="1658"/>
                  </a:cubicBezTo>
                  <a:cubicBezTo>
                    <a:pt x="4443" y="1859"/>
                    <a:pt x="5163" y="2312"/>
                    <a:pt x="5669" y="2935"/>
                  </a:cubicBezTo>
                  <a:lnTo>
                    <a:pt x="4044" y="3815"/>
                  </a:lnTo>
                  <a:cubicBezTo>
                    <a:pt x="3814" y="3601"/>
                    <a:pt x="3533" y="3438"/>
                    <a:pt x="3219" y="3346"/>
                  </a:cubicBezTo>
                  <a:cubicBezTo>
                    <a:pt x="2836" y="3234"/>
                    <a:pt x="2424" y="3229"/>
                    <a:pt x="2038" y="3330"/>
                  </a:cubicBezTo>
                  <a:lnTo>
                    <a:pt x="1103" y="1842"/>
                  </a:lnTo>
                  <a:cubicBezTo>
                    <a:pt x="1597" y="1639"/>
                    <a:pt x="2129" y="1538"/>
                    <a:pt x="2663" y="1541"/>
                  </a:cubicBezTo>
                  <a:close/>
                  <a:moveTo>
                    <a:pt x="12449" y="2465"/>
                  </a:moveTo>
                  <a:lnTo>
                    <a:pt x="15879" y="2465"/>
                  </a:lnTo>
                  <a:lnTo>
                    <a:pt x="15879" y="3554"/>
                  </a:lnTo>
                  <a:lnTo>
                    <a:pt x="12449" y="3541"/>
                  </a:lnTo>
                  <a:lnTo>
                    <a:pt x="12449" y="2465"/>
                  </a:lnTo>
                  <a:close/>
                  <a:moveTo>
                    <a:pt x="7000" y="3194"/>
                  </a:moveTo>
                  <a:cubicBezTo>
                    <a:pt x="7001" y="3194"/>
                    <a:pt x="7003" y="3194"/>
                    <a:pt x="7004" y="3195"/>
                  </a:cubicBezTo>
                  <a:cubicBezTo>
                    <a:pt x="7005" y="3196"/>
                    <a:pt x="7006" y="3197"/>
                    <a:pt x="7007" y="3198"/>
                  </a:cubicBezTo>
                  <a:lnTo>
                    <a:pt x="7830" y="4462"/>
                  </a:lnTo>
                  <a:lnTo>
                    <a:pt x="7014" y="4891"/>
                  </a:lnTo>
                  <a:lnTo>
                    <a:pt x="6741" y="4483"/>
                  </a:lnTo>
                  <a:cubicBezTo>
                    <a:pt x="6613" y="4292"/>
                    <a:pt x="6340" y="4231"/>
                    <a:pt x="6130" y="4347"/>
                  </a:cubicBezTo>
                  <a:cubicBezTo>
                    <a:pt x="5921" y="4464"/>
                    <a:pt x="5855" y="4714"/>
                    <a:pt x="5982" y="4905"/>
                  </a:cubicBezTo>
                  <a:lnTo>
                    <a:pt x="6243" y="5295"/>
                  </a:lnTo>
                  <a:lnTo>
                    <a:pt x="5773" y="5542"/>
                  </a:lnTo>
                  <a:lnTo>
                    <a:pt x="5504" y="5140"/>
                  </a:lnTo>
                  <a:cubicBezTo>
                    <a:pt x="5376" y="4949"/>
                    <a:pt x="5103" y="4888"/>
                    <a:pt x="4893" y="5004"/>
                  </a:cubicBezTo>
                  <a:cubicBezTo>
                    <a:pt x="4684" y="5121"/>
                    <a:pt x="4617" y="5370"/>
                    <a:pt x="4745" y="5562"/>
                  </a:cubicBezTo>
                  <a:lnTo>
                    <a:pt x="5002" y="5946"/>
                  </a:lnTo>
                  <a:lnTo>
                    <a:pt x="4360" y="6283"/>
                  </a:lnTo>
                  <a:lnTo>
                    <a:pt x="3565" y="5062"/>
                  </a:lnTo>
                  <a:cubicBezTo>
                    <a:pt x="3564" y="5061"/>
                    <a:pt x="3563" y="5060"/>
                    <a:pt x="3563" y="5059"/>
                  </a:cubicBezTo>
                  <a:cubicBezTo>
                    <a:pt x="3563" y="5057"/>
                    <a:pt x="3563" y="5056"/>
                    <a:pt x="3564" y="5055"/>
                  </a:cubicBezTo>
                  <a:cubicBezTo>
                    <a:pt x="3565" y="5054"/>
                    <a:pt x="3566" y="5053"/>
                    <a:pt x="3568" y="5052"/>
                  </a:cubicBezTo>
                  <a:lnTo>
                    <a:pt x="6996" y="3196"/>
                  </a:lnTo>
                  <a:cubicBezTo>
                    <a:pt x="6998" y="3195"/>
                    <a:pt x="6999" y="3194"/>
                    <a:pt x="7000" y="3194"/>
                  </a:cubicBezTo>
                  <a:close/>
                  <a:moveTo>
                    <a:pt x="9794" y="4367"/>
                  </a:moveTo>
                  <a:lnTo>
                    <a:pt x="18405" y="4367"/>
                  </a:lnTo>
                  <a:lnTo>
                    <a:pt x="20658" y="6410"/>
                  </a:lnTo>
                  <a:lnTo>
                    <a:pt x="20658" y="20776"/>
                  </a:lnTo>
                  <a:lnTo>
                    <a:pt x="3036" y="20776"/>
                  </a:lnTo>
                  <a:lnTo>
                    <a:pt x="3036" y="9092"/>
                  </a:lnTo>
                  <a:cubicBezTo>
                    <a:pt x="3017" y="8710"/>
                    <a:pt x="3126" y="8332"/>
                    <a:pt x="3348" y="8007"/>
                  </a:cubicBezTo>
                  <a:cubicBezTo>
                    <a:pt x="3538" y="7728"/>
                    <a:pt x="3805" y="7499"/>
                    <a:pt x="4122" y="7343"/>
                  </a:cubicBezTo>
                  <a:lnTo>
                    <a:pt x="9794" y="4367"/>
                  </a:lnTo>
                  <a:close/>
                  <a:moveTo>
                    <a:pt x="11889" y="8344"/>
                  </a:moveTo>
                  <a:cubicBezTo>
                    <a:pt x="11774" y="8344"/>
                    <a:pt x="11659" y="8384"/>
                    <a:pt x="11572" y="8464"/>
                  </a:cubicBezTo>
                  <a:cubicBezTo>
                    <a:pt x="11396" y="8624"/>
                    <a:pt x="11396" y="8883"/>
                    <a:pt x="11572" y="9043"/>
                  </a:cubicBezTo>
                  <a:cubicBezTo>
                    <a:pt x="11747" y="9203"/>
                    <a:pt x="12031" y="9203"/>
                    <a:pt x="12206" y="9043"/>
                  </a:cubicBezTo>
                  <a:cubicBezTo>
                    <a:pt x="12382" y="8883"/>
                    <a:pt x="12382" y="8624"/>
                    <a:pt x="12206" y="8464"/>
                  </a:cubicBezTo>
                  <a:cubicBezTo>
                    <a:pt x="12118" y="8384"/>
                    <a:pt x="12004" y="8344"/>
                    <a:pt x="11889" y="8344"/>
                  </a:cubicBezTo>
                  <a:close/>
                  <a:moveTo>
                    <a:pt x="6748" y="8348"/>
                  </a:moveTo>
                  <a:cubicBezTo>
                    <a:pt x="6441" y="8348"/>
                    <a:pt x="6211" y="8347"/>
                    <a:pt x="6016" y="8359"/>
                  </a:cubicBezTo>
                  <a:cubicBezTo>
                    <a:pt x="5821" y="8371"/>
                    <a:pt x="5661" y="8395"/>
                    <a:pt x="5497" y="8443"/>
                  </a:cubicBezTo>
                  <a:cubicBezTo>
                    <a:pt x="5317" y="8503"/>
                    <a:pt x="5155" y="8598"/>
                    <a:pt x="5023" y="8719"/>
                  </a:cubicBezTo>
                  <a:cubicBezTo>
                    <a:pt x="4890" y="8840"/>
                    <a:pt x="4787" y="8987"/>
                    <a:pt x="4721" y="9151"/>
                  </a:cubicBezTo>
                  <a:cubicBezTo>
                    <a:pt x="4669" y="9301"/>
                    <a:pt x="4643" y="9448"/>
                    <a:pt x="4630" y="9626"/>
                  </a:cubicBezTo>
                  <a:cubicBezTo>
                    <a:pt x="4616" y="9804"/>
                    <a:pt x="4616" y="10013"/>
                    <a:pt x="4616" y="10292"/>
                  </a:cubicBezTo>
                  <a:lnTo>
                    <a:pt x="4616" y="17370"/>
                  </a:lnTo>
                  <a:cubicBezTo>
                    <a:pt x="4616" y="17653"/>
                    <a:pt x="4616" y="17865"/>
                    <a:pt x="4630" y="18044"/>
                  </a:cubicBezTo>
                  <a:cubicBezTo>
                    <a:pt x="4643" y="18224"/>
                    <a:pt x="4669" y="18369"/>
                    <a:pt x="4721" y="18520"/>
                  </a:cubicBezTo>
                  <a:cubicBezTo>
                    <a:pt x="4787" y="18684"/>
                    <a:pt x="4890" y="18831"/>
                    <a:pt x="5023" y="18952"/>
                  </a:cubicBezTo>
                  <a:cubicBezTo>
                    <a:pt x="5155" y="19073"/>
                    <a:pt x="5317" y="19168"/>
                    <a:pt x="5497" y="19227"/>
                  </a:cubicBezTo>
                  <a:cubicBezTo>
                    <a:pt x="5662" y="19275"/>
                    <a:pt x="5822" y="19299"/>
                    <a:pt x="6017" y="19311"/>
                  </a:cubicBezTo>
                  <a:cubicBezTo>
                    <a:pt x="6213" y="19323"/>
                    <a:pt x="6443" y="19323"/>
                    <a:pt x="6748" y="19323"/>
                  </a:cubicBezTo>
                  <a:lnTo>
                    <a:pt x="16935" y="19323"/>
                  </a:lnTo>
                  <a:cubicBezTo>
                    <a:pt x="17245" y="19323"/>
                    <a:pt x="17478" y="19323"/>
                    <a:pt x="17675" y="19311"/>
                  </a:cubicBezTo>
                  <a:cubicBezTo>
                    <a:pt x="17871" y="19299"/>
                    <a:pt x="18031" y="19275"/>
                    <a:pt x="18196" y="19227"/>
                  </a:cubicBezTo>
                  <a:cubicBezTo>
                    <a:pt x="18376" y="19168"/>
                    <a:pt x="18537" y="19073"/>
                    <a:pt x="18670" y="18952"/>
                  </a:cubicBezTo>
                  <a:cubicBezTo>
                    <a:pt x="18802" y="18831"/>
                    <a:pt x="18906" y="18684"/>
                    <a:pt x="18972" y="18520"/>
                  </a:cubicBezTo>
                  <a:cubicBezTo>
                    <a:pt x="19024" y="18369"/>
                    <a:pt x="19050" y="18223"/>
                    <a:pt x="19063" y="18045"/>
                  </a:cubicBezTo>
                  <a:cubicBezTo>
                    <a:pt x="19076" y="17867"/>
                    <a:pt x="19077" y="17657"/>
                    <a:pt x="19077" y="17379"/>
                  </a:cubicBezTo>
                  <a:lnTo>
                    <a:pt x="19077" y="10301"/>
                  </a:lnTo>
                  <a:cubicBezTo>
                    <a:pt x="19077" y="10018"/>
                    <a:pt x="19076" y="9805"/>
                    <a:pt x="19063" y="9626"/>
                  </a:cubicBezTo>
                  <a:cubicBezTo>
                    <a:pt x="19050" y="9447"/>
                    <a:pt x="19024" y="9301"/>
                    <a:pt x="18972" y="9151"/>
                  </a:cubicBezTo>
                  <a:cubicBezTo>
                    <a:pt x="18906" y="8987"/>
                    <a:pt x="18802" y="8840"/>
                    <a:pt x="18670" y="8719"/>
                  </a:cubicBezTo>
                  <a:cubicBezTo>
                    <a:pt x="18537" y="8598"/>
                    <a:pt x="18376" y="8503"/>
                    <a:pt x="18196" y="8443"/>
                  </a:cubicBezTo>
                  <a:cubicBezTo>
                    <a:pt x="18031" y="8395"/>
                    <a:pt x="17870" y="8371"/>
                    <a:pt x="17675" y="8359"/>
                  </a:cubicBezTo>
                  <a:cubicBezTo>
                    <a:pt x="17480" y="8348"/>
                    <a:pt x="17250" y="8348"/>
                    <a:pt x="16945" y="8348"/>
                  </a:cubicBezTo>
                  <a:lnTo>
                    <a:pt x="13348" y="8348"/>
                  </a:lnTo>
                  <a:cubicBezTo>
                    <a:pt x="13094" y="8355"/>
                    <a:pt x="12893" y="8547"/>
                    <a:pt x="12900" y="8779"/>
                  </a:cubicBezTo>
                  <a:cubicBezTo>
                    <a:pt x="12906" y="9002"/>
                    <a:pt x="13103" y="9181"/>
                    <a:pt x="13348" y="9187"/>
                  </a:cubicBezTo>
                  <a:lnTo>
                    <a:pt x="17283" y="9187"/>
                  </a:lnTo>
                  <a:cubicBezTo>
                    <a:pt x="17409" y="9187"/>
                    <a:pt x="17505" y="9187"/>
                    <a:pt x="17586" y="9192"/>
                  </a:cubicBezTo>
                  <a:cubicBezTo>
                    <a:pt x="17666" y="9197"/>
                    <a:pt x="17733" y="9206"/>
                    <a:pt x="17801" y="9226"/>
                  </a:cubicBezTo>
                  <a:cubicBezTo>
                    <a:pt x="17876" y="9251"/>
                    <a:pt x="17942" y="9290"/>
                    <a:pt x="17997" y="9340"/>
                  </a:cubicBezTo>
                  <a:cubicBezTo>
                    <a:pt x="18052" y="9390"/>
                    <a:pt x="18095" y="9451"/>
                    <a:pt x="18123" y="9519"/>
                  </a:cubicBezTo>
                  <a:cubicBezTo>
                    <a:pt x="18144" y="9581"/>
                    <a:pt x="18155" y="9642"/>
                    <a:pt x="18160" y="9716"/>
                  </a:cubicBezTo>
                  <a:cubicBezTo>
                    <a:pt x="18165" y="9790"/>
                    <a:pt x="18165" y="9878"/>
                    <a:pt x="18165" y="9995"/>
                  </a:cubicBezTo>
                  <a:lnTo>
                    <a:pt x="18165" y="17679"/>
                  </a:lnTo>
                  <a:cubicBezTo>
                    <a:pt x="18165" y="17795"/>
                    <a:pt x="18165" y="17882"/>
                    <a:pt x="18160" y="17955"/>
                  </a:cubicBezTo>
                  <a:cubicBezTo>
                    <a:pt x="18155" y="18029"/>
                    <a:pt x="18144" y="18089"/>
                    <a:pt x="18123" y="18152"/>
                  </a:cubicBezTo>
                  <a:cubicBezTo>
                    <a:pt x="18095" y="18220"/>
                    <a:pt x="18052" y="18280"/>
                    <a:pt x="17997" y="18331"/>
                  </a:cubicBezTo>
                  <a:cubicBezTo>
                    <a:pt x="17942" y="18381"/>
                    <a:pt x="17876" y="18420"/>
                    <a:pt x="17801" y="18445"/>
                  </a:cubicBezTo>
                  <a:cubicBezTo>
                    <a:pt x="17733" y="18465"/>
                    <a:pt x="17666" y="18474"/>
                    <a:pt x="17585" y="18479"/>
                  </a:cubicBezTo>
                  <a:cubicBezTo>
                    <a:pt x="17503" y="18484"/>
                    <a:pt x="17407" y="18484"/>
                    <a:pt x="17279" y="18484"/>
                  </a:cubicBezTo>
                  <a:lnTo>
                    <a:pt x="6410" y="18484"/>
                  </a:lnTo>
                  <a:cubicBezTo>
                    <a:pt x="6283" y="18484"/>
                    <a:pt x="6188" y="18484"/>
                    <a:pt x="6107" y="18479"/>
                  </a:cubicBezTo>
                  <a:cubicBezTo>
                    <a:pt x="6026" y="18474"/>
                    <a:pt x="5960" y="18465"/>
                    <a:pt x="5892" y="18445"/>
                  </a:cubicBezTo>
                  <a:cubicBezTo>
                    <a:pt x="5817" y="18420"/>
                    <a:pt x="5751" y="18381"/>
                    <a:pt x="5696" y="18331"/>
                  </a:cubicBezTo>
                  <a:cubicBezTo>
                    <a:pt x="5641" y="18280"/>
                    <a:pt x="5597" y="18220"/>
                    <a:pt x="5570" y="18152"/>
                  </a:cubicBezTo>
                  <a:cubicBezTo>
                    <a:pt x="5549" y="18089"/>
                    <a:pt x="5538" y="18029"/>
                    <a:pt x="5533" y="17955"/>
                  </a:cubicBezTo>
                  <a:cubicBezTo>
                    <a:pt x="5528" y="17880"/>
                    <a:pt x="5527" y="17793"/>
                    <a:pt x="5527" y="17676"/>
                  </a:cubicBezTo>
                  <a:lnTo>
                    <a:pt x="5527" y="9992"/>
                  </a:lnTo>
                  <a:cubicBezTo>
                    <a:pt x="5527" y="9876"/>
                    <a:pt x="5528" y="9789"/>
                    <a:pt x="5533" y="9716"/>
                  </a:cubicBezTo>
                  <a:cubicBezTo>
                    <a:pt x="5538" y="9642"/>
                    <a:pt x="5549" y="9581"/>
                    <a:pt x="5570" y="9519"/>
                  </a:cubicBezTo>
                  <a:cubicBezTo>
                    <a:pt x="5597" y="9451"/>
                    <a:pt x="5641" y="9390"/>
                    <a:pt x="5696" y="9340"/>
                  </a:cubicBezTo>
                  <a:cubicBezTo>
                    <a:pt x="5751" y="9290"/>
                    <a:pt x="5817" y="9251"/>
                    <a:pt x="5892" y="9226"/>
                  </a:cubicBezTo>
                  <a:cubicBezTo>
                    <a:pt x="5960" y="9206"/>
                    <a:pt x="6026" y="9197"/>
                    <a:pt x="6106" y="9192"/>
                  </a:cubicBezTo>
                  <a:cubicBezTo>
                    <a:pt x="6187" y="9187"/>
                    <a:pt x="6283" y="9187"/>
                    <a:pt x="6410" y="9187"/>
                  </a:cubicBezTo>
                  <a:lnTo>
                    <a:pt x="6414" y="9187"/>
                  </a:lnTo>
                  <a:lnTo>
                    <a:pt x="10336" y="9187"/>
                  </a:lnTo>
                  <a:cubicBezTo>
                    <a:pt x="10583" y="9185"/>
                    <a:pt x="10785" y="9004"/>
                    <a:pt x="10791" y="8779"/>
                  </a:cubicBezTo>
                  <a:cubicBezTo>
                    <a:pt x="10797" y="8545"/>
                    <a:pt x="10593" y="8351"/>
                    <a:pt x="10336" y="8348"/>
                  </a:cubicBezTo>
                  <a:lnTo>
                    <a:pt x="6758" y="8348"/>
                  </a:lnTo>
                  <a:lnTo>
                    <a:pt x="6748" y="8348"/>
                  </a:lnTo>
                  <a:close/>
                  <a:moveTo>
                    <a:pt x="7783" y="11178"/>
                  </a:moveTo>
                  <a:cubicBezTo>
                    <a:pt x="7301" y="11175"/>
                    <a:pt x="6820" y="11233"/>
                    <a:pt x="6353" y="11353"/>
                  </a:cubicBezTo>
                  <a:cubicBezTo>
                    <a:pt x="6301" y="11365"/>
                    <a:pt x="6253" y="11390"/>
                    <a:pt x="6216" y="11424"/>
                  </a:cubicBezTo>
                  <a:cubicBezTo>
                    <a:pt x="6174" y="11464"/>
                    <a:pt x="6146" y="11514"/>
                    <a:pt x="6137" y="11569"/>
                  </a:cubicBezTo>
                  <a:cubicBezTo>
                    <a:pt x="5825" y="12764"/>
                    <a:pt x="6003" y="14022"/>
                    <a:pt x="6637" y="15106"/>
                  </a:cubicBezTo>
                  <a:cubicBezTo>
                    <a:pt x="7278" y="16202"/>
                    <a:pt x="8340" y="17044"/>
                    <a:pt x="9619" y="17471"/>
                  </a:cubicBezTo>
                  <a:cubicBezTo>
                    <a:pt x="9855" y="17541"/>
                    <a:pt x="10109" y="17423"/>
                    <a:pt x="10185" y="17207"/>
                  </a:cubicBezTo>
                  <a:cubicBezTo>
                    <a:pt x="10256" y="17003"/>
                    <a:pt x="10140" y="16785"/>
                    <a:pt x="9922" y="16708"/>
                  </a:cubicBezTo>
                  <a:cubicBezTo>
                    <a:pt x="8775" y="16315"/>
                    <a:pt x="7841" y="15529"/>
                    <a:pt x="7323" y="14516"/>
                  </a:cubicBezTo>
                  <a:cubicBezTo>
                    <a:pt x="6930" y="13748"/>
                    <a:pt x="6799" y="12890"/>
                    <a:pt x="6948" y="12053"/>
                  </a:cubicBezTo>
                  <a:cubicBezTo>
                    <a:pt x="7525" y="11974"/>
                    <a:pt x="8113" y="11993"/>
                    <a:pt x="8683" y="12108"/>
                  </a:cubicBezTo>
                  <a:cubicBezTo>
                    <a:pt x="9223" y="12216"/>
                    <a:pt x="9738" y="12410"/>
                    <a:pt x="10204" y="12680"/>
                  </a:cubicBezTo>
                  <a:cubicBezTo>
                    <a:pt x="10432" y="12787"/>
                    <a:pt x="10713" y="12695"/>
                    <a:pt x="10812" y="12479"/>
                  </a:cubicBezTo>
                  <a:cubicBezTo>
                    <a:pt x="10895" y="12299"/>
                    <a:pt x="10819" y="12092"/>
                    <a:pt x="10635" y="11992"/>
                  </a:cubicBezTo>
                  <a:cubicBezTo>
                    <a:pt x="10038" y="11620"/>
                    <a:pt x="9361" y="11368"/>
                    <a:pt x="8649" y="11251"/>
                  </a:cubicBezTo>
                  <a:cubicBezTo>
                    <a:pt x="8363" y="11205"/>
                    <a:pt x="8073" y="11180"/>
                    <a:pt x="7783" y="11178"/>
                  </a:cubicBezTo>
                  <a:close/>
                  <a:moveTo>
                    <a:pt x="16122" y="11183"/>
                  </a:moveTo>
                  <a:cubicBezTo>
                    <a:pt x="14644" y="11150"/>
                    <a:pt x="13196" y="11669"/>
                    <a:pt x="12133" y="12645"/>
                  </a:cubicBezTo>
                  <a:cubicBezTo>
                    <a:pt x="11435" y="13286"/>
                    <a:pt x="10956" y="14078"/>
                    <a:pt x="10721" y="14928"/>
                  </a:cubicBezTo>
                  <a:lnTo>
                    <a:pt x="8773" y="13182"/>
                  </a:lnTo>
                  <a:cubicBezTo>
                    <a:pt x="8596" y="13023"/>
                    <a:pt x="8311" y="13025"/>
                    <a:pt x="8137" y="13187"/>
                  </a:cubicBezTo>
                  <a:cubicBezTo>
                    <a:pt x="7963" y="13349"/>
                    <a:pt x="7965" y="13609"/>
                    <a:pt x="8142" y="13767"/>
                  </a:cubicBezTo>
                  <a:lnTo>
                    <a:pt x="10559" y="15933"/>
                  </a:lnTo>
                  <a:cubicBezTo>
                    <a:pt x="10539" y="16357"/>
                    <a:pt x="10578" y="16785"/>
                    <a:pt x="10681" y="17210"/>
                  </a:cubicBezTo>
                  <a:cubicBezTo>
                    <a:pt x="10704" y="17304"/>
                    <a:pt x="10755" y="17390"/>
                    <a:pt x="10828" y="17459"/>
                  </a:cubicBezTo>
                  <a:cubicBezTo>
                    <a:pt x="10892" y="17520"/>
                    <a:pt x="10971" y="17565"/>
                    <a:pt x="11058" y="17592"/>
                  </a:cubicBezTo>
                  <a:cubicBezTo>
                    <a:pt x="13127" y="18022"/>
                    <a:pt x="15283" y="17325"/>
                    <a:pt x="16593" y="15803"/>
                  </a:cubicBezTo>
                  <a:cubicBezTo>
                    <a:pt x="17596" y="14637"/>
                    <a:pt x="17966" y="13120"/>
                    <a:pt x="17601" y="11676"/>
                  </a:cubicBezTo>
                  <a:cubicBezTo>
                    <a:pt x="17570" y="11580"/>
                    <a:pt x="17511" y="11494"/>
                    <a:pt x="17431" y="11427"/>
                  </a:cubicBezTo>
                  <a:cubicBezTo>
                    <a:pt x="17351" y="11360"/>
                    <a:pt x="17252" y="11315"/>
                    <a:pt x="17146" y="11295"/>
                  </a:cubicBezTo>
                  <a:cubicBezTo>
                    <a:pt x="16806" y="11227"/>
                    <a:pt x="16464" y="11190"/>
                    <a:pt x="16122" y="11183"/>
                  </a:cubicBezTo>
                  <a:close/>
                  <a:moveTo>
                    <a:pt x="16009" y="12010"/>
                  </a:moveTo>
                  <a:cubicBezTo>
                    <a:pt x="16252" y="12009"/>
                    <a:pt x="16497" y="12026"/>
                    <a:pt x="16740" y="12061"/>
                  </a:cubicBezTo>
                  <a:cubicBezTo>
                    <a:pt x="16950" y="13112"/>
                    <a:pt x="16700" y="14195"/>
                    <a:pt x="16044" y="15080"/>
                  </a:cubicBezTo>
                  <a:cubicBezTo>
                    <a:pt x="15150" y="16285"/>
                    <a:pt x="13643" y="16972"/>
                    <a:pt x="12070" y="16920"/>
                  </a:cubicBezTo>
                  <a:lnTo>
                    <a:pt x="15194" y="14072"/>
                  </a:lnTo>
                  <a:cubicBezTo>
                    <a:pt x="15369" y="13911"/>
                    <a:pt x="15369" y="13652"/>
                    <a:pt x="15194" y="13491"/>
                  </a:cubicBezTo>
                  <a:cubicBezTo>
                    <a:pt x="15018" y="13331"/>
                    <a:pt x="14733" y="13331"/>
                    <a:pt x="14557" y="13491"/>
                  </a:cubicBezTo>
                  <a:lnTo>
                    <a:pt x="11448" y="16326"/>
                  </a:lnTo>
                  <a:cubicBezTo>
                    <a:pt x="11409" y="15043"/>
                    <a:pt x="12013" y="13804"/>
                    <a:pt x="13105" y="12974"/>
                  </a:cubicBezTo>
                  <a:cubicBezTo>
                    <a:pt x="13927" y="12350"/>
                    <a:pt x="14955" y="12013"/>
                    <a:pt x="16009" y="12010"/>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51" name="Shape">
              <a:extLst>
                <a:ext uri="{FF2B5EF4-FFF2-40B4-BE49-F238E27FC236}">
                  <a16:creationId xmlns:a16="http://schemas.microsoft.com/office/drawing/2014/main" id="{C81C9D30-9ECD-4E1D-BE45-8786751D5965}"/>
                </a:ext>
              </a:extLst>
            </p:cNvPr>
            <p:cNvSpPr/>
            <p:nvPr/>
          </p:nvSpPr>
          <p:spPr>
            <a:xfrm>
              <a:off x="13942180" y="3682857"/>
              <a:ext cx="739308" cy="739397"/>
            </a:xfrm>
            <a:custGeom>
              <a:avLst/>
              <a:gdLst/>
              <a:ahLst/>
              <a:cxnLst>
                <a:cxn ang="0">
                  <a:pos x="wd2" y="hd2"/>
                </a:cxn>
                <a:cxn ang="5400000">
                  <a:pos x="wd2" y="hd2"/>
                </a:cxn>
                <a:cxn ang="10800000">
                  <a:pos x="wd2" y="hd2"/>
                </a:cxn>
                <a:cxn ang="16200000">
                  <a:pos x="wd2" y="hd2"/>
                </a:cxn>
              </a:cxnLst>
              <a:rect l="0" t="0" r="r" b="b"/>
              <a:pathLst>
                <a:path w="21554" h="21591" extrusionOk="0">
                  <a:moveTo>
                    <a:pt x="10786" y="0"/>
                  </a:moveTo>
                  <a:cubicBezTo>
                    <a:pt x="10538" y="0"/>
                    <a:pt x="10336" y="202"/>
                    <a:pt x="10336" y="452"/>
                  </a:cubicBezTo>
                  <a:lnTo>
                    <a:pt x="10336" y="2487"/>
                  </a:lnTo>
                  <a:cubicBezTo>
                    <a:pt x="10336" y="2736"/>
                    <a:pt x="10538" y="2938"/>
                    <a:pt x="10786" y="2938"/>
                  </a:cubicBezTo>
                  <a:cubicBezTo>
                    <a:pt x="11035" y="2938"/>
                    <a:pt x="11237" y="2736"/>
                    <a:pt x="11237" y="2487"/>
                  </a:cubicBezTo>
                  <a:lnTo>
                    <a:pt x="11237" y="452"/>
                  </a:lnTo>
                  <a:cubicBezTo>
                    <a:pt x="11237" y="202"/>
                    <a:pt x="11035" y="0"/>
                    <a:pt x="10786" y="0"/>
                  </a:cubicBezTo>
                  <a:close/>
                  <a:moveTo>
                    <a:pt x="16076" y="1438"/>
                  </a:moveTo>
                  <a:cubicBezTo>
                    <a:pt x="15932" y="1448"/>
                    <a:pt x="15794" y="1526"/>
                    <a:pt x="15716" y="1661"/>
                  </a:cubicBezTo>
                  <a:lnTo>
                    <a:pt x="14691" y="3418"/>
                  </a:lnTo>
                  <a:cubicBezTo>
                    <a:pt x="14565" y="3633"/>
                    <a:pt x="14638" y="3910"/>
                    <a:pt x="14853" y="4035"/>
                  </a:cubicBezTo>
                  <a:cubicBezTo>
                    <a:pt x="15067" y="4161"/>
                    <a:pt x="15344" y="4089"/>
                    <a:pt x="15469" y="3873"/>
                  </a:cubicBezTo>
                  <a:lnTo>
                    <a:pt x="16494" y="2116"/>
                  </a:lnTo>
                  <a:cubicBezTo>
                    <a:pt x="16620" y="1901"/>
                    <a:pt x="16547" y="1625"/>
                    <a:pt x="16332" y="1499"/>
                  </a:cubicBezTo>
                  <a:cubicBezTo>
                    <a:pt x="16252" y="1452"/>
                    <a:pt x="16163" y="1433"/>
                    <a:pt x="16076" y="1438"/>
                  </a:cubicBezTo>
                  <a:close/>
                  <a:moveTo>
                    <a:pt x="5490" y="1441"/>
                  </a:moveTo>
                  <a:cubicBezTo>
                    <a:pt x="5403" y="1436"/>
                    <a:pt x="5313" y="1456"/>
                    <a:pt x="5233" y="1504"/>
                  </a:cubicBezTo>
                  <a:cubicBezTo>
                    <a:pt x="5019" y="1631"/>
                    <a:pt x="4948" y="1908"/>
                    <a:pt x="5075" y="2122"/>
                  </a:cubicBezTo>
                  <a:lnTo>
                    <a:pt x="6110" y="3873"/>
                  </a:lnTo>
                  <a:cubicBezTo>
                    <a:pt x="6237" y="4087"/>
                    <a:pt x="6513" y="4158"/>
                    <a:pt x="6728" y="4031"/>
                  </a:cubicBezTo>
                  <a:cubicBezTo>
                    <a:pt x="6942" y="3904"/>
                    <a:pt x="7012" y="3627"/>
                    <a:pt x="6885" y="3413"/>
                  </a:cubicBezTo>
                  <a:lnTo>
                    <a:pt x="5850" y="1662"/>
                  </a:lnTo>
                  <a:cubicBezTo>
                    <a:pt x="5771" y="1528"/>
                    <a:pt x="5634" y="1449"/>
                    <a:pt x="5490" y="1441"/>
                  </a:cubicBezTo>
                  <a:close/>
                  <a:moveTo>
                    <a:pt x="10709" y="3528"/>
                  </a:moveTo>
                  <a:cubicBezTo>
                    <a:pt x="8866" y="3528"/>
                    <a:pt x="7024" y="4232"/>
                    <a:pt x="5618" y="5641"/>
                  </a:cubicBezTo>
                  <a:cubicBezTo>
                    <a:pt x="4294" y="6967"/>
                    <a:pt x="3596" y="8681"/>
                    <a:pt x="3519" y="10417"/>
                  </a:cubicBezTo>
                  <a:lnTo>
                    <a:pt x="2778" y="10417"/>
                  </a:lnTo>
                  <a:cubicBezTo>
                    <a:pt x="2672" y="10411"/>
                    <a:pt x="2567" y="10442"/>
                    <a:pt x="2480" y="10503"/>
                  </a:cubicBezTo>
                  <a:cubicBezTo>
                    <a:pt x="2386" y="10569"/>
                    <a:pt x="2321" y="10666"/>
                    <a:pt x="2294" y="10777"/>
                  </a:cubicBezTo>
                  <a:lnTo>
                    <a:pt x="20" y="21019"/>
                  </a:lnTo>
                  <a:cubicBezTo>
                    <a:pt x="-20" y="21147"/>
                    <a:pt x="1" y="21287"/>
                    <a:pt x="77" y="21398"/>
                  </a:cubicBezTo>
                  <a:cubicBezTo>
                    <a:pt x="162" y="21523"/>
                    <a:pt x="306" y="21596"/>
                    <a:pt x="458" y="21590"/>
                  </a:cubicBezTo>
                  <a:lnTo>
                    <a:pt x="21038" y="21590"/>
                  </a:lnTo>
                  <a:cubicBezTo>
                    <a:pt x="21191" y="21600"/>
                    <a:pt x="21339" y="21537"/>
                    <a:pt x="21438" y="21421"/>
                  </a:cubicBezTo>
                  <a:cubicBezTo>
                    <a:pt x="21543" y="21298"/>
                    <a:pt x="21580" y="21131"/>
                    <a:pt x="21537" y="20975"/>
                  </a:cubicBezTo>
                  <a:lnTo>
                    <a:pt x="19254" y="10767"/>
                  </a:lnTo>
                  <a:cubicBezTo>
                    <a:pt x="19222" y="10663"/>
                    <a:pt x="19157" y="10572"/>
                    <a:pt x="19070" y="10508"/>
                  </a:cubicBezTo>
                  <a:cubicBezTo>
                    <a:pt x="18980" y="10442"/>
                    <a:pt x="18871" y="10408"/>
                    <a:pt x="18760" y="10411"/>
                  </a:cubicBezTo>
                  <a:lnTo>
                    <a:pt x="17900" y="10411"/>
                  </a:lnTo>
                  <a:cubicBezTo>
                    <a:pt x="17821" y="8676"/>
                    <a:pt x="17123" y="6965"/>
                    <a:pt x="15801" y="5641"/>
                  </a:cubicBezTo>
                  <a:cubicBezTo>
                    <a:pt x="14395" y="4232"/>
                    <a:pt x="12552" y="3528"/>
                    <a:pt x="10709" y="3528"/>
                  </a:cubicBezTo>
                  <a:close/>
                  <a:moveTo>
                    <a:pt x="10709" y="4377"/>
                  </a:moveTo>
                  <a:cubicBezTo>
                    <a:pt x="12335" y="4377"/>
                    <a:pt x="13961" y="4998"/>
                    <a:pt x="15201" y="6241"/>
                  </a:cubicBezTo>
                  <a:cubicBezTo>
                    <a:pt x="16358" y="7399"/>
                    <a:pt x="16972" y="8894"/>
                    <a:pt x="17049" y="10411"/>
                  </a:cubicBezTo>
                  <a:lnTo>
                    <a:pt x="4368" y="10416"/>
                  </a:lnTo>
                  <a:cubicBezTo>
                    <a:pt x="4445" y="8897"/>
                    <a:pt x="5059" y="7400"/>
                    <a:pt x="6217" y="6241"/>
                  </a:cubicBezTo>
                  <a:cubicBezTo>
                    <a:pt x="7458" y="4998"/>
                    <a:pt x="9083" y="4377"/>
                    <a:pt x="10709" y="4377"/>
                  </a:cubicBezTo>
                  <a:close/>
                  <a:moveTo>
                    <a:pt x="10724" y="5214"/>
                  </a:moveTo>
                  <a:cubicBezTo>
                    <a:pt x="10516" y="5217"/>
                    <a:pt x="10344" y="5376"/>
                    <a:pt x="10326" y="5583"/>
                  </a:cubicBezTo>
                  <a:cubicBezTo>
                    <a:pt x="10306" y="5808"/>
                    <a:pt x="10471" y="6008"/>
                    <a:pt x="10696" y="6029"/>
                  </a:cubicBezTo>
                  <a:cubicBezTo>
                    <a:pt x="10700" y="6029"/>
                    <a:pt x="10705" y="6028"/>
                    <a:pt x="10709" y="6028"/>
                  </a:cubicBezTo>
                  <a:cubicBezTo>
                    <a:pt x="11926" y="6028"/>
                    <a:pt x="13143" y="6494"/>
                    <a:pt x="14072" y="7424"/>
                  </a:cubicBezTo>
                  <a:cubicBezTo>
                    <a:pt x="14191" y="7543"/>
                    <a:pt x="14302" y="7668"/>
                    <a:pt x="14406" y="7796"/>
                  </a:cubicBezTo>
                  <a:cubicBezTo>
                    <a:pt x="14529" y="7946"/>
                    <a:pt x="14743" y="7984"/>
                    <a:pt x="14911" y="7885"/>
                  </a:cubicBezTo>
                  <a:cubicBezTo>
                    <a:pt x="15139" y="7751"/>
                    <a:pt x="15186" y="7440"/>
                    <a:pt x="15007" y="7244"/>
                  </a:cubicBezTo>
                  <a:cubicBezTo>
                    <a:pt x="14895" y="7108"/>
                    <a:pt x="14775" y="6975"/>
                    <a:pt x="14647" y="6848"/>
                  </a:cubicBezTo>
                  <a:cubicBezTo>
                    <a:pt x="13564" y="5762"/>
                    <a:pt x="12144" y="5218"/>
                    <a:pt x="10724" y="5214"/>
                  </a:cubicBezTo>
                  <a:close/>
                  <a:moveTo>
                    <a:pt x="1520" y="5329"/>
                  </a:moveTo>
                  <a:cubicBezTo>
                    <a:pt x="1376" y="5339"/>
                    <a:pt x="1238" y="5417"/>
                    <a:pt x="1160" y="5552"/>
                  </a:cubicBezTo>
                  <a:cubicBezTo>
                    <a:pt x="1035" y="5768"/>
                    <a:pt x="1109" y="6044"/>
                    <a:pt x="1324" y="6170"/>
                  </a:cubicBezTo>
                  <a:lnTo>
                    <a:pt x="3082" y="7190"/>
                  </a:lnTo>
                  <a:cubicBezTo>
                    <a:pt x="3297" y="7315"/>
                    <a:pt x="3573" y="7242"/>
                    <a:pt x="3698" y="7027"/>
                  </a:cubicBezTo>
                  <a:cubicBezTo>
                    <a:pt x="3822" y="6811"/>
                    <a:pt x="3749" y="6535"/>
                    <a:pt x="3534" y="6410"/>
                  </a:cubicBezTo>
                  <a:lnTo>
                    <a:pt x="1777" y="5388"/>
                  </a:lnTo>
                  <a:cubicBezTo>
                    <a:pt x="1696" y="5341"/>
                    <a:pt x="1607" y="5323"/>
                    <a:pt x="1520" y="5329"/>
                  </a:cubicBezTo>
                  <a:close/>
                  <a:moveTo>
                    <a:pt x="20051" y="5343"/>
                  </a:moveTo>
                  <a:cubicBezTo>
                    <a:pt x="19965" y="5336"/>
                    <a:pt x="19875" y="5353"/>
                    <a:pt x="19794" y="5399"/>
                  </a:cubicBezTo>
                  <a:lnTo>
                    <a:pt x="18020" y="6392"/>
                  </a:lnTo>
                  <a:cubicBezTo>
                    <a:pt x="17803" y="6514"/>
                    <a:pt x="17725" y="6788"/>
                    <a:pt x="17846" y="7006"/>
                  </a:cubicBezTo>
                  <a:cubicBezTo>
                    <a:pt x="17968" y="7223"/>
                    <a:pt x="18243" y="7301"/>
                    <a:pt x="18460" y="7180"/>
                  </a:cubicBezTo>
                  <a:lnTo>
                    <a:pt x="20233" y="6187"/>
                  </a:lnTo>
                  <a:cubicBezTo>
                    <a:pt x="20451" y="6066"/>
                    <a:pt x="20529" y="5791"/>
                    <a:pt x="20407" y="5573"/>
                  </a:cubicBezTo>
                  <a:cubicBezTo>
                    <a:pt x="20331" y="5437"/>
                    <a:pt x="20195" y="5355"/>
                    <a:pt x="20051" y="5343"/>
                  </a:cubicBezTo>
                  <a:close/>
                  <a:moveTo>
                    <a:pt x="15448" y="8297"/>
                  </a:moveTo>
                  <a:cubicBezTo>
                    <a:pt x="15338" y="8297"/>
                    <a:pt x="15227" y="8339"/>
                    <a:pt x="15143" y="8423"/>
                  </a:cubicBezTo>
                  <a:cubicBezTo>
                    <a:pt x="14975" y="8592"/>
                    <a:pt x="14975" y="8866"/>
                    <a:pt x="15143" y="9034"/>
                  </a:cubicBezTo>
                  <a:cubicBezTo>
                    <a:pt x="15312" y="9203"/>
                    <a:pt x="15584" y="9203"/>
                    <a:pt x="15753" y="9034"/>
                  </a:cubicBezTo>
                  <a:cubicBezTo>
                    <a:pt x="15921" y="8866"/>
                    <a:pt x="15921" y="8592"/>
                    <a:pt x="15753" y="8423"/>
                  </a:cubicBezTo>
                  <a:cubicBezTo>
                    <a:pt x="15668" y="8339"/>
                    <a:pt x="15559" y="8297"/>
                    <a:pt x="15448" y="8297"/>
                  </a:cubicBezTo>
                  <a:close/>
                  <a:moveTo>
                    <a:pt x="3037" y="11198"/>
                  </a:moveTo>
                  <a:lnTo>
                    <a:pt x="7545" y="11198"/>
                  </a:lnTo>
                  <a:lnTo>
                    <a:pt x="7345" y="13837"/>
                  </a:lnTo>
                  <a:lnTo>
                    <a:pt x="2447" y="13837"/>
                  </a:lnTo>
                  <a:lnTo>
                    <a:pt x="3037" y="11198"/>
                  </a:lnTo>
                  <a:close/>
                  <a:moveTo>
                    <a:pt x="8379" y="11198"/>
                  </a:moveTo>
                  <a:lnTo>
                    <a:pt x="13196" y="11198"/>
                  </a:lnTo>
                  <a:lnTo>
                    <a:pt x="13391" y="13837"/>
                  </a:lnTo>
                  <a:lnTo>
                    <a:pt x="8183" y="13837"/>
                  </a:lnTo>
                  <a:lnTo>
                    <a:pt x="8379" y="11198"/>
                  </a:lnTo>
                  <a:close/>
                  <a:moveTo>
                    <a:pt x="14004" y="11198"/>
                  </a:moveTo>
                  <a:lnTo>
                    <a:pt x="18597" y="11198"/>
                  </a:lnTo>
                  <a:lnTo>
                    <a:pt x="19165" y="13837"/>
                  </a:lnTo>
                  <a:lnTo>
                    <a:pt x="14204" y="13837"/>
                  </a:lnTo>
                  <a:lnTo>
                    <a:pt x="14004" y="11198"/>
                  </a:lnTo>
                  <a:close/>
                  <a:moveTo>
                    <a:pt x="2262" y="14659"/>
                  </a:moveTo>
                  <a:lnTo>
                    <a:pt x="7283" y="14659"/>
                  </a:lnTo>
                  <a:lnTo>
                    <a:pt x="7084" y="17294"/>
                  </a:lnTo>
                  <a:lnTo>
                    <a:pt x="1672" y="17294"/>
                  </a:lnTo>
                  <a:lnTo>
                    <a:pt x="2262" y="14659"/>
                  </a:lnTo>
                  <a:close/>
                  <a:moveTo>
                    <a:pt x="8122" y="14659"/>
                  </a:moveTo>
                  <a:lnTo>
                    <a:pt x="13452" y="14659"/>
                  </a:lnTo>
                  <a:lnTo>
                    <a:pt x="13647" y="17294"/>
                  </a:lnTo>
                  <a:lnTo>
                    <a:pt x="7926" y="17294"/>
                  </a:lnTo>
                  <a:lnTo>
                    <a:pt x="8122" y="14659"/>
                  </a:lnTo>
                  <a:close/>
                  <a:moveTo>
                    <a:pt x="14266" y="14659"/>
                  </a:moveTo>
                  <a:lnTo>
                    <a:pt x="19342" y="14659"/>
                  </a:lnTo>
                  <a:lnTo>
                    <a:pt x="19910" y="17294"/>
                  </a:lnTo>
                  <a:lnTo>
                    <a:pt x="14465" y="17294"/>
                  </a:lnTo>
                  <a:lnTo>
                    <a:pt x="14266" y="14659"/>
                  </a:lnTo>
                  <a:close/>
                  <a:moveTo>
                    <a:pt x="1488" y="18116"/>
                  </a:moveTo>
                  <a:lnTo>
                    <a:pt x="7022" y="18116"/>
                  </a:lnTo>
                  <a:lnTo>
                    <a:pt x="6823" y="20755"/>
                  </a:lnTo>
                  <a:lnTo>
                    <a:pt x="897" y="20755"/>
                  </a:lnTo>
                  <a:lnTo>
                    <a:pt x="1488" y="18116"/>
                  </a:lnTo>
                  <a:close/>
                  <a:moveTo>
                    <a:pt x="7865" y="18116"/>
                  </a:moveTo>
                  <a:lnTo>
                    <a:pt x="13708" y="18116"/>
                  </a:lnTo>
                  <a:lnTo>
                    <a:pt x="13903" y="20755"/>
                  </a:lnTo>
                  <a:lnTo>
                    <a:pt x="7669" y="20755"/>
                  </a:lnTo>
                  <a:lnTo>
                    <a:pt x="7865" y="18116"/>
                  </a:lnTo>
                  <a:close/>
                  <a:moveTo>
                    <a:pt x="14527" y="18116"/>
                  </a:moveTo>
                  <a:lnTo>
                    <a:pt x="20086" y="18116"/>
                  </a:lnTo>
                  <a:lnTo>
                    <a:pt x="20654" y="20755"/>
                  </a:lnTo>
                  <a:lnTo>
                    <a:pt x="14727" y="20755"/>
                  </a:lnTo>
                  <a:lnTo>
                    <a:pt x="14527" y="18116"/>
                  </a:ln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sp>
          <p:nvSpPr>
            <p:cNvPr id="53" name="Shape">
              <a:extLst>
                <a:ext uri="{FF2B5EF4-FFF2-40B4-BE49-F238E27FC236}">
                  <a16:creationId xmlns:a16="http://schemas.microsoft.com/office/drawing/2014/main" id="{EE677667-DE9D-4490-8EE5-96082F6CBE5A}"/>
                </a:ext>
              </a:extLst>
            </p:cNvPr>
            <p:cNvSpPr/>
            <p:nvPr/>
          </p:nvSpPr>
          <p:spPr>
            <a:xfrm>
              <a:off x="14020144" y="5150127"/>
              <a:ext cx="742053" cy="741809"/>
            </a:xfrm>
            <a:custGeom>
              <a:avLst/>
              <a:gdLst/>
              <a:ahLst/>
              <a:cxnLst>
                <a:cxn ang="0">
                  <a:pos x="wd2" y="hd2"/>
                </a:cxn>
                <a:cxn ang="5400000">
                  <a:pos x="wd2" y="hd2"/>
                </a:cxn>
                <a:cxn ang="10800000">
                  <a:pos x="wd2" y="hd2"/>
                </a:cxn>
                <a:cxn ang="16200000">
                  <a:pos x="wd2" y="hd2"/>
                </a:cxn>
              </a:cxnLst>
              <a:rect l="0" t="0" r="r" b="b"/>
              <a:pathLst>
                <a:path w="20489" h="20695" extrusionOk="0">
                  <a:moveTo>
                    <a:pt x="12232" y="0"/>
                  </a:moveTo>
                  <a:cubicBezTo>
                    <a:pt x="12214" y="0"/>
                    <a:pt x="12195" y="1"/>
                    <a:pt x="12177" y="4"/>
                  </a:cubicBezTo>
                  <a:lnTo>
                    <a:pt x="9429" y="4"/>
                  </a:lnTo>
                  <a:cubicBezTo>
                    <a:pt x="8242" y="49"/>
                    <a:pt x="7222" y="768"/>
                    <a:pt x="6740" y="1800"/>
                  </a:cubicBezTo>
                  <a:lnTo>
                    <a:pt x="5834" y="1800"/>
                  </a:lnTo>
                  <a:lnTo>
                    <a:pt x="5832" y="1800"/>
                  </a:lnTo>
                  <a:cubicBezTo>
                    <a:pt x="5683" y="1800"/>
                    <a:pt x="5608" y="1800"/>
                    <a:pt x="5528" y="1826"/>
                  </a:cubicBezTo>
                  <a:cubicBezTo>
                    <a:pt x="5441" y="1858"/>
                    <a:pt x="5372" y="1927"/>
                    <a:pt x="5340" y="2016"/>
                  </a:cubicBezTo>
                  <a:cubicBezTo>
                    <a:pt x="5315" y="2096"/>
                    <a:pt x="5315" y="2173"/>
                    <a:pt x="5315" y="2322"/>
                  </a:cubicBezTo>
                  <a:lnTo>
                    <a:pt x="5315" y="3022"/>
                  </a:lnTo>
                  <a:cubicBezTo>
                    <a:pt x="4363" y="3468"/>
                    <a:pt x="3471" y="4085"/>
                    <a:pt x="2686" y="4878"/>
                  </a:cubicBezTo>
                  <a:cubicBezTo>
                    <a:pt x="-895" y="8497"/>
                    <a:pt x="-895" y="14363"/>
                    <a:pt x="2686" y="17981"/>
                  </a:cubicBezTo>
                  <a:cubicBezTo>
                    <a:pt x="6268" y="21600"/>
                    <a:pt x="12074" y="21600"/>
                    <a:pt x="15655" y="17981"/>
                  </a:cubicBezTo>
                  <a:cubicBezTo>
                    <a:pt x="15697" y="17938"/>
                    <a:pt x="15737" y="17894"/>
                    <a:pt x="15779" y="17850"/>
                  </a:cubicBezTo>
                  <a:cubicBezTo>
                    <a:pt x="15936" y="17706"/>
                    <a:pt x="15952" y="17462"/>
                    <a:pt x="15815" y="17298"/>
                  </a:cubicBezTo>
                  <a:cubicBezTo>
                    <a:pt x="15651" y="17102"/>
                    <a:pt x="15351" y="17105"/>
                    <a:pt x="15190" y="17304"/>
                  </a:cubicBezTo>
                  <a:cubicBezTo>
                    <a:pt x="15157" y="17339"/>
                    <a:pt x="15125" y="17376"/>
                    <a:pt x="15090" y="17411"/>
                  </a:cubicBezTo>
                  <a:cubicBezTo>
                    <a:pt x="11821" y="20714"/>
                    <a:pt x="6520" y="20714"/>
                    <a:pt x="3251" y="17411"/>
                  </a:cubicBezTo>
                  <a:cubicBezTo>
                    <a:pt x="-19" y="14107"/>
                    <a:pt x="-19" y="8752"/>
                    <a:pt x="3251" y="5448"/>
                  </a:cubicBezTo>
                  <a:cubicBezTo>
                    <a:pt x="3874" y="4818"/>
                    <a:pt x="4572" y="4312"/>
                    <a:pt x="5315" y="3923"/>
                  </a:cubicBezTo>
                  <a:lnTo>
                    <a:pt x="5315" y="4014"/>
                  </a:lnTo>
                  <a:cubicBezTo>
                    <a:pt x="5315" y="4165"/>
                    <a:pt x="5315" y="4241"/>
                    <a:pt x="5340" y="4322"/>
                  </a:cubicBezTo>
                  <a:cubicBezTo>
                    <a:pt x="5372" y="4410"/>
                    <a:pt x="5441" y="4480"/>
                    <a:pt x="5528" y="4512"/>
                  </a:cubicBezTo>
                  <a:cubicBezTo>
                    <a:pt x="5608" y="4537"/>
                    <a:pt x="5684" y="4538"/>
                    <a:pt x="5832" y="4538"/>
                  </a:cubicBezTo>
                  <a:lnTo>
                    <a:pt x="6762" y="4538"/>
                  </a:lnTo>
                  <a:cubicBezTo>
                    <a:pt x="7247" y="5545"/>
                    <a:pt x="8240" y="6269"/>
                    <a:pt x="9429" y="6337"/>
                  </a:cubicBezTo>
                  <a:lnTo>
                    <a:pt x="12200" y="6337"/>
                  </a:lnTo>
                  <a:cubicBezTo>
                    <a:pt x="12341" y="6346"/>
                    <a:pt x="12478" y="6286"/>
                    <a:pt x="12568" y="6176"/>
                  </a:cubicBezTo>
                  <a:cubicBezTo>
                    <a:pt x="12639" y="6089"/>
                    <a:pt x="12675" y="5978"/>
                    <a:pt x="12667" y="5865"/>
                  </a:cubicBezTo>
                  <a:lnTo>
                    <a:pt x="12667" y="5603"/>
                  </a:lnTo>
                  <a:lnTo>
                    <a:pt x="14141" y="5603"/>
                  </a:lnTo>
                  <a:cubicBezTo>
                    <a:pt x="14652" y="5603"/>
                    <a:pt x="15066" y="5184"/>
                    <a:pt x="15066" y="4668"/>
                  </a:cubicBezTo>
                  <a:cubicBezTo>
                    <a:pt x="15066" y="4152"/>
                    <a:pt x="14652" y="3734"/>
                    <a:pt x="14141" y="3734"/>
                  </a:cubicBezTo>
                  <a:lnTo>
                    <a:pt x="12666" y="3734"/>
                  </a:lnTo>
                  <a:lnTo>
                    <a:pt x="12666" y="2599"/>
                  </a:lnTo>
                  <a:lnTo>
                    <a:pt x="14141" y="2599"/>
                  </a:lnTo>
                  <a:cubicBezTo>
                    <a:pt x="14652" y="2599"/>
                    <a:pt x="15066" y="2181"/>
                    <a:pt x="15066" y="1665"/>
                  </a:cubicBezTo>
                  <a:cubicBezTo>
                    <a:pt x="15066" y="1149"/>
                    <a:pt x="14652" y="731"/>
                    <a:pt x="14141" y="731"/>
                  </a:cubicBezTo>
                  <a:lnTo>
                    <a:pt x="12665" y="731"/>
                  </a:lnTo>
                  <a:lnTo>
                    <a:pt x="12665" y="475"/>
                  </a:lnTo>
                  <a:cubicBezTo>
                    <a:pt x="12669" y="311"/>
                    <a:pt x="12588" y="157"/>
                    <a:pt x="12452" y="68"/>
                  </a:cubicBezTo>
                  <a:cubicBezTo>
                    <a:pt x="12386" y="25"/>
                    <a:pt x="12310" y="0"/>
                    <a:pt x="12232" y="0"/>
                  </a:cubicBezTo>
                  <a:close/>
                  <a:moveTo>
                    <a:pt x="9488" y="807"/>
                  </a:moveTo>
                  <a:lnTo>
                    <a:pt x="11873" y="807"/>
                  </a:lnTo>
                  <a:lnTo>
                    <a:pt x="11873" y="5529"/>
                  </a:lnTo>
                  <a:lnTo>
                    <a:pt x="9488" y="5528"/>
                  </a:lnTo>
                  <a:cubicBezTo>
                    <a:pt x="8222" y="5500"/>
                    <a:pt x="7209" y="4458"/>
                    <a:pt x="7203" y="3179"/>
                  </a:cubicBezTo>
                  <a:cubicBezTo>
                    <a:pt x="7198" y="1891"/>
                    <a:pt x="8214" y="836"/>
                    <a:pt x="9488" y="807"/>
                  </a:cubicBezTo>
                  <a:close/>
                  <a:moveTo>
                    <a:pt x="10758" y="1368"/>
                  </a:moveTo>
                  <a:cubicBezTo>
                    <a:pt x="10539" y="1368"/>
                    <a:pt x="10362" y="1547"/>
                    <a:pt x="10362" y="1768"/>
                  </a:cubicBezTo>
                  <a:lnTo>
                    <a:pt x="10362" y="4570"/>
                  </a:lnTo>
                  <a:cubicBezTo>
                    <a:pt x="10362" y="4791"/>
                    <a:pt x="10539" y="4970"/>
                    <a:pt x="10758" y="4970"/>
                  </a:cubicBezTo>
                  <a:cubicBezTo>
                    <a:pt x="10977" y="4970"/>
                    <a:pt x="11153" y="4791"/>
                    <a:pt x="11153" y="4570"/>
                  </a:cubicBezTo>
                  <a:lnTo>
                    <a:pt x="11153" y="1768"/>
                  </a:lnTo>
                  <a:cubicBezTo>
                    <a:pt x="11153" y="1547"/>
                    <a:pt x="10977" y="1368"/>
                    <a:pt x="10758" y="1368"/>
                  </a:cubicBezTo>
                  <a:close/>
                  <a:moveTo>
                    <a:pt x="12666" y="1556"/>
                  </a:moveTo>
                  <a:lnTo>
                    <a:pt x="14191" y="1556"/>
                  </a:lnTo>
                  <a:cubicBezTo>
                    <a:pt x="14251" y="1556"/>
                    <a:pt x="14300" y="1605"/>
                    <a:pt x="14300" y="1665"/>
                  </a:cubicBezTo>
                  <a:cubicBezTo>
                    <a:pt x="14300" y="1726"/>
                    <a:pt x="14251" y="1775"/>
                    <a:pt x="14191" y="1775"/>
                  </a:cubicBezTo>
                  <a:lnTo>
                    <a:pt x="12666" y="1775"/>
                  </a:lnTo>
                  <a:lnTo>
                    <a:pt x="12666" y="1556"/>
                  </a:lnTo>
                  <a:close/>
                  <a:moveTo>
                    <a:pt x="9424" y="1830"/>
                  </a:moveTo>
                  <a:cubicBezTo>
                    <a:pt x="9205" y="1830"/>
                    <a:pt x="9028" y="2009"/>
                    <a:pt x="9028" y="2230"/>
                  </a:cubicBezTo>
                  <a:lnTo>
                    <a:pt x="9028" y="4108"/>
                  </a:lnTo>
                  <a:cubicBezTo>
                    <a:pt x="9028" y="4329"/>
                    <a:pt x="9205" y="4508"/>
                    <a:pt x="9424" y="4508"/>
                  </a:cubicBezTo>
                  <a:cubicBezTo>
                    <a:pt x="9642" y="4508"/>
                    <a:pt x="9819" y="4329"/>
                    <a:pt x="9819" y="4108"/>
                  </a:cubicBezTo>
                  <a:lnTo>
                    <a:pt x="9819" y="2230"/>
                  </a:lnTo>
                  <a:cubicBezTo>
                    <a:pt x="9819" y="2009"/>
                    <a:pt x="9642" y="1830"/>
                    <a:pt x="9424" y="1830"/>
                  </a:cubicBezTo>
                  <a:close/>
                  <a:moveTo>
                    <a:pt x="8090" y="2205"/>
                  </a:moveTo>
                  <a:cubicBezTo>
                    <a:pt x="7871" y="2205"/>
                    <a:pt x="7694" y="2384"/>
                    <a:pt x="7694" y="2605"/>
                  </a:cubicBezTo>
                  <a:lnTo>
                    <a:pt x="7694" y="3733"/>
                  </a:lnTo>
                  <a:cubicBezTo>
                    <a:pt x="7694" y="3953"/>
                    <a:pt x="7871" y="4132"/>
                    <a:pt x="8090" y="4132"/>
                  </a:cubicBezTo>
                  <a:cubicBezTo>
                    <a:pt x="8308" y="4132"/>
                    <a:pt x="8485" y="3953"/>
                    <a:pt x="8485" y="3733"/>
                  </a:cubicBezTo>
                  <a:lnTo>
                    <a:pt x="8485" y="2605"/>
                  </a:lnTo>
                  <a:cubicBezTo>
                    <a:pt x="8485" y="2384"/>
                    <a:pt x="8308" y="2205"/>
                    <a:pt x="8090" y="2205"/>
                  </a:cubicBezTo>
                  <a:close/>
                  <a:moveTo>
                    <a:pt x="6110" y="2596"/>
                  </a:moveTo>
                  <a:lnTo>
                    <a:pt x="6490" y="2596"/>
                  </a:lnTo>
                  <a:cubicBezTo>
                    <a:pt x="6474" y="2686"/>
                    <a:pt x="6462" y="2777"/>
                    <a:pt x="6454" y="2870"/>
                  </a:cubicBezTo>
                  <a:cubicBezTo>
                    <a:pt x="6428" y="3169"/>
                    <a:pt x="6448" y="3461"/>
                    <a:pt x="6501" y="3742"/>
                  </a:cubicBezTo>
                  <a:lnTo>
                    <a:pt x="6110" y="3742"/>
                  </a:lnTo>
                  <a:lnTo>
                    <a:pt x="6110" y="2596"/>
                  </a:lnTo>
                  <a:close/>
                  <a:moveTo>
                    <a:pt x="17933" y="3711"/>
                  </a:moveTo>
                  <a:cubicBezTo>
                    <a:pt x="17828" y="3707"/>
                    <a:pt x="17724" y="3737"/>
                    <a:pt x="17636" y="3795"/>
                  </a:cubicBezTo>
                  <a:cubicBezTo>
                    <a:pt x="16283" y="4573"/>
                    <a:pt x="15429" y="6006"/>
                    <a:pt x="15380" y="7579"/>
                  </a:cubicBezTo>
                  <a:cubicBezTo>
                    <a:pt x="15329" y="9222"/>
                    <a:pt x="16158" y="10758"/>
                    <a:pt x="17535" y="11608"/>
                  </a:cubicBezTo>
                  <a:cubicBezTo>
                    <a:pt x="17523" y="12197"/>
                    <a:pt x="17454" y="12784"/>
                    <a:pt x="17320" y="13360"/>
                  </a:cubicBezTo>
                  <a:cubicBezTo>
                    <a:pt x="17168" y="14020"/>
                    <a:pt x="16936" y="14665"/>
                    <a:pt x="16625" y="15280"/>
                  </a:cubicBezTo>
                  <a:cubicBezTo>
                    <a:pt x="16525" y="15428"/>
                    <a:pt x="16540" y="15627"/>
                    <a:pt x="16662" y="15758"/>
                  </a:cubicBezTo>
                  <a:cubicBezTo>
                    <a:pt x="16857" y="15968"/>
                    <a:pt x="17200" y="15919"/>
                    <a:pt x="17329" y="15662"/>
                  </a:cubicBezTo>
                  <a:cubicBezTo>
                    <a:pt x="17691" y="14949"/>
                    <a:pt x="17956" y="14199"/>
                    <a:pt x="18123" y="13432"/>
                  </a:cubicBezTo>
                  <a:cubicBezTo>
                    <a:pt x="18256" y="12824"/>
                    <a:pt x="18324" y="12204"/>
                    <a:pt x="18334" y="11584"/>
                  </a:cubicBezTo>
                  <a:cubicBezTo>
                    <a:pt x="19477" y="10900"/>
                    <a:pt x="20257" y="9728"/>
                    <a:pt x="20445" y="8391"/>
                  </a:cubicBezTo>
                  <a:cubicBezTo>
                    <a:pt x="20705" y="6537"/>
                    <a:pt x="19812" y="4712"/>
                    <a:pt x="18196" y="3795"/>
                  </a:cubicBezTo>
                  <a:cubicBezTo>
                    <a:pt x="18118" y="3743"/>
                    <a:pt x="18026" y="3714"/>
                    <a:pt x="17933" y="3711"/>
                  </a:cubicBezTo>
                  <a:close/>
                  <a:moveTo>
                    <a:pt x="12666" y="4559"/>
                  </a:moveTo>
                  <a:lnTo>
                    <a:pt x="14191" y="4559"/>
                  </a:lnTo>
                  <a:cubicBezTo>
                    <a:pt x="14251" y="4559"/>
                    <a:pt x="14300" y="4608"/>
                    <a:pt x="14300" y="4668"/>
                  </a:cubicBezTo>
                  <a:cubicBezTo>
                    <a:pt x="14300" y="4729"/>
                    <a:pt x="14251" y="4778"/>
                    <a:pt x="14191" y="4778"/>
                  </a:cubicBezTo>
                  <a:lnTo>
                    <a:pt x="12666" y="4778"/>
                  </a:lnTo>
                  <a:lnTo>
                    <a:pt x="12666" y="4559"/>
                  </a:lnTo>
                  <a:close/>
                  <a:moveTo>
                    <a:pt x="18306" y="4791"/>
                  </a:moveTo>
                  <a:cubicBezTo>
                    <a:pt x="18624" y="5048"/>
                    <a:pt x="18894" y="5354"/>
                    <a:pt x="19111" y="5694"/>
                  </a:cubicBezTo>
                  <a:lnTo>
                    <a:pt x="18306" y="6515"/>
                  </a:lnTo>
                  <a:lnTo>
                    <a:pt x="18306" y="4791"/>
                  </a:lnTo>
                  <a:close/>
                  <a:moveTo>
                    <a:pt x="17515" y="4809"/>
                  </a:moveTo>
                  <a:lnTo>
                    <a:pt x="17515" y="8164"/>
                  </a:lnTo>
                  <a:lnTo>
                    <a:pt x="16231" y="6886"/>
                  </a:lnTo>
                  <a:cubicBezTo>
                    <a:pt x="16417" y="6074"/>
                    <a:pt x="16866" y="5341"/>
                    <a:pt x="17515" y="4809"/>
                  </a:cubicBezTo>
                  <a:close/>
                  <a:moveTo>
                    <a:pt x="19480" y="6445"/>
                  </a:moveTo>
                  <a:cubicBezTo>
                    <a:pt x="19651" y="6921"/>
                    <a:pt x="19728" y="7435"/>
                    <a:pt x="19697" y="7958"/>
                  </a:cubicBezTo>
                  <a:cubicBezTo>
                    <a:pt x="19623" y="9186"/>
                    <a:pt x="18954" y="10298"/>
                    <a:pt x="17910" y="10931"/>
                  </a:cubicBezTo>
                  <a:cubicBezTo>
                    <a:pt x="16868" y="10290"/>
                    <a:pt x="16206" y="9172"/>
                    <a:pt x="16140" y="7941"/>
                  </a:cubicBezTo>
                  <a:cubicBezTo>
                    <a:pt x="16139" y="7930"/>
                    <a:pt x="16139" y="7919"/>
                    <a:pt x="16139" y="7908"/>
                  </a:cubicBezTo>
                  <a:lnTo>
                    <a:pt x="17515" y="9261"/>
                  </a:lnTo>
                  <a:lnTo>
                    <a:pt x="17515" y="9885"/>
                  </a:lnTo>
                  <a:cubicBezTo>
                    <a:pt x="17515" y="10106"/>
                    <a:pt x="17692" y="10285"/>
                    <a:pt x="17910" y="10285"/>
                  </a:cubicBezTo>
                  <a:cubicBezTo>
                    <a:pt x="18129" y="10285"/>
                    <a:pt x="18306" y="10106"/>
                    <a:pt x="18306" y="9885"/>
                  </a:cubicBezTo>
                  <a:lnTo>
                    <a:pt x="18306" y="7619"/>
                  </a:lnTo>
                  <a:lnTo>
                    <a:pt x="19480" y="6445"/>
                  </a:lnTo>
                  <a:close/>
                  <a:moveTo>
                    <a:pt x="16316" y="16144"/>
                  </a:moveTo>
                  <a:cubicBezTo>
                    <a:pt x="16214" y="16144"/>
                    <a:pt x="16113" y="16182"/>
                    <a:pt x="16036" y="16260"/>
                  </a:cubicBezTo>
                  <a:cubicBezTo>
                    <a:pt x="15881" y="16416"/>
                    <a:pt x="15881" y="16670"/>
                    <a:pt x="16036" y="16826"/>
                  </a:cubicBezTo>
                  <a:cubicBezTo>
                    <a:pt x="16190" y="16982"/>
                    <a:pt x="16441" y="16982"/>
                    <a:pt x="16596" y="16826"/>
                  </a:cubicBezTo>
                  <a:cubicBezTo>
                    <a:pt x="16750" y="16670"/>
                    <a:pt x="16750" y="16416"/>
                    <a:pt x="16596" y="16260"/>
                  </a:cubicBezTo>
                  <a:cubicBezTo>
                    <a:pt x="16518" y="16182"/>
                    <a:pt x="16417" y="16144"/>
                    <a:pt x="16316" y="16144"/>
                  </a:cubicBezTo>
                  <a:close/>
                </a:path>
              </a:pathLst>
            </a:custGeom>
            <a:solidFill>
              <a:srgbClr val="6E787B"/>
            </a:solidFill>
            <a:ln w="12700">
              <a:miter lim="400000"/>
            </a:ln>
          </p:spPr>
          <p:txBody>
            <a:bodyPr lIns="19050" tIns="19050" rIns="19050" bIns="19050" anchor="ctr"/>
            <a:lstStyle/>
            <a:p>
              <a:pPr algn="ctr">
                <a:lnSpc>
                  <a:spcPct val="100000"/>
                </a:lnSpc>
                <a:defRPr sz="3000">
                  <a:solidFill>
                    <a:srgbClr val="000000"/>
                  </a:solidFill>
                  <a:latin typeface="Helvetica Light"/>
                  <a:ea typeface="Helvetica Light"/>
                  <a:cs typeface="Helvetica Light"/>
                  <a:sym typeface="Helvetica Light"/>
                </a:defRPr>
              </a:pPr>
              <a:endParaRPr sz="1500"/>
            </a:p>
          </p:txBody>
        </p:sp>
      </p:grpSp>
      <p:sp>
        <p:nvSpPr>
          <p:cNvPr id="56" name="Rectangle: Rounded Corners 55">
            <a:extLst>
              <a:ext uri="{FF2B5EF4-FFF2-40B4-BE49-F238E27FC236}">
                <a16:creationId xmlns:a16="http://schemas.microsoft.com/office/drawing/2014/main" id="{A137B3B8-A110-4D7D-BF3D-C01C81BC6DAD}"/>
              </a:ext>
            </a:extLst>
          </p:cNvPr>
          <p:cNvSpPr/>
          <p:nvPr/>
        </p:nvSpPr>
        <p:spPr>
          <a:xfrm>
            <a:off x="11471920" y="4193704"/>
            <a:ext cx="7344816" cy="180775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5D9D1E0D-8D38-4B10-A1E9-B656DB312DC8}"/>
              </a:ext>
            </a:extLst>
          </p:cNvPr>
          <p:cNvGrpSpPr/>
          <p:nvPr/>
        </p:nvGrpSpPr>
        <p:grpSpPr>
          <a:xfrm>
            <a:off x="20754411" y="265090"/>
            <a:ext cx="798629" cy="1208212"/>
            <a:chOff x="6096000" y="2222095"/>
            <a:chExt cx="1508108" cy="2281552"/>
          </a:xfrm>
        </p:grpSpPr>
        <p:sp>
          <p:nvSpPr>
            <p:cNvPr id="34" name="Rectangle 33">
              <a:extLst>
                <a:ext uri="{FF2B5EF4-FFF2-40B4-BE49-F238E27FC236}">
                  <a16:creationId xmlns:a16="http://schemas.microsoft.com/office/drawing/2014/main" id="{7AB2F293-9FE5-4B4E-9021-D5DA64E318BE}"/>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35" name="Picture 34" descr="A close up of a sign&#10;&#10;Description automatically generated">
              <a:extLst>
                <a:ext uri="{FF2B5EF4-FFF2-40B4-BE49-F238E27FC236}">
                  <a16:creationId xmlns:a16="http://schemas.microsoft.com/office/drawing/2014/main" id="{19DF6D38-1F7D-4BB4-AA78-549EB0C84C14}"/>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1220609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3B5377-B68F-4057-BACC-34737134BDA2}"/>
              </a:ext>
            </a:extLst>
          </p:cNvPr>
          <p:cNvPicPr>
            <a:picLocks noChangeAspect="1"/>
          </p:cNvPicPr>
          <p:nvPr/>
        </p:nvPicPr>
        <p:blipFill>
          <a:blip r:embed="rId3"/>
          <a:stretch>
            <a:fillRect/>
          </a:stretch>
        </p:blipFill>
        <p:spPr>
          <a:xfrm>
            <a:off x="3544858" y="1687061"/>
            <a:ext cx="17281920" cy="12028939"/>
          </a:xfrm>
          <a:prstGeom prst="rect">
            <a:avLst/>
          </a:prstGeom>
        </p:spPr>
      </p:pic>
      <p:sp>
        <p:nvSpPr>
          <p:cNvPr id="4" name="Rectangle 3">
            <a:extLst>
              <a:ext uri="{FF2B5EF4-FFF2-40B4-BE49-F238E27FC236}">
                <a16:creationId xmlns:a16="http://schemas.microsoft.com/office/drawing/2014/main" id="{FADA6BB6-B839-4883-BF65-35134027787D}"/>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1760DD52-8734-4069-9880-C5A3554F47BE}"/>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8" name="TextBox 7">
            <a:extLst>
              <a:ext uri="{FF2B5EF4-FFF2-40B4-BE49-F238E27FC236}">
                <a16:creationId xmlns:a16="http://schemas.microsoft.com/office/drawing/2014/main" id="{3B98C094-4752-4927-BFAA-F320B74EDAD3}"/>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Conclusions</a:t>
            </a:r>
          </a:p>
        </p:txBody>
      </p:sp>
      <p:grpSp>
        <p:nvGrpSpPr>
          <p:cNvPr id="6" name="Group 5">
            <a:extLst>
              <a:ext uri="{FF2B5EF4-FFF2-40B4-BE49-F238E27FC236}">
                <a16:creationId xmlns:a16="http://schemas.microsoft.com/office/drawing/2014/main" id="{54574F5F-5767-4988-B00D-6B4840D093C9}"/>
              </a:ext>
            </a:extLst>
          </p:cNvPr>
          <p:cNvGrpSpPr/>
          <p:nvPr/>
        </p:nvGrpSpPr>
        <p:grpSpPr>
          <a:xfrm>
            <a:off x="20754411" y="265090"/>
            <a:ext cx="798629" cy="1208212"/>
            <a:chOff x="6096000" y="2222095"/>
            <a:chExt cx="1508108" cy="2281552"/>
          </a:xfrm>
        </p:grpSpPr>
        <p:sp>
          <p:nvSpPr>
            <p:cNvPr id="7" name="Rectangle 6">
              <a:extLst>
                <a:ext uri="{FF2B5EF4-FFF2-40B4-BE49-F238E27FC236}">
                  <a16:creationId xmlns:a16="http://schemas.microsoft.com/office/drawing/2014/main" id="{CCBC763A-52AE-446B-AF93-F182CFD68752}"/>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0" name="Picture 9" descr="A close up of a sign&#10;&#10;Description automatically generated">
              <a:extLst>
                <a:ext uri="{FF2B5EF4-FFF2-40B4-BE49-F238E27FC236}">
                  <a16:creationId xmlns:a16="http://schemas.microsoft.com/office/drawing/2014/main" id="{A84E16BE-B7EF-4CF8-9A15-9474AA42E290}"/>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57930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07147D-8CFB-404F-A96F-62725058E936}"/>
              </a:ext>
            </a:extLst>
          </p:cNvPr>
          <p:cNvPicPr>
            <a:picLocks noChangeAspect="1"/>
          </p:cNvPicPr>
          <p:nvPr/>
        </p:nvPicPr>
        <p:blipFill>
          <a:blip r:embed="rId3"/>
          <a:stretch>
            <a:fillRect/>
          </a:stretch>
        </p:blipFill>
        <p:spPr>
          <a:xfrm>
            <a:off x="3137490" y="1651563"/>
            <a:ext cx="18096656" cy="12064437"/>
          </a:xfrm>
          <a:prstGeom prst="rect">
            <a:avLst/>
          </a:prstGeom>
        </p:spPr>
      </p:pic>
      <p:sp>
        <p:nvSpPr>
          <p:cNvPr id="4" name="Rectangle 3">
            <a:extLst>
              <a:ext uri="{FF2B5EF4-FFF2-40B4-BE49-F238E27FC236}">
                <a16:creationId xmlns:a16="http://schemas.microsoft.com/office/drawing/2014/main" id="{FADA6BB6-B839-4883-BF65-35134027787D}"/>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1760DD52-8734-4069-9880-C5A3554F47BE}"/>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8" name="TextBox 7">
            <a:extLst>
              <a:ext uri="{FF2B5EF4-FFF2-40B4-BE49-F238E27FC236}">
                <a16:creationId xmlns:a16="http://schemas.microsoft.com/office/drawing/2014/main" id="{3B98C094-4752-4927-BFAA-F320B74EDAD3}"/>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Conclusions</a:t>
            </a:r>
          </a:p>
        </p:txBody>
      </p:sp>
      <p:grpSp>
        <p:nvGrpSpPr>
          <p:cNvPr id="6" name="Group 5">
            <a:extLst>
              <a:ext uri="{FF2B5EF4-FFF2-40B4-BE49-F238E27FC236}">
                <a16:creationId xmlns:a16="http://schemas.microsoft.com/office/drawing/2014/main" id="{8011AA0A-B5DB-4C86-9DAA-0781E54B14C2}"/>
              </a:ext>
            </a:extLst>
          </p:cNvPr>
          <p:cNvGrpSpPr/>
          <p:nvPr/>
        </p:nvGrpSpPr>
        <p:grpSpPr>
          <a:xfrm>
            <a:off x="20754411" y="265090"/>
            <a:ext cx="798629" cy="1208212"/>
            <a:chOff x="6096000" y="2222095"/>
            <a:chExt cx="1508108" cy="2281552"/>
          </a:xfrm>
        </p:grpSpPr>
        <p:sp>
          <p:nvSpPr>
            <p:cNvPr id="7" name="Rectangle 6">
              <a:extLst>
                <a:ext uri="{FF2B5EF4-FFF2-40B4-BE49-F238E27FC236}">
                  <a16:creationId xmlns:a16="http://schemas.microsoft.com/office/drawing/2014/main" id="{AAF8AB95-C96D-47D3-9393-147032D9B073}"/>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0" name="Picture 9" descr="A close up of a sign&#10;&#10;Description automatically generated">
              <a:extLst>
                <a:ext uri="{FF2B5EF4-FFF2-40B4-BE49-F238E27FC236}">
                  <a16:creationId xmlns:a16="http://schemas.microsoft.com/office/drawing/2014/main" id="{E2FD5FFF-D867-4B57-96DD-D14F4D84CC3A}"/>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5821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205BE82-1677-43CA-943C-5DFAB760F88C}"/>
              </a:ext>
            </a:extLst>
          </p:cNvPr>
          <p:cNvPicPr>
            <a:picLocks noChangeAspect="1"/>
          </p:cNvPicPr>
          <p:nvPr/>
        </p:nvPicPr>
        <p:blipFill>
          <a:blip r:embed="rId3"/>
          <a:stretch>
            <a:fillRect/>
          </a:stretch>
        </p:blipFill>
        <p:spPr>
          <a:xfrm>
            <a:off x="0" y="0"/>
            <a:ext cx="24384000" cy="13718286"/>
          </a:xfrm>
          <a:prstGeom prst="rect">
            <a:avLst/>
          </a:prstGeom>
        </p:spPr>
      </p:pic>
      <p:sp>
        <p:nvSpPr>
          <p:cNvPr id="15" name="Rectangle 14">
            <a:extLst>
              <a:ext uri="{FF2B5EF4-FFF2-40B4-BE49-F238E27FC236}">
                <a16:creationId xmlns:a16="http://schemas.microsoft.com/office/drawing/2014/main" id="{4CE1A6CC-D9D9-4FB9-B4C4-BD7605BFB926}"/>
              </a:ext>
            </a:extLst>
          </p:cNvPr>
          <p:cNvSpPr/>
          <p:nvPr/>
        </p:nvSpPr>
        <p:spPr bwMode="auto">
          <a:xfrm>
            <a:off x="0" y="0"/>
            <a:ext cx="24384000" cy="13716000"/>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TextBox 15">
            <a:extLst>
              <a:ext uri="{FF2B5EF4-FFF2-40B4-BE49-F238E27FC236}">
                <a16:creationId xmlns:a16="http://schemas.microsoft.com/office/drawing/2014/main" id="{901F90B9-1A10-48EF-8E3A-2D940E34A8DE}"/>
              </a:ext>
            </a:extLst>
          </p:cNvPr>
          <p:cNvSpPr txBox="1"/>
          <p:nvPr/>
        </p:nvSpPr>
        <p:spPr>
          <a:xfrm>
            <a:off x="3025828" y="9658209"/>
            <a:ext cx="7221956" cy="2862322"/>
          </a:xfrm>
          <a:prstGeom prst="rect">
            <a:avLst/>
          </a:prstGeom>
          <a:noFill/>
        </p:spPr>
        <p:txBody>
          <a:bodyPr wrap="square" rtlCol="0">
            <a:spAutoFit/>
          </a:bodyPr>
          <a:lstStyle/>
          <a:p>
            <a:r>
              <a:rPr lang="en-US" sz="6000" dirty="0">
                <a:solidFill>
                  <a:srgbClr val="51AA5E"/>
                </a:solidFill>
                <a:latin typeface="Nexa Light" panose="02000000000000000000" pitchFamily="50" charset="0"/>
              </a:rPr>
              <a:t>A Business Case for Microgrids with Solar to EV Charging</a:t>
            </a:r>
          </a:p>
        </p:txBody>
      </p:sp>
      <p:sp>
        <p:nvSpPr>
          <p:cNvPr id="2" name="TextBox 1">
            <a:extLst>
              <a:ext uri="{FF2B5EF4-FFF2-40B4-BE49-F238E27FC236}">
                <a16:creationId xmlns:a16="http://schemas.microsoft.com/office/drawing/2014/main" id="{EAE00567-0B8D-444E-B999-D27F6D19C387}"/>
              </a:ext>
            </a:extLst>
          </p:cNvPr>
          <p:cNvSpPr txBox="1"/>
          <p:nvPr/>
        </p:nvSpPr>
        <p:spPr>
          <a:xfrm>
            <a:off x="3051016" y="8010128"/>
            <a:ext cx="12206583" cy="1569660"/>
          </a:xfrm>
          <a:prstGeom prst="rect">
            <a:avLst/>
          </a:prstGeom>
          <a:noFill/>
        </p:spPr>
        <p:txBody>
          <a:bodyPr wrap="square" rtlCol="0">
            <a:spAutoFit/>
          </a:bodyPr>
          <a:lstStyle/>
          <a:p>
            <a:r>
              <a:rPr lang="en-US" sz="9600" b="1" dirty="0">
                <a:solidFill>
                  <a:srgbClr val="51AA5E"/>
                </a:solidFill>
                <a:latin typeface="Nexa Light" panose="02000000000000000000" pitchFamily="50" charset="0"/>
              </a:rPr>
              <a:t>CCSTT:</a:t>
            </a:r>
          </a:p>
        </p:txBody>
      </p:sp>
      <p:sp>
        <p:nvSpPr>
          <p:cNvPr id="4" name="Rectangle 3">
            <a:extLst>
              <a:ext uri="{FF2B5EF4-FFF2-40B4-BE49-F238E27FC236}">
                <a16:creationId xmlns:a16="http://schemas.microsoft.com/office/drawing/2014/main" id="{F756249D-05ED-4B49-BFA2-D59F75E16102}"/>
              </a:ext>
            </a:extLst>
          </p:cNvPr>
          <p:cNvSpPr/>
          <p:nvPr/>
        </p:nvSpPr>
        <p:spPr bwMode="auto">
          <a:xfrm>
            <a:off x="-2084480" y="-15881"/>
            <a:ext cx="28246031" cy="1761313"/>
          </a:xfrm>
          <a:prstGeom prst="rect">
            <a:avLst/>
          </a:prstGeom>
          <a:solidFill>
            <a:srgbClr val="51AA5E">
              <a:alpha val="7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TextBox 10">
            <a:extLst>
              <a:ext uri="{FF2B5EF4-FFF2-40B4-BE49-F238E27FC236}">
                <a16:creationId xmlns:a16="http://schemas.microsoft.com/office/drawing/2014/main" id="{10380781-D469-4E5C-AEAF-6C4B8AED45BC}"/>
              </a:ext>
            </a:extLst>
          </p:cNvPr>
          <p:cNvSpPr txBox="1"/>
          <p:nvPr/>
        </p:nvSpPr>
        <p:spPr>
          <a:xfrm>
            <a:off x="3051016" y="4348135"/>
            <a:ext cx="19082120" cy="2215991"/>
          </a:xfrm>
          <a:prstGeom prst="rect">
            <a:avLst/>
          </a:prstGeom>
          <a:noFill/>
        </p:spPr>
        <p:txBody>
          <a:bodyPr wrap="square" rtlCol="0">
            <a:spAutoFit/>
          </a:bodyPr>
          <a:lstStyle/>
          <a:p>
            <a:pPr algn="ctr"/>
            <a:r>
              <a:rPr lang="en-US" sz="13800" dirty="0">
                <a:solidFill>
                  <a:srgbClr val="51AA5E"/>
                </a:solidFill>
                <a:latin typeface="Nexa Bold" panose="02000000000000000000" pitchFamily="50" charset="0"/>
              </a:rPr>
              <a:t>Thank you</a:t>
            </a:r>
          </a:p>
        </p:txBody>
      </p:sp>
      <p:pic>
        <p:nvPicPr>
          <p:cNvPr id="12" name="Picture 11">
            <a:extLst>
              <a:ext uri="{FF2B5EF4-FFF2-40B4-BE49-F238E27FC236}">
                <a16:creationId xmlns:a16="http://schemas.microsoft.com/office/drawing/2014/main" id="{C982FFE4-0DAD-4F51-868A-BAFC7C08CB81}"/>
              </a:ext>
            </a:extLst>
          </p:cNvPr>
          <p:cNvPicPr>
            <a:picLocks noChangeAspect="1"/>
          </p:cNvPicPr>
          <p:nvPr/>
        </p:nvPicPr>
        <p:blipFill>
          <a:blip r:embed="rId4"/>
          <a:stretch>
            <a:fillRect/>
          </a:stretch>
        </p:blipFill>
        <p:spPr>
          <a:xfrm>
            <a:off x="19104768" y="10547287"/>
            <a:ext cx="4236343" cy="2305462"/>
          </a:xfrm>
          <a:prstGeom prst="rect">
            <a:avLst/>
          </a:prstGeom>
        </p:spPr>
      </p:pic>
      <p:sp>
        <p:nvSpPr>
          <p:cNvPr id="13" name="TextBox 12">
            <a:extLst>
              <a:ext uri="{FF2B5EF4-FFF2-40B4-BE49-F238E27FC236}">
                <a16:creationId xmlns:a16="http://schemas.microsoft.com/office/drawing/2014/main" id="{48E0CE26-D018-4ADB-A1F0-340D1D46EEF1}"/>
              </a:ext>
            </a:extLst>
          </p:cNvPr>
          <p:cNvSpPr txBox="1"/>
          <p:nvPr/>
        </p:nvSpPr>
        <p:spPr>
          <a:xfrm>
            <a:off x="17363951" y="8282889"/>
            <a:ext cx="5977160" cy="1938992"/>
          </a:xfrm>
          <a:prstGeom prst="rect">
            <a:avLst/>
          </a:prstGeom>
          <a:noFill/>
        </p:spPr>
        <p:txBody>
          <a:bodyPr wrap="square" rtlCol="0">
            <a:spAutoFit/>
          </a:bodyPr>
          <a:lstStyle/>
          <a:p>
            <a:r>
              <a:rPr lang="en-US" sz="4000" dirty="0">
                <a:solidFill>
                  <a:srgbClr val="51AA5E"/>
                </a:solidFill>
                <a:latin typeface="Nexa Light" panose="02000000000000000000" pitchFamily="50" charset="0"/>
              </a:rPr>
              <a:t>M.K. Anand</a:t>
            </a:r>
          </a:p>
          <a:p>
            <a:r>
              <a:rPr lang="en-US" sz="4000" dirty="0">
                <a:solidFill>
                  <a:srgbClr val="51AA5E"/>
                </a:solidFill>
                <a:latin typeface="Nexa Light" panose="02000000000000000000" pitchFamily="50" charset="0"/>
              </a:rPr>
              <a:t>Balpreet Kukreja</a:t>
            </a:r>
          </a:p>
          <a:p>
            <a:r>
              <a:rPr lang="en-US" sz="4000" dirty="0">
                <a:solidFill>
                  <a:srgbClr val="51AA5E"/>
                </a:solidFill>
                <a:latin typeface="Nexa Light" panose="02000000000000000000" pitchFamily="50" charset="0"/>
              </a:rPr>
              <a:t>Bernardo Ruz</a:t>
            </a:r>
          </a:p>
        </p:txBody>
      </p:sp>
      <p:grpSp>
        <p:nvGrpSpPr>
          <p:cNvPr id="14" name="Group 13">
            <a:extLst>
              <a:ext uri="{FF2B5EF4-FFF2-40B4-BE49-F238E27FC236}">
                <a16:creationId xmlns:a16="http://schemas.microsoft.com/office/drawing/2014/main" id="{038F2C12-B1B7-4D24-B2EC-165ED7412682}"/>
              </a:ext>
            </a:extLst>
          </p:cNvPr>
          <p:cNvGrpSpPr/>
          <p:nvPr/>
        </p:nvGrpSpPr>
        <p:grpSpPr>
          <a:xfrm>
            <a:off x="17363951" y="10547287"/>
            <a:ext cx="1523912" cy="2305462"/>
            <a:chOff x="6096000" y="2222095"/>
            <a:chExt cx="1508108" cy="2281552"/>
          </a:xfrm>
        </p:grpSpPr>
        <p:sp>
          <p:nvSpPr>
            <p:cNvPr id="17" name="Rectangle 16">
              <a:extLst>
                <a:ext uri="{FF2B5EF4-FFF2-40B4-BE49-F238E27FC236}">
                  <a16:creationId xmlns:a16="http://schemas.microsoft.com/office/drawing/2014/main" id="{B0D9D994-99C7-4F95-8FC8-703CF15A66BD}"/>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8" name="Picture 17" descr="A close up of a sign&#10;&#10;Description automatically generated">
              <a:extLst>
                <a:ext uri="{FF2B5EF4-FFF2-40B4-BE49-F238E27FC236}">
                  <a16:creationId xmlns:a16="http://schemas.microsoft.com/office/drawing/2014/main" id="{12181031-DC43-49CD-9805-0E857BA846A8}"/>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501553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CFBD4-A1A2-4102-93AD-D3E4F16C7EC2}"/>
              </a:ext>
            </a:extLst>
          </p:cNvPr>
          <p:cNvSpPr>
            <a:spLocks noGrp="1"/>
          </p:cNvSpPr>
          <p:nvPr>
            <p:ph type="title"/>
          </p:nvPr>
        </p:nvSpPr>
        <p:spPr/>
        <p:txBody>
          <a:bodyPr/>
          <a:lstStyle/>
          <a:p>
            <a:r>
              <a:rPr lang="en-CA" dirty="0"/>
              <a:t>Monthly </a:t>
            </a:r>
            <a:br>
              <a:rPr lang="en-CA" dirty="0"/>
            </a:br>
            <a:r>
              <a:rPr lang="en-CA" dirty="0"/>
              <a:t>Energy Split</a:t>
            </a:r>
          </a:p>
        </p:txBody>
      </p:sp>
      <p:pic>
        <p:nvPicPr>
          <p:cNvPr id="5" name="Picture 4">
            <a:extLst>
              <a:ext uri="{FF2B5EF4-FFF2-40B4-BE49-F238E27FC236}">
                <a16:creationId xmlns:a16="http://schemas.microsoft.com/office/drawing/2014/main" id="{E28F679D-2917-4CED-BD84-5B5A0231129D}"/>
              </a:ext>
            </a:extLst>
          </p:cNvPr>
          <p:cNvPicPr>
            <a:picLocks noChangeAspect="1"/>
          </p:cNvPicPr>
          <p:nvPr/>
        </p:nvPicPr>
        <p:blipFill>
          <a:blip r:embed="rId2"/>
          <a:stretch>
            <a:fillRect/>
          </a:stretch>
        </p:blipFill>
        <p:spPr>
          <a:xfrm>
            <a:off x="7986622" y="730250"/>
            <a:ext cx="14309280" cy="5649840"/>
          </a:xfrm>
          <a:prstGeom prst="rect">
            <a:avLst/>
          </a:prstGeom>
        </p:spPr>
      </p:pic>
      <p:pic>
        <p:nvPicPr>
          <p:cNvPr id="6" name="Picture 5">
            <a:extLst>
              <a:ext uri="{FF2B5EF4-FFF2-40B4-BE49-F238E27FC236}">
                <a16:creationId xmlns:a16="http://schemas.microsoft.com/office/drawing/2014/main" id="{45B35EA0-41C2-4F29-8A78-BD75D6D2E753}"/>
              </a:ext>
            </a:extLst>
          </p:cNvPr>
          <p:cNvPicPr>
            <a:picLocks noChangeAspect="1"/>
          </p:cNvPicPr>
          <p:nvPr/>
        </p:nvPicPr>
        <p:blipFill>
          <a:blip r:embed="rId3"/>
          <a:stretch>
            <a:fillRect/>
          </a:stretch>
        </p:blipFill>
        <p:spPr>
          <a:xfrm>
            <a:off x="7986622" y="6858000"/>
            <a:ext cx="14309280" cy="5677200"/>
          </a:xfrm>
          <a:prstGeom prst="rect">
            <a:avLst/>
          </a:prstGeom>
        </p:spPr>
      </p:pic>
    </p:spTree>
    <p:extLst>
      <p:ext uri="{BB962C8B-B14F-4D97-AF65-F5344CB8AC3E}">
        <p14:creationId xmlns:p14="http://schemas.microsoft.com/office/powerpoint/2010/main" val="197691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DFCF-3456-44A5-BBC1-2C194AE6EA3B}"/>
              </a:ext>
            </a:extLst>
          </p:cNvPr>
          <p:cNvSpPr>
            <a:spLocks noGrp="1"/>
          </p:cNvSpPr>
          <p:nvPr>
            <p:ph type="title"/>
          </p:nvPr>
        </p:nvSpPr>
        <p:spPr/>
        <p:txBody>
          <a:bodyPr/>
          <a:lstStyle/>
          <a:p>
            <a:r>
              <a:rPr lang="en-CA" dirty="0"/>
              <a:t>Yearly Energy Split</a:t>
            </a:r>
          </a:p>
        </p:txBody>
      </p:sp>
      <p:sp>
        <p:nvSpPr>
          <p:cNvPr id="3" name="Content Placeholder 2">
            <a:extLst>
              <a:ext uri="{FF2B5EF4-FFF2-40B4-BE49-F238E27FC236}">
                <a16:creationId xmlns:a16="http://schemas.microsoft.com/office/drawing/2014/main" id="{98343B0E-5075-4B9B-89CB-B4FF143B8506}"/>
              </a:ext>
            </a:extLst>
          </p:cNvPr>
          <p:cNvSpPr>
            <a:spLocks noGrp="1"/>
          </p:cNvSpPr>
          <p:nvPr>
            <p:ph idx="1"/>
          </p:nvPr>
        </p:nvSpPr>
        <p:spPr/>
        <p:txBody>
          <a:bodyPr/>
          <a:lstStyle/>
          <a:p>
            <a:endParaRPr lang="en-CA"/>
          </a:p>
        </p:txBody>
      </p:sp>
      <p:pic>
        <p:nvPicPr>
          <p:cNvPr id="6" name="Picture 5">
            <a:extLst>
              <a:ext uri="{FF2B5EF4-FFF2-40B4-BE49-F238E27FC236}">
                <a16:creationId xmlns:a16="http://schemas.microsoft.com/office/drawing/2014/main" id="{936F4A75-B675-4AFF-9584-E2D6BB094A2B}"/>
              </a:ext>
            </a:extLst>
          </p:cNvPr>
          <p:cNvPicPr>
            <a:picLocks noChangeAspect="1"/>
          </p:cNvPicPr>
          <p:nvPr/>
        </p:nvPicPr>
        <p:blipFill>
          <a:blip r:embed="rId2"/>
          <a:stretch>
            <a:fillRect/>
          </a:stretch>
        </p:blipFill>
        <p:spPr>
          <a:xfrm>
            <a:off x="1751328" y="4926258"/>
            <a:ext cx="9784964" cy="5879116"/>
          </a:xfrm>
          <a:prstGeom prst="rect">
            <a:avLst/>
          </a:prstGeom>
        </p:spPr>
      </p:pic>
      <p:pic>
        <p:nvPicPr>
          <p:cNvPr id="7" name="Picture 6">
            <a:extLst>
              <a:ext uri="{FF2B5EF4-FFF2-40B4-BE49-F238E27FC236}">
                <a16:creationId xmlns:a16="http://schemas.microsoft.com/office/drawing/2014/main" id="{50173821-6AC5-4EEE-BC63-EEE925A55424}"/>
              </a:ext>
            </a:extLst>
          </p:cNvPr>
          <p:cNvPicPr>
            <a:picLocks noChangeAspect="1"/>
          </p:cNvPicPr>
          <p:nvPr/>
        </p:nvPicPr>
        <p:blipFill>
          <a:blip r:embed="rId3"/>
          <a:stretch>
            <a:fillRect/>
          </a:stretch>
        </p:blipFill>
        <p:spPr>
          <a:xfrm>
            <a:off x="12847711" y="4881241"/>
            <a:ext cx="9859890" cy="5924134"/>
          </a:xfrm>
          <a:prstGeom prst="rect">
            <a:avLst/>
          </a:prstGeom>
        </p:spPr>
      </p:pic>
    </p:spTree>
    <p:extLst>
      <p:ext uri="{BB962C8B-B14F-4D97-AF65-F5344CB8AC3E}">
        <p14:creationId xmlns:p14="http://schemas.microsoft.com/office/powerpoint/2010/main" val="14778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0" y="2722912"/>
            <a:ext cx="20257464" cy="1085258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9843" t="45873" r="17359" b="48905"/>
          <a:stretch/>
        </p:blipFill>
        <p:spPr>
          <a:xfrm>
            <a:off x="18738762" y="7701564"/>
            <a:ext cx="566672" cy="566672"/>
          </a:xfrm>
          <a:prstGeom prst="ellipse">
            <a:avLst/>
          </a:prstGeom>
        </p:spPr>
      </p:pic>
      <p:sp>
        <p:nvSpPr>
          <p:cNvPr id="6" name="Rectangle 5">
            <a:extLst>
              <a:ext uri="{FF2B5EF4-FFF2-40B4-BE49-F238E27FC236}">
                <a16:creationId xmlns:a16="http://schemas.microsoft.com/office/drawing/2014/main" id="{5D65559F-2EB8-48BB-8C3E-5405289E3006}"/>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8" name="Picture 7">
            <a:extLst>
              <a:ext uri="{FF2B5EF4-FFF2-40B4-BE49-F238E27FC236}">
                <a16:creationId xmlns:a16="http://schemas.microsoft.com/office/drawing/2014/main" id="{0D2C5134-3B1A-4E5F-A4AC-924B15576F01}"/>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9" name="TextBox 8">
            <a:extLst>
              <a:ext uri="{FF2B5EF4-FFF2-40B4-BE49-F238E27FC236}">
                <a16:creationId xmlns:a16="http://schemas.microsoft.com/office/drawing/2014/main" id="{366A65BB-FDE5-4287-8B66-44D16B2F86C6}"/>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Solar Potential</a:t>
            </a:r>
          </a:p>
        </p:txBody>
      </p:sp>
      <p:grpSp>
        <p:nvGrpSpPr>
          <p:cNvPr id="10" name="Group 9">
            <a:extLst>
              <a:ext uri="{FF2B5EF4-FFF2-40B4-BE49-F238E27FC236}">
                <a16:creationId xmlns:a16="http://schemas.microsoft.com/office/drawing/2014/main" id="{61A33616-59B0-4D58-A69D-BA307A148736}"/>
              </a:ext>
            </a:extLst>
          </p:cNvPr>
          <p:cNvGrpSpPr/>
          <p:nvPr/>
        </p:nvGrpSpPr>
        <p:grpSpPr>
          <a:xfrm>
            <a:off x="20754411" y="265090"/>
            <a:ext cx="798629" cy="1208212"/>
            <a:chOff x="6096000" y="2222095"/>
            <a:chExt cx="1508108" cy="2281552"/>
          </a:xfrm>
        </p:grpSpPr>
        <p:sp>
          <p:nvSpPr>
            <p:cNvPr id="11" name="Rectangle 10">
              <a:extLst>
                <a:ext uri="{FF2B5EF4-FFF2-40B4-BE49-F238E27FC236}">
                  <a16:creationId xmlns:a16="http://schemas.microsoft.com/office/drawing/2014/main" id="{6D07C0AC-1077-4D1E-B917-69C7AD81AB0E}"/>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2" name="Picture 11" descr="A close up of a sign&#10;&#10;Description automatically generated">
              <a:extLst>
                <a:ext uri="{FF2B5EF4-FFF2-40B4-BE49-F238E27FC236}">
                  <a16:creationId xmlns:a16="http://schemas.microsoft.com/office/drawing/2014/main" id="{F4D9211F-3A9B-44B9-BA0E-A0B71F552DEA}"/>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374560016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B769-C84F-43C7-A41A-D7E06A5BB646}"/>
              </a:ext>
            </a:extLst>
          </p:cNvPr>
          <p:cNvSpPr>
            <a:spLocks noGrp="1"/>
          </p:cNvSpPr>
          <p:nvPr>
            <p:ph type="title"/>
          </p:nvPr>
        </p:nvSpPr>
        <p:spPr/>
        <p:txBody>
          <a:bodyPr/>
          <a:lstStyle/>
          <a:p>
            <a:r>
              <a:rPr lang="en-CA" dirty="0"/>
              <a:t>Costs &amp; Incomes</a:t>
            </a:r>
          </a:p>
        </p:txBody>
      </p:sp>
      <p:sp>
        <p:nvSpPr>
          <p:cNvPr id="3" name="Content Placeholder 2">
            <a:extLst>
              <a:ext uri="{FF2B5EF4-FFF2-40B4-BE49-F238E27FC236}">
                <a16:creationId xmlns:a16="http://schemas.microsoft.com/office/drawing/2014/main" id="{692249A1-122C-40B4-B61F-A0FF338AFAD0}"/>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0C45C1BA-1326-41CB-B1F8-5E3D4CEFE675}"/>
              </a:ext>
            </a:extLst>
          </p:cNvPr>
          <p:cNvPicPr>
            <a:picLocks noChangeAspect="1"/>
          </p:cNvPicPr>
          <p:nvPr/>
        </p:nvPicPr>
        <p:blipFill>
          <a:blip r:embed="rId2"/>
          <a:stretch>
            <a:fillRect/>
          </a:stretch>
        </p:blipFill>
        <p:spPr>
          <a:xfrm>
            <a:off x="1676401" y="4765877"/>
            <a:ext cx="8836206" cy="5305402"/>
          </a:xfrm>
          <a:prstGeom prst="rect">
            <a:avLst/>
          </a:prstGeom>
        </p:spPr>
      </p:pic>
      <p:pic>
        <p:nvPicPr>
          <p:cNvPr id="5" name="Picture 4">
            <a:extLst>
              <a:ext uri="{FF2B5EF4-FFF2-40B4-BE49-F238E27FC236}">
                <a16:creationId xmlns:a16="http://schemas.microsoft.com/office/drawing/2014/main" id="{DAF70BDC-C764-461B-B8BB-87034E49741D}"/>
              </a:ext>
            </a:extLst>
          </p:cNvPr>
          <p:cNvPicPr>
            <a:picLocks noChangeAspect="1"/>
          </p:cNvPicPr>
          <p:nvPr/>
        </p:nvPicPr>
        <p:blipFill>
          <a:blip r:embed="rId3"/>
          <a:stretch>
            <a:fillRect/>
          </a:stretch>
        </p:blipFill>
        <p:spPr>
          <a:xfrm>
            <a:off x="12918291" y="4055909"/>
            <a:ext cx="9789310" cy="6015370"/>
          </a:xfrm>
          <a:prstGeom prst="rect">
            <a:avLst/>
          </a:prstGeom>
        </p:spPr>
      </p:pic>
    </p:spTree>
    <p:extLst>
      <p:ext uri="{BB962C8B-B14F-4D97-AF65-F5344CB8AC3E}">
        <p14:creationId xmlns:p14="http://schemas.microsoft.com/office/powerpoint/2010/main" val="1658936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D201-FB34-4016-8582-025B09CA59DC}"/>
              </a:ext>
            </a:extLst>
          </p:cNvPr>
          <p:cNvSpPr>
            <a:spLocks noGrp="1"/>
          </p:cNvSpPr>
          <p:nvPr>
            <p:ph type="title"/>
          </p:nvPr>
        </p:nvSpPr>
        <p:spPr/>
        <p:txBody>
          <a:bodyPr/>
          <a:lstStyle/>
          <a:p>
            <a:r>
              <a:rPr lang="en-CA" dirty="0"/>
              <a:t>H2 production cost vs charging fee</a:t>
            </a:r>
          </a:p>
        </p:txBody>
      </p:sp>
      <p:sp>
        <p:nvSpPr>
          <p:cNvPr id="3" name="Content Placeholder 2">
            <a:extLst>
              <a:ext uri="{FF2B5EF4-FFF2-40B4-BE49-F238E27FC236}">
                <a16:creationId xmlns:a16="http://schemas.microsoft.com/office/drawing/2014/main" id="{263A1DEA-F36E-4404-901F-4A198025B4DB}"/>
              </a:ext>
            </a:extLst>
          </p:cNvPr>
          <p:cNvSpPr>
            <a:spLocks noGrp="1"/>
          </p:cNvSpPr>
          <p:nvPr>
            <p:ph idx="1"/>
          </p:nvPr>
        </p:nvSpPr>
        <p:spPr/>
        <p:txBody>
          <a:bodyPr/>
          <a:lstStyle/>
          <a:p>
            <a:endParaRPr lang="en-CA"/>
          </a:p>
        </p:txBody>
      </p:sp>
      <p:graphicFrame>
        <p:nvGraphicFramePr>
          <p:cNvPr id="4" name="Chart 3">
            <a:extLst>
              <a:ext uri="{FF2B5EF4-FFF2-40B4-BE49-F238E27FC236}">
                <a16:creationId xmlns:a16="http://schemas.microsoft.com/office/drawing/2014/main" id="{BB76A9DC-25C9-4768-AFD8-891503FC7634}"/>
              </a:ext>
            </a:extLst>
          </p:cNvPr>
          <p:cNvGraphicFramePr>
            <a:graphicFrameLocks/>
          </p:cNvGraphicFramePr>
          <p:nvPr>
            <p:extLst/>
          </p:nvPr>
        </p:nvGraphicFramePr>
        <p:xfrm>
          <a:off x="5352506" y="3569403"/>
          <a:ext cx="13418968" cy="8212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2991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5584-86AF-4E57-9C71-10693416A5F8}"/>
              </a:ext>
            </a:extLst>
          </p:cNvPr>
          <p:cNvSpPr>
            <a:spLocks noGrp="1"/>
          </p:cNvSpPr>
          <p:nvPr>
            <p:ph type="title"/>
          </p:nvPr>
        </p:nvSpPr>
        <p:spPr/>
        <p:txBody>
          <a:bodyPr/>
          <a:lstStyle/>
          <a:p>
            <a:r>
              <a:rPr lang="en-CA" dirty="0"/>
              <a:t>Gasoline &amp; Electricity Prices</a:t>
            </a:r>
          </a:p>
        </p:txBody>
      </p:sp>
      <p:sp>
        <p:nvSpPr>
          <p:cNvPr id="3" name="Content Placeholder 2">
            <a:extLst>
              <a:ext uri="{FF2B5EF4-FFF2-40B4-BE49-F238E27FC236}">
                <a16:creationId xmlns:a16="http://schemas.microsoft.com/office/drawing/2014/main" id="{062E2A28-5844-4B2C-96FC-A10405E851DD}"/>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3725B294-6B67-46DD-94E9-B0F5271F405D}"/>
              </a:ext>
            </a:extLst>
          </p:cNvPr>
          <p:cNvPicPr>
            <a:picLocks noChangeAspect="1"/>
          </p:cNvPicPr>
          <p:nvPr/>
        </p:nvPicPr>
        <p:blipFill>
          <a:blip r:embed="rId2"/>
          <a:stretch>
            <a:fillRect/>
          </a:stretch>
        </p:blipFill>
        <p:spPr>
          <a:xfrm>
            <a:off x="5617016" y="4209833"/>
            <a:ext cx="13149968" cy="7585510"/>
          </a:xfrm>
          <a:prstGeom prst="rect">
            <a:avLst/>
          </a:prstGeom>
        </p:spPr>
      </p:pic>
    </p:spTree>
    <p:extLst>
      <p:ext uri="{BB962C8B-B14F-4D97-AF65-F5344CB8AC3E}">
        <p14:creationId xmlns:p14="http://schemas.microsoft.com/office/powerpoint/2010/main" val="3458768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891C-0735-4C0E-9D65-29E38B914F17}"/>
              </a:ext>
            </a:extLst>
          </p:cNvPr>
          <p:cNvSpPr>
            <a:spLocks noGrp="1"/>
          </p:cNvSpPr>
          <p:nvPr>
            <p:ph type="title"/>
          </p:nvPr>
        </p:nvSpPr>
        <p:spPr/>
        <p:txBody>
          <a:bodyPr/>
          <a:lstStyle/>
          <a:p>
            <a:r>
              <a:rPr lang="en-CA" dirty="0"/>
              <a:t>Sensitivity Analysis</a:t>
            </a:r>
          </a:p>
        </p:txBody>
      </p:sp>
      <p:sp>
        <p:nvSpPr>
          <p:cNvPr id="3" name="Content Placeholder 2">
            <a:extLst>
              <a:ext uri="{FF2B5EF4-FFF2-40B4-BE49-F238E27FC236}">
                <a16:creationId xmlns:a16="http://schemas.microsoft.com/office/drawing/2014/main" id="{489A1F1F-C35F-48AC-BADE-ED6665A5A329}"/>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6F9595D8-DC66-4852-AF4B-BB5820E34C55}"/>
              </a:ext>
            </a:extLst>
          </p:cNvPr>
          <p:cNvPicPr>
            <a:picLocks noChangeAspect="1"/>
          </p:cNvPicPr>
          <p:nvPr/>
        </p:nvPicPr>
        <p:blipFill>
          <a:blip r:embed="rId2"/>
          <a:stretch>
            <a:fillRect/>
          </a:stretch>
        </p:blipFill>
        <p:spPr>
          <a:xfrm>
            <a:off x="4554497" y="3651253"/>
            <a:ext cx="15275006" cy="8702674"/>
          </a:xfrm>
          <a:prstGeom prst="rect">
            <a:avLst/>
          </a:prstGeom>
        </p:spPr>
      </p:pic>
    </p:spTree>
    <p:extLst>
      <p:ext uri="{BB962C8B-B14F-4D97-AF65-F5344CB8AC3E}">
        <p14:creationId xmlns:p14="http://schemas.microsoft.com/office/powerpoint/2010/main" val="1291328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AA397-0D14-4DA1-8A56-9C7D1DF58DF0}"/>
              </a:ext>
            </a:extLst>
          </p:cNvPr>
          <p:cNvSpPr>
            <a:spLocks noGrp="1"/>
          </p:cNvSpPr>
          <p:nvPr>
            <p:ph type="title"/>
          </p:nvPr>
        </p:nvSpPr>
        <p:spPr/>
        <p:txBody>
          <a:bodyPr/>
          <a:lstStyle/>
          <a:p>
            <a:r>
              <a:rPr lang="en-CA" dirty="0"/>
              <a:t>Solar Data</a:t>
            </a:r>
          </a:p>
        </p:txBody>
      </p:sp>
      <p:sp>
        <p:nvSpPr>
          <p:cNvPr id="3" name="Content Placeholder 2">
            <a:extLst>
              <a:ext uri="{FF2B5EF4-FFF2-40B4-BE49-F238E27FC236}">
                <a16:creationId xmlns:a16="http://schemas.microsoft.com/office/drawing/2014/main" id="{5FDAFA69-C09A-4C02-9A4B-3A432B0A8E1B}"/>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201CF8EE-E3AA-4389-816E-6E2173C77556}"/>
              </a:ext>
            </a:extLst>
          </p:cNvPr>
          <p:cNvPicPr>
            <a:picLocks noChangeAspect="1"/>
          </p:cNvPicPr>
          <p:nvPr/>
        </p:nvPicPr>
        <p:blipFill>
          <a:blip r:embed="rId2"/>
          <a:stretch>
            <a:fillRect/>
          </a:stretch>
        </p:blipFill>
        <p:spPr>
          <a:xfrm>
            <a:off x="4949808" y="3825172"/>
            <a:ext cx="14484384" cy="8702676"/>
          </a:xfrm>
          <a:prstGeom prst="rect">
            <a:avLst/>
          </a:prstGeom>
        </p:spPr>
      </p:pic>
    </p:spTree>
    <p:extLst>
      <p:ext uri="{BB962C8B-B14F-4D97-AF65-F5344CB8AC3E}">
        <p14:creationId xmlns:p14="http://schemas.microsoft.com/office/powerpoint/2010/main" val="2730149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2CB1-E86C-4C59-B338-8C4A7F2490E8}"/>
              </a:ext>
            </a:extLst>
          </p:cNvPr>
          <p:cNvSpPr>
            <a:spLocks noGrp="1"/>
          </p:cNvSpPr>
          <p:nvPr>
            <p:ph type="title"/>
          </p:nvPr>
        </p:nvSpPr>
        <p:spPr/>
        <p:txBody>
          <a:bodyPr/>
          <a:lstStyle/>
          <a:p>
            <a:r>
              <a:rPr lang="en-CA" dirty="0"/>
              <a:t>Energy Storage Analysis</a:t>
            </a:r>
          </a:p>
        </p:txBody>
      </p:sp>
      <p:sp>
        <p:nvSpPr>
          <p:cNvPr id="3" name="Content Placeholder 2">
            <a:extLst>
              <a:ext uri="{FF2B5EF4-FFF2-40B4-BE49-F238E27FC236}">
                <a16:creationId xmlns:a16="http://schemas.microsoft.com/office/drawing/2014/main" id="{F8BC767D-8D5E-4BEB-B287-9102908A017F}"/>
              </a:ext>
            </a:extLst>
          </p:cNvPr>
          <p:cNvSpPr>
            <a:spLocks noGrp="1"/>
          </p:cNvSpPr>
          <p:nvPr>
            <p:ph idx="1"/>
          </p:nvPr>
        </p:nvSpPr>
        <p:spPr/>
        <p:txBody>
          <a:bodyPr/>
          <a:lstStyle/>
          <a:p>
            <a:endParaRPr lang="en-CA"/>
          </a:p>
        </p:txBody>
      </p:sp>
      <p:graphicFrame>
        <p:nvGraphicFramePr>
          <p:cNvPr id="4" name="Chart 3">
            <a:extLst>
              <a:ext uri="{FF2B5EF4-FFF2-40B4-BE49-F238E27FC236}">
                <a16:creationId xmlns:a16="http://schemas.microsoft.com/office/drawing/2014/main" id="{C4DB9221-0BFF-4D08-A293-4DC16803B78E}"/>
              </a:ext>
            </a:extLst>
          </p:cNvPr>
          <p:cNvGraphicFramePr>
            <a:graphicFrameLocks/>
          </p:cNvGraphicFramePr>
          <p:nvPr>
            <p:extLst/>
          </p:nvPr>
        </p:nvGraphicFramePr>
        <p:xfrm>
          <a:off x="4673818" y="3651250"/>
          <a:ext cx="13249604" cy="89067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1701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602A-D768-4973-B3E3-0910FC53B623}"/>
              </a:ext>
            </a:extLst>
          </p:cNvPr>
          <p:cNvSpPr>
            <a:spLocks noGrp="1"/>
          </p:cNvSpPr>
          <p:nvPr>
            <p:ph type="title"/>
          </p:nvPr>
        </p:nvSpPr>
        <p:spPr/>
        <p:txBody>
          <a:bodyPr/>
          <a:lstStyle/>
          <a:p>
            <a:r>
              <a:rPr lang="en-CA" dirty="0"/>
              <a:t>Avoided CO2e</a:t>
            </a:r>
          </a:p>
        </p:txBody>
      </p:sp>
      <p:sp>
        <p:nvSpPr>
          <p:cNvPr id="3" name="Content Placeholder 2">
            <a:extLst>
              <a:ext uri="{FF2B5EF4-FFF2-40B4-BE49-F238E27FC236}">
                <a16:creationId xmlns:a16="http://schemas.microsoft.com/office/drawing/2014/main" id="{83F416FB-3705-4A20-8D75-1040E5A0828E}"/>
              </a:ext>
            </a:extLst>
          </p:cNvPr>
          <p:cNvSpPr>
            <a:spLocks noGrp="1"/>
          </p:cNvSpPr>
          <p:nvPr>
            <p:ph idx="1"/>
          </p:nvPr>
        </p:nvSpPr>
        <p:spPr/>
        <p:txBody>
          <a:bodyPr/>
          <a:lstStyle/>
          <a:p>
            <a:endParaRPr lang="en-CA"/>
          </a:p>
        </p:txBody>
      </p:sp>
      <p:graphicFrame>
        <p:nvGraphicFramePr>
          <p:cNvPr id="4" name="1 Gráfico">
            <a:extLst>
              <a:ext uri="{FF2B5EF4-FFF2-40B4-BE49-F238E27FC236}">
                <a16:creationId xmlns:a16="http://schemas.microsoft.com/office/drawing/2014/main" id="{00000000-0008-0000-0300-000002000000}"/>
              </a:ext>
            </a:extLst>
          </p:cNvPr>
          <p:cNvGraphicFramePr>
            <a:graphicFrameLocks/>
          </p:cNvGraphicFramePr>
          <p:nvPr>
            <p:extLst/>
          </p:nvPr>
        </p:nvGraphicFramePr>
        <p:xfrm>
          <a:off x="6526924" y="4608732"/>
          <a:ext cx="11330152" cy="6787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5160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A061-0422-4F71-9067-5F74BC3A4B6A}"/>
              </a:ext>
            </a:extLst>
          </p:cNvPr>
          <p:cNvSpPr>
            <a:spLocks noGrp="1"/>
          </p:cNvSpPr>
          <p:nvPr>
            <p:ph type="title"/>
          </p:nvPr>
        </p:nvSpPr>
        <p:spPr/>
        <p:txBody>
          <a:bodyPr/>
          <a:lstStyle/>
          <a:p>
            <a:r>
              <a:rPr lang="en-CA" dirty="0"/>
              <a:t>Optimization</a:t>
            </a:r>
          </a:p>
        </p:txBody>
      </p:sp>
      <p:sp>
        <p:nvSpPr>
          <p:cNvPr id="3" name="Content Placeholder 2">
            <a:extLst>
              <a:ext uri="{FF2B5EF4-FFF2-40B4-BE49-F238E27FC236}">
                <a16:creationId xmlns:a16="http://schemas.microsoft.com/office/drawing/2014/main" id="{391040CA-8E95-49AE-AE6D-A42697C8A2A4}"/>
              </a:ext>
            </a:extLst>
          </p:cNvPr>
          <p:cNvSpPr>
            <a:spLocks noGrp="1"/>
          </p:cNvSpPr>
          <p:nvPr>
            <p:ph idx="1"/>
          </p:nvPr>
        </p:nvSpPr>
        <p:spPr/>
        <p:txBody>
          <a:bodyPr/>
          <a:lstStyle/>
          <a:p>
            <a:endParaRPr lang="en-CA"/>
          </a:p>
        </p:txBody>
      </p:sp>
      <p:graphicFrame>
        <p:nvGraphicFramePr>
          <p:cNvPr id="4" name="Chart 3">
            <a:extLst>
              <a:ext uri="{FF2B5EF4-FFF2-40B4-BE49-F238E27FC236}">
                <a16:creationId xmlns:a16="http://schemas.microsoft.com/office/drawing/2014/main" id="{E7439E2F-DB95-4EA9-933E-05721C2BA781}"/>
              </a:ext>
            </a:extLst>
          </p:cNvPr>
          <p:cNvGraphicFramePr>
            <a:graphicFrameLocks/>
          </p:cNvGraphicFramePr>
          <p:nvPr>
            <p:extLst/>
          </p:nvPr>
        </p:nvGraphicFramePr>
        <p:xfrm>
          <a:off x="7620000" y="5259388"/>
          <a:ext cx="91440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8453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5B00-B569-471A-B06E-B905681FA1CE}"/>
              </a:ext>
            </a:extLst>
          </p:cNvPr>
          <p:cNvSpPr>
            <a:spLocks noGrp="1"/>
          </p:cNvSpPr>
          <p:nvPr>
            <p:ph type="title"/>
          </p:nvPr>
        </p:nvSpPr>
        <p:spPr/>
        <p:txBody>
          <a:bodyPr/>
          <a:lstStyle/>
          <a:p>
            <a:r>
              <a:rPr lang="en-CA" dirty="0"/>
              <a:t>Peak shaving</a:t>
            </a:r>
          </a:p>
        </p:txBody>
      </p:sp>
      <p:sp>
        <p:nvSpPr>
          <p:cNvPr id="3" name="Content Placeholder 2">
            <a:extLst>
              <a:ext uri="{FF2B5EF4-FFF2-40B4-BE49-F238E27FC236}">
                <a16:creationId xmlns:a16="http://schemas.microsoft.com/office/drawing/2014/main" id="{EF2BED4B-34CB-4547-9BC0-F12D7DEB28EE}"/>
              </a:ext>
            </a:extLst>
          </p:cNvPr>
          <p:cNvSpPr>
            <a:spLocks noGrp="1"/>
          </p:cNvSpPr>
          <p:nvPr>
            <p:ph idx="1"/>
          </p:nvPr>
        </p:nvSpPr>
        <p:spPr/>
        <p:txBody>
          <a:bodyPr/>
          <a:lstStyle/>
          <a:p>
            <a:endParaRPr lang="en-CA" dirty="0"/>
          </a:p>
        </p:txBody>
      </p:sp>
      <p:graphicFrame>
        <p:nvGraphicFramePr>
          <p:cNvPr id="4" name="Chart 3">
            <a:extLst>
              <a:ext uri="{FF2B5EF4-FFF2-40B4-BE49-F238E27FC236}">
                <a16:creationId xmlns:a16="http://schemas.microsoft.com/office/drawing/2014/main" id="{840AD224-8756-4ECA-91FA-390BBF081022}"/>
              </a:ext>
            </a:extLst>
          </p:cNvPr>
          <p:cNvGraphicFramePr>
            <a:graphicFrameLocks/>
          </p:cNvGraphicFramePr>
          <p:nvPr>
            <p:extLst/>
          </p:nvPr>
        </p:nvGraphicFramePr>
        <p:xfrm>
          <a:off x="204654" y="-828875"/>
          <a:ext cx="23259988" cy="141755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4269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DF55-2E5A-4475-8433-5CB03D4DA97E}"/>
              </a:ext>
            </a:extLst>
          </p:cNvPr>
          <p:cNvSpPr>
            <a:spLocks noGrp="1"/>
          </p:cNvSpPr>
          <p:nvPr>
            <p:ph type="title"/>
          </p:nvPr>
        </p:nvSpPr>
        <p:spPr/>
        <p:txBody>
          <a:bodyPr/>
          <a:lstStyle/>
          <a:p>
            <a:r>
              <a:rPr lang="en-CA" dirty="0"/>
              <a:t>Peak shaving</a:t>
            </a:r>
          </a:p>
        </p:txBody>
      </p:sp>
      <p:sp>
        <p:nvSpPr>
          <p:cNvPr id="3" name="Content Placeholder 2">
            <a:extLst>
              <a:ext uri="{FF2B5EF4-FFF2-40B4-BE49-F238E27FC236}">
                <a16:creationId xmlns:a16="http://schemas.microsoft.com/office/drawing/2014/main" id="{8D296F98-0DBF-4F3C-B895-2CB7E9BB39B2}"/>
              </a:ext>
            </a:extLst>
          </p:cNvPr>
          <p:cNvSpPr>
            <a:spLocks noGrp="1"/>
          </p:cNvSpPr>
          <p:nvPr>
            <p:ph idx="1"/>
          </p:nvPr>
        </p:nvSpPr>
        <p:spPr/>
        <p:txBody>
          <a:bodyPr/>
          <a:lstStyle/>
          <a:p>
            <a:endParaRPr lang="en-CA"/>
          </a:p>
        </p:txBody>
      </p:sp>
      <p:graphicFrame>
        <p:nvGraphicFramePr>
          <p:cNvPr id="5" name="Chart 4">
            <a:extLst>
              <a:ext uri="{FF2B5EF4-FFF2-40B4-BE49-F238E27FC236}">
                <a16:creationId xmlns:a16="http://schemas.microsoft.com/office/drawing/2014/main" id="{2C3E0513-B13B-4BA5-8F74-910940F04485}"/>
              </a:ext>
            </a:extLst>
          </p:cNvPr>
          <p:cNvGraphicFramePr>
            <a:graphicFrameLocks/>
          </p:cNvGraphicFramePr>
          <p:nvPr>
            <p:extLst/>
          </p:nvPr>
        </p:nvGraphicFramePr>
        <p:xfrm>
          <a:off x="10771328" y="820970"/>
          <a:ext cx="7886312" cy="11422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705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81211_155056">
            <a:hlinkClick r:id="" action="ppaction://media"/>
            <a:extLst>
              <a:ext uri="{FF2B5EF4-FFF2-40B4-BE49-F238E27FC236}">
                <a16:creationId xmlns:a16="http://schemas.microsoft.com/office/drawing/2014/main" id="{2D6C85F1-14CD-4A3F-B0A6-CEABAB3CB9CF}"/>
              </a:ext>
            </a:extLst>
          </p:cNvPr>
          <p:cNvPicPr>
            <a:picLocks noChangeAspect="1"/>
          </p:cNvPicPr>
          <p:nvPr>
            <a:videoFile r:link="rId1"/>
            <p:extLst>
              <p:ext uri="{DAA4B4D4-6D71-4841-9C94-3DE7FCFB9230}">
                <p14:media xmlns:p14="http://schemas.microsoft.com/office/powerpoint/2010/main" r:embed="rId2">
                  <p14:trim st="5732" end="18323"/>
                </p14:media>
              </p:ext>
            </p:extLst>
          </p:nvPr>
        </p:nvPicPr>
        <p:blipFill>
          <a:blip r:embed="rId5"/>
          <a:stretch>
            <a:fillRect/>
          </a:stretch>
        </p:blipFill>
        <p:spPr>
          <a:xfrm>
            <a:off x="0" y="0"/>
            <a:ext cx="24384000" cy="13716000"/>
          </a:xfrm>
          <a:prstGeom prst="rect">
            <a:avLst/>
          </a:prstGeom>
        </p:spPr>
      </p:pic>
    </p:spTree>
    <p:extLst>
      <p:ext uri="{BB962C8B-B14F-4D97-AF65-F5344CB8AC3E}">
        <p14:creationId xmlns:p14="http://schemas.microsoft.com/office/powerpoint/2010/main" val="4166988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7BDF-31D1-4839-B684-F40F7973BE63}"/>
              </a:ext>
            </a:extLst>
          </p:cNvPr>
          <p:cNvSpPr>
            <a:spLocks noGrp="1"/>
          </p:cNvSpPr>
          <p:nvPr>
            <p:ph type="title"/>
          </p:nvPr>
        </p:nvSpPr>
        <p:spPr>
          <a:xfrm>
            <a:off x="1455682" y="0"/>
            <a:ext cx="21031200" cy="816852"/>
          </a:xfrm>
        </p:spPr>
        <p:txBody>
          <a:bodyPr>
            <a:normAutofit fontScale="90000"/>
          </a:bodyPr>
          <a:lstStyle/>
          <a:p>
            <a:r>
              <a:rPr lang="en-CA" dirty="0"/>
              <a:t>Sources</a:t>
            </a:r>
          </a:p>
        </p:txBody>
      </p:sp>
      <p:graphicFrame>
        <p:nvGraphicFramePr>
          <p:cNvPr id="4" name="Content Placeholder 3">
            <a:extLst>
              <a:ext uri="{FF2B5EF4-FFF2-40B4-BE49-F238E27FC236}">
                <a16:creationId xmlns:a16="http://schemas.microsoft.com/office/drawing/2014/main" id="{DA849606-C789-4575-B4BD-35121638A199}"/>
              </a:ext>
            </a:extLst>
          </p:cNvPr>
          <p:cNvGraphicFramePr>
            <a:graphicFrameLocks noGrp="1"/>
          </p:cNvGraphicFramePr>
          <p:nvPr>
            <p:ph idx="1"/>
            <p:extLst/>
          </p:nvPr>
        </p:nvGraphicFramePr>
        <p:xfrm>
          <a:off x="1455682" y="918562"/>
          <a:ext cx="21031200" cy="12760960"/>
        </p:xfrm>
        <a:graphic>
          <a:graphicData uri="http://schemas.openxmlformats.org/drawingml/2006/table">
            <a:tbl>
              <a:tblPr firstRow="1" bandRow="1">
                <a:tableStyleId>{5C22544A-7EE6-4342-B048-85BDC9FD1C3A}</a:tableStyleId>
              </a:tblPr>
              <a:tblGrid>
                <a:gridCol w="7010400">
                  <a:extLst>
                    <a:ext uri="{9D8B030D-6E8A-4147-A177-3AD203B41FA5}">
                      <a16:colId xmlns:a16="http://schemas.microsoft.com/office/drawing/2014/main" val="1001900440"/>
                    </a:ext>
                  </a:extLst>
                </a:gridCol>
                <a:gridCol w="7010400">
                  <a:extLst>
                    <a:ext uri="{9D8B030D-6E8A-4147-A177-3AD203B41FA5}">
                      <a16:colId xmlns:a16="http://schemas.microsoft.com/office/drawing/2014/main" val="3132085965"/>
                    </a:ext>
                  </a:extLst>
                </a:gridCol>
                <a:gridCol w="7010400">
                  <a:extLst>
                    <a:ext uri="{9D8B030D-6E8A-4147-A177-3AD203B41FA5}">
                      <a16:colId xmlns:a16="http://schemas.microsoft.com/office/drawing/2014/main" val="2049470564"/>
                    </a:ext>
                  </a:extLst>
                </a:gridCol>
              </a:tblGrid>
              <a:tr h="741680">
                <a:tc>
                  <a:txBody>
                    <a:bodyPr/>
                    <a:lstStyle/>
                    <a:p>
                      <a:r>
                        <a:rPr lang="en-CA" sz="2000" dirty="0"/>
                        <a:t>Data</a:t>
                      </a:r>
                    </a:p>
                  </a:txBody>
                  <a:tcPr marL="182880" marR="182880" marT="91440" marB="91440"/>
                </a:tc>
                <a:tc>
                  <a:txBody>
                    <a:bodyPr/>
                    <a:lstStyle/>
                    <a:p>
                      <a:r>
                        <a:rPr lang="en-CA" sz="2000" dirty="0"/>
                        <a:t>Value</a:t>
                      </a:r>
                    </a:p>
                  </a:txBody>
                  <a:tcPr marL="182880" marR="182880" marT="91440" marB="91440"/>
                </a:tc>
                <a:tc>
                  <a:txBody>
                    <a:bodyPr/>
                    <a:lstStyle/>
                    <a:p>
                      <a:r>
                        <a:rPr lang="en-CA" sz="2000" dirty="0"/>
                        <a:t>Source</a:t>
                      </a:r>
                    </a:p>
                  </a:txBody>
                  <a:tcPr marL="182880" marR="182880" marT="91440" marB="91440"/>
                </a:tc>
                <a:extLst>
                  <a:ext uri="{0D108BD9-81ED-4DB2-BD59-A6C34878D82A}">
                    <a16:rowId xmlns:a16="http://schemas.microsoft.com/office/drawing/2014/main" val="2165897938"/>
                  </a:ext>
                </a:extLst>
              </a:tr>
              <a:tr h="741680">
                <a:tc>
                  <a:txBody>
                    <a:bodyPr/>
                    <a:lstStyle/>
                    <a:p>
                      <a:r>
                        <a:rPr lang="en-CA" sz="2000" dirty="0"/>
                        <a:t>PV voltage</a:t>
                      </a:r>
                    </a:p>
                  </a:txBody>
                  <a:tcPr marL="182880" marR="182880" marT="91440" marB="91440"/>
                </a:tc>
                <a:tc>
                  <a:txBody>
                    <a:bodyPr/>
                    <a:lstStyle/>
                    <a:p>
                      <a:r>
                        <a:rPr lang="en-CA" sz="2000" dirty="0"/>
                        <a:t>1 000 V</a:t>
                      </a:r>
                    </a:p>
                  </a:txBody>
                  <a:tcPr marL="182880" marR="182880" marT="91440" marB="91440"/>
                </a:tc>
                <a:tc>
                  <a:txBody>
                    <a:bodyPr/>
                    <a:lstStyle/>
                    <a:p>
                      <a:r>
                        <a:rPr lang="en-CA" sz="1600" dirty="0">
                          <a:hlinkClick r:id="rId2"/>
                        </a:rPr>
                        <a:t>http://solarenergy.advanced-energy.com/upload/File/Application%20Notes/ENG-600vor1000V-260-02.pdf</a:t>
                      </a:r>
                      <a:endParaRPr lang="en-CA" sz="1600" dirty="0"/>
                    </a:p>
                  </a:txBody>
                  <a:tcPr marL="182880" marR="182880" marT="91440" marB="91440"/>
                </a:tc>
                <a:extLst>
                  <a:ext uri="{0D108BD9-81ED-4DB2-BD59-A6C34878D82A}">
                    <a16:rowId xmlns:a16="http://schemas.microsoft.com/office/drawing/2014/main" val="2198995142"/>
                  </a:ext>
                </a:extLst>
              </a:tr>
              <a:tr h="741680">
                <a:tc>
                  <a:txBody>
                    <a:bodyPr/>
                    <a:lstStyle/>
                    <a:p>
                      <a:r>
                        <a:rPr lang="en-CA" sz="2000" dirty="0"/>
                        <a:t>PV capital cost</a:t>
                      </a:r>
                    </a:p>
                  </a:txBody>
                  <a:tcPr marL="182880" marR="182880" marT="91440" marB="91440"/>
                </a:tc>
                <a:tc>
                  <a:txBody>
                    <a:bodyPr/>
                    <a:lstStyle/>
                    <a:p>
                      <a:r>
                        <a:rPr lang="en-CA" sz="2000" dirty="0"/>
                        <a:t>CA$ 3.8 /W inst.</a:t>
                      </a:r>
                    </a:p>
                  </a:txBody>
                  <a:tcPr marL="182880" marR="182880" marT="91440" marB="91440"/>
                </a:tc>
                <a:tc>
                  <a:txBody>
                    <a:bodyPr/>
                    <a:lstStyle/>
                    <a:p>
                      <a:r>
                        <a:rPr lang="en-CA" sz="2000" dirty="0"/>
                        <a:t>SPCC research</a:t>
                      </a:r>
                    </a:p>
                  </a:txBody>
                  <a:tcPr marL="182880" marR="182880" marT="91440" marB="91440"/>
                </a:tc>
                <a:extLst>
                  <a:ext uri="{0D108BD9-81ED-4DB2-BD59-A6C34878D82A}">
                    <a16:rowId xmlns:a16="http://schemas.microsoft.com/office/drawing/2014/main" val="3396151614"/>
                  </a:ext>
                </a:extLst>
              </a:tr>
              <a:tr h="792480">
                <a:tc>
                  <a:txBody>
                    <a:bodyPr/>
                    <a:lstStyle/>
                    <a:p>
                      <a:r>
                        <a:rPr lang="en-CA" sz="2000" dirty="0"/>
                        <a:t>ES output efficiency</a:t>
                      </a:r>
                    </a:p>
                  </a:txBody>
                  <a:tcPr marL="182880" marR="182880" marT="91440" marB="91440"/>
                </a:tc>
                <a:tc>
                  <a:txBody>
                    <a:bodyPr/>
                    <a:lstStyle/>
                    <a:p>
                      <a:r>
                        <a:rPr lang="en-CA" sz="2000" dirty="0"/>
                        <a:t>99%</a:t>
                      </a:r>
                    </a:p>
                  </a:txBody>
                  <a:tcPr marL="182880" marR="182880" marT="91440" marB="91440"/>
                </a:tc>
                <a:tc>
                  <a:txBody>
                    <a:bodyPr/>
                    <a:lstStyle/>
                    <a:p>
                      <a:r>
                        <a:rPr lang="en-CA" sz="2000" dirty="0">
                          <a:hlinkClick r:id="rId3"/>
                        </a:rPr>
                        <a:t>https://batteryuniversity.com/learn/article/comparing_the_battery_with_other_power_sources</a:t>
                      </a:r>
                      <a:r>
                        <a:rPr lang="en-CA" sz="2000" dirty="0"/>
                        <a:t> </a:t>
                      </a:r>
                    </a:p>
                  </a:txBody>
                  <a:tcPr marL="182880" marR="182880" marT="91440" marB="91440"/>
                </a:tc>
                <a:extLst>
                  <a:ext uri="{0D108BD9-81ED-4DB2-BD59-A6C34878D82A}">
                    <a16:rowId xmlns:a16="http://schemas.microsoft.com/office/drawing/2014/main" val="2647110747"/>
                  </a:ext>
                </a:extLst>
              </a:tr>
              <a:tr h="741680">
                <a:tc>
                  <a:txBody>
                    <a:bodyPr/>
                    <a:lstStyle/>
                    <a:p>
                      <a:r>
                        <a:rPr lang="en-CA" sz="2000" dirty="0"/>
                        <a:t>ES capital cost</a:t>
                      </a:r>
                    </a:p>
                  </a:txBody>
                  <a:tcPr marL="182880" marR="182880" marT="91440" marB="91440"/>
                </a:tc>
                <a:tc>
                  <a:txBody>
                    <a:bodyPr/>
                    <a:lstStyle/>
                    <a:p>
                      <a:r>
                        <a:rPr lang="en-CA" sz="2000" dirty="0"/>
                        <a:t>US$ 209 /kWh</a:t>
                      </a:r>
                    </a:p>
                  </a:txBody>
                  <a:tcPr marL="182880" marR="182880" marT="91440" marB="91440"/>
                </a:tc>
                <a:tc>
                  <a:txBody>
                    <a:bodyPr/>
                    <a:lstStyle/>
                    <a:p>
                      <a:endParaRPr lang="en-CA" sz="2000" dirty="0"/>
                    </a:p>
                  </a:txBody>
                  <a:tcPr marL="182880" marR="182880" marT="91440" marB="91440"/>
                </a:tc>
                <a:extLst>
                  <a:ext uri="{0D108BD9-81ED-4DB2-BD59-A6C34878D82A}">
                    <a16:rowId xmlns:a16="http://schemas.microsoft.com/office/drawing/2014/main" val="4013741746"/>
                  </a:ext>
                </a:extLst>
              </a:tr>
              <a:tr h="741680">
                <a:tc>
                  <a:txBody>
                    <a:bodyPr/>
                    <a:lstStyle/>
                    <a:p>
                      <a:r>
                        <a:rPr lang="en-CA" sz="2000" dirty="0"/>
                        <a:t>ES degradation rate</a:t>
                      </a:r>
                    </a:p>
                  </a:txBody>
                  <a:tcPr marL="182880" marR="182880" marT="91440" marB="91440"/>
                </a:tc>
                <a:tc>
                  <a:txBody>
                    <a:bodyPr/>
                    <a:lstStyle/>
                    <a:p>
                      <a:r>
                        <a:rPr lang="en-CA" sz="2000" dirty="0"/>
                        <a:t>30% every 10 years</a:t>
                      </a:r>
                    </a:p>
                  </a:txBody>
                  <a:tcPr marL="182880" marR="182880" marT="91440" marB="91440"/>
                </a:tc>
                <a:tc>
                  <a:txBody>
                    <a:bodyPr/>
                    <a:lstStyle/>
                    <a:p>
                      <a:endParaRPr lang="en-CA" sz="2000" dirty="0"/>
                    </a:p>
                  </a:txBody>
                  <a:tcPr marL="182880" marR="182880" marT="91440" marB="91440"/>
                </a:tc>
                <a:extLst>
                  <a:ext uri="{0D108BD9-81ED-4DB2-BD59-A6C34878D82A}">
                    <a16:rowId xmlns:a16="http://schemas.microsoft.com/office/drawing/2014/main" val="2072362098"/>
                  </a:ext>
                </a:extLst>
              </a:tr>
              <a:tr h="792480">
                <a:tc>
                  <a:txBody>
                    <a:bodyPr/>
                    <a:lstStyle/>
                    <a:p>
                      <a:r>
                        <a:rPr lang="en-CA" sz="2000" dirty="0"/>
                        <a:t>EV efficiency</a:t>
                      </a:r>
                    </a:p>
                  </a:txBody>
                  <a:tcPr marL="182880" marR="182880" marT="91440" marB="91440"/>
                </a:tc>
                <a:tc>
                  <a:txBody>
                    <a:bodyPr/>
                    <a:lstStyle/>
                    <a:p>
                      <a:r>
                        <a:rPr lang="en-CA" sz="2000" dirty="0"/>
                        <a:t>0.175 kWh / km</a:t>
                      </a:r>
                    </a:p>
                  </a:txBody>
                  <a:tcPr marL="182880" marR="182880" marT="91440" marB="91440"/>
                </a:tc>
                <a:tc>
                  <a:txBody>
                    <a:bodyPr/>
                    <a:lstStyle/>
                    <a:p>
                      <a:r>
                        <a:rPr lang="en-CA" sz="2000" dirty="0">
                          <a:hlinkClick r:id="rId4"/>
                        </a:rPr>
                        <a:t>https://pushevs.com/2016/11/23/electric-cars-range-efficiency-comparison/</a:t>
                      </a:r>
                      <a:r>
                        <a:rPr lang="en-CA" sz="2000" dirty="0"/>
                        <a:t> </a:t>
                      </a:r>
                    </a:p>
                  </a:txBody>
                  <a:tcPr marL="182880" marR="182880" marT="91440" marB="91440"/>
                </a:tc>
                <a:extLst>
                  <a:ext uri="{0D108BD9-81ED-4DB2-BD59-A6C34878D82A}">
                    <a16:rowId xmlns:a16="http://schemas.microsoft.com/office/drawing/2014/main" val="828350713"/>
                  </a:ext>
                </a:extLst>
              </a:tr>
              <a:tr h="741680">
                <a:tc>
                  <a:txBody>
                    <a:bodyPr/>
                    <a:lstStyle/>
                    <a:p>
                      <a:r>
                        <a:rPr lang="en-CA" sz="2000" dirty="0"/>
                        <a:t>EV charging station lifetime</a:t>
                      </a:r>
                    </a:p>
                  </a:txBody>
                  <a:tcPr marL="182880" marR="182880" marT="91440" marB="91440"/>
                </a:tc>
                <a:tc>
                  <a:txBody>
                    <a:bodyPr/>
                    <a:lstStyle/>
                    <a:p>
                      <a:r>
                        <a:rPr lang="en-CA" sz="2000" dirty="0"/>
                        <a:t>10 years</a:t>
                      </a:r>
                    </a:p>
                  </a:txBody>
                  <a:tcPr marL="182880" marR="182880" marT="91440" marB="91440"/>
                </a:tc>
                <a:tc>
                  <a:txBody>
                    <a:bodyPr/>
                    <a:lstStyle/>
                    <a:p>
                      <a:endParaRPr lang="en-CA" sz="2000" dirty="0"/>
                    </a:p>
                  </a:txBody>
                  <a:tcPr marL="182880" marR="182880" marT="91440" marB="91440"/>
                </a:tc>
                <a:extLst>
                  <a:ext uri="{0D108BD9-81ED-4DB2-BD59-A6C34878D82A}">
                    <a16:rowId xmlns:a16="http://schemas.microsoft.com/office/drawing/2014/main" val="2241358584"/>
                  </a:ext>
                </a:extLst>
              </a:tr>
              <a:tr h="741680">
                <a:tc>
                  <a:txBody>
                    <a:bodyPr/>
                    <a:lstStyle/>
                    <a:p>
                      <a:r>
                        <a:rPr lang="en-CA" sz="2000" dirty="0"/>
                        <a:t>EV 7.4 kW capital cost</a:t>
                      </a:r>
                    </a:p>
                  </a:txBody>
                  <a:tcPr marL="182880" marR="182880" marT="91440" marB="91440"/>
                </a:tc>
                <a:tc>
                  <a:txBody>
                    <a:bodyPr/>
                    <a:lstStyle/>
                    <a:p>
                      <a:r>
                        <a:rPr lang="en-CA" sz="2000" dirty="0"/>
                        <a:t>CA$ 13 889 /unit</a:t>
                      </a:r>
                    </a:p>
                  </a:txBody>
                  <a:tcPr marL="182880" marR="182880" marT="91440" marB="91440"/>
                </a:tc>
                <a:tc>
                  <a:txBody>
                    <a:bodyPr/>
                    <a:lstStyle/>
                    <a:p>
                      <a:r>
                        <a:rPr lang="en-CA" sz="2000" dirty="0"/>
                        <a:t>Charge point</a:t>
                      </a:r>
                    </a:p>
                  </a:txBody>
                  <a:tcPr marL="182880" marR="182880" marT="91440" marB="91440"/>
                </a:tc>
                <a:extLst>
                  <a:ext uri="{0D108BD9-81ED-4DB2-BD59-A6C34878D82A}">
                    <a16:rowId xmlns:a16="http://schemas.microsoft.com/office/drawing/2014/main" val="3312552449"/>
                  </a:ext>
                </a:extLst>
              </a:tr>
              <a:tr h="74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EV 62.5 kW capital cost</a:t>
                      </a:r>
                    </a:p>
                  </a:txBody>
                  <a:tcPr marL="182880" marR="182880" marT="91440" marB="91440"/>
                </a:tc>
                <a:tc>
                  <a:txBody>
                    <a:bodyPr/>
                    <a:lstStyle/>
                    <a:p>
                      <a:r>
                        <a:rPr lang="en-CA" sz="2000" dirty="0"/>
                        <a:t>CA$ 52 378 /unit</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Charge point</a:t>
                      </a:r>
                    </a:p>
                  </a:txBody>
                  <a:tcPr marL="182880" marR="182880" marT="91440" marB="91440"/>
                </a:tc>
                <a:extLst>
                  <a:ext uri="{0D108BD9-81ED-4DB2-BD59-A6C34878D82A}">
                    <a16:rowId xmlns:a16="http://schemas.microsoft.com/office/drawing/2014/main" val="2786231986"/>
                  </a:ext>
                </a:extLst>
              </a:tr>
              <a:tr h="741680">
                <a:tc>
                  <a:txBody>
                    <a:bodyPr/>
                    <a:lstStyle/>
                    <a:p>
                      <a:r>
                        <a:rPr lang="en-CA" sz="2000" dirty="0"/>
                        <a:t>EV 125 kW capital cost</a:t>
                      </a:r>
                    </a:p>
                  </a:txBody>
                  <a:tcPr marL="182880" marR="182880" marT="91440" marB="91440"/>
                </a:tc>
                <a:tc>
                  <a:txBody>
                    <a:bodyPr/>
                    <a:lstStyle/>
                    <a:p>
                      <a:r>
                        <a:rPr lang="en-CA" sz="2000" dirty="0"/>
                        <a:t>CA$ 96 566 /unit</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Charge point</a:t>
                      </a:r>
                    </a:p>
                  </a:txBody>
                  <a:tcPr marL="182880" marR="182880" marT="91440" marB="91440"/>
                </a:tc>
                <a:extLst>
                  <a:ext uri="{0D108BD9-81ED-4DB2-BD59-A6C34878D82A}">
                    <a16:rowId xmlns:a16="http://schemas.microsoft.com/office/drawing/2014/main" val="2593650142"/>
                  </a:ext>
                </a:extLst>
              </a:tr>
              <a:tr h="741680">
                <a:tc>
                  <a:txBody>
                    <a:bodyPr/>
                    <a:lstStyle/>
                    <a:p>
                      <a:r>
                        <a:rPr lang="en-CA" sz="2000" dirty="0" err="1"/>
                        <a:t>Electrolyzer</a:t>
                      </a:r>
                      <a:r>
                        <a:rPr lang="en-CA" sz="2000" dirty="0"/>
                        <a:t> energy input</a:t>
                      </a:r>
                    </a:p>
                  </a:txBody>
                  <a:tcPr marL="182880" marR="182880" marT="91440" marB="91440"/>
                </a:tc>
                <a:tc>
                  <a:txBody>
                    <a:bodyPr/>
                    <a:lstStyle/>
                    <a:p>
                      <a:r>
                        <a:rPr lang="en-CA" sz="2000" dirty="0"/>
                        <a:t>5.2 kWh/Nm3 H2</a:t>
                      </a:r>
                    </a:p>
                  </a:txBody>
                  <a:tcPr marL="182880" marR="182880" marT="91440" marB="91440"/>
                </a:tc>
                <a:tc>
                  <a:txBody>
                    <a:bodyPr/>
                    <a:lstStyle/>
                    <a:p>
                      <a:r>
                        <a:rPr lang="en-CA" sz="2000" dirty="0" err="1"/>
                        <a:t>Hydrogenics</a:t>
                      </a:r>
                      <a:endParaRPr lang="en-CA" sz="2000" dirty="0"/>
                    </a:p>
                  </a:txBody>
                  <a:tcPr marL="182880" marR="182880" marT="91440" marB="91440"/>
                </a:tc>
                <a:extLst>
                  <a:ext uri="{0D108BD9-81ED-4DB2-BD59-A6C34878D82A}">
                    <a16:rowId xmlns:a16="http://schemas.microsoft.com/office/drawing/2014/main" val="2789663873"/>
                  </a:ext>
                </a:extLst>
              </a:tr>
              <a:tr h="741680">
                <a:tc>
                  <a:txBody>
                    <a:bodyPr/>
                    <a:lstStyle/>
                    <a:p>
                      <a:r>
                        <a:rPr lang="en-CA" sz="2000" dirty="0"/>
                        <a:t>Compressor energy input</a:t>
                      </a:r>
                    </a:p>
                  </a:txBody>
                  <a:tcPr marL="182880" marR="182880" marT="91440" marB="91440"/>
                </a:tc>
                <a:tc>
                  <a:txBody>
                    <a:bodyPr/>
                    <a:lstStyle/>
                    <a:p>
                      <a:r>
                        <a:rPr lang="en-CA" sz="2000" dirty="0"/>
                        <a:t>2.7 kWh/kg</a:t>
                      </a:r>
                    </a:p>
                  </a:txBody>
                  <a:tcPr marL="182880" marR="182880" marT="91440" marB="91440"/>
                </a:tc>
                <a:tc>
                  <a:txBody>
                    <a:bodyPr/>
                    <a:lstStyle/>
                    <a:p>
                      <a:r>
                        <a:rPr lang="en-US" sz="2000" dirty="0"/>
                        <a:t>H2 CSD technical status and costs (energy.gov)</a:t>
                      </a:r>
                      <a:endParaRPr lang="en-CA" sz="2000" dirty="0"/>
                    </a:p>
                  </a:txBody>
                  <a:tcPr marL="182880" marR="182880" marT="91440" marB="91440"/>
                </a:tc>
                <a:extLst>
                  <a:ext uri="{0D108BD9-81ED-4DB2-BD59-A6C34878D82A}">
                    <a16:rowId xmlns:a16="http://schemas.microsoft.com/office/drawing/2014/main" val="4244289515"/>
                  </a:ext>
                </a:extLst>
              </a:tr>
              <a:tr h="741680">
                <a:tc>
                  <a:txBody>
                    <a:bodyPr/>
                    <a:lstStyle/>
                    <a:p>
                      <a:r>
                        <a:rPr lang="en-CA" sz="2000" dirty="0"/>
                        <a:t>Storage capital cost</a:t>
                      </a:r>
                    </a:p>
                  </a:txBody>
                  <a:tcPr marL="182880" marR="182880" marT="91440" marB="91440"/>
                </a:tc>
                <a:tc>
                  <a:txBody>
                    <a:bodyPr/>
                    <a:lstStyle/>
                    <a:p>
                      <a:r>
                        <a:rPr lang="en-CA" sz="2000" dirty="0"/>
                        <a:t>US$ 242 500</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H2 CSD technical status and costs (energy.gov)</a:t>
                      </a:r>
                      <a:endParaRPr lang="en-CA" sz="2000" dirty="0"/>
                    </a:p>
                  </a:txBody>
                  <a:tcPr marL="182880" marR="182880" marT="91440" marB="91440"/>
                </a:tc>
                <a:extLst>
                  <a:ext uri="{0D108BD9-81ED-4DB2-BD59-A6C34878D82A}">
                    <a16:rowId xmlns:a16="http://schemas.microsoft.com/office/drawing/2014/main" val="3107089830"/>
                  </a:ext>
                </a:extLst>
              </a:tr>
              <a:tr h="741680">
                <a:tc>
                  <a:txBody>
                    <a:bodyPr/>
                    <a:lstStyle/>
                    <a:p>
                      <a:r>
                        <a:rPr lang="en-CA" sz="2000" dirty="0"/>
                        <a:t>Dispenser capital cost</a:t>
                      </a:r>
                    </a:p>
                  </a:txBody>
                  <a:tcPr marL="182880" marR="182880" marT="91440" marB="91440"/>
                </a:tc>
                <a:tc>
                  <a:txBody>
                    <a:bodyPr/>
                    <a:lstStyle/>
                    <a:p>
                      <a:r>
                        <a:rPr lang="en-CA" sz="2000" dirty="0"/>
                        <a:t>US$ 200 500</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H2 CSD technical status and costs (energy.gov)</a:t>
                      </a:r>
                      <a:endParaRPr lang="en-CA" sz="2000" dirty="0"/>
                    </a:p>
                  </a:txBody>
                  <a:tcPr marL="182880" marR="182880" marT="91440" marB="91440"/>
                </a:tc>
                <a:extLst>
                  <a:ext uri="{0D108BD9-81ED-4DB2-BD59-A6C34878D82A}">
                    <a16:rowId xmlns:a16="http://schemas.microsoft.com/office/drawing/2014/main" val="3548013086"/>
                  </a:ext>
                </a:extLst>
              </a:tr>
              <a:tr h="792480">
                <a:tc>
                  <a:txBody>
                    <a:bodyPr/>
                    <a:lstStyle/>
                    <a:p>
                      <a:r>
                        <a:rPr lang="en-CA" sz="2000" dirty="0"/>
                        <a:t>100 kg </a:t>
                      </a:r>
                      <a:r>
                        <a:rPr lang="en-CA" sz="2000" dirty="0" err="1"/>
                        <a:t>electrolyzer</a:t>
                      </a:r>
                      <a:r>
                        <a:rPr lang="en-CA" sz="2000" dirty="0"/>
                        <a:t> capital cost</a:t>
                      </a:r>
                    </a:p>
                  </a:txBody>
                  <a:tcPr marL="182880" marR="182880" marT="91440" marB="91440"/>
                </a:tc>
                <a:tc>
                  <a:txBody>
                    <a:bodyPr/>
                    <a:lstStyle/>
                    <a:p>
                      <a:r>
                        <a:rPr lang="en-CA" sz="2000" dirty="0"/>
                        <a:t>US$ 321 205</a:t>
                      </a:r>
                    </a:p>
                  </a:txBody>
                  <a:tcPr marL="182880" marR="182880" marT="91440" marB="91440"/>
                </a:tc>
                <a:tc>
                  <a:txBody>
                    <a:bodyPr/>
                    <a:lstStyle/>
                    <a:p>
                      <a:r>
                        <a:rPr lang="en-CA" sz="2000" dirty="0"/>
                        <a:t>Current Forecourt Hydrogen Production from PEM Electrolysis (energy.gov)</a:t>
                      </a:r>
                    </a:p>
                  </a:txBody>
                  <a:tcPr marL="182880" marR="182880" marT="91440" marB="91440"/>
                </a:tc>
                <a:extLst>
                  <a:ext uri="{0D108BD9-81ED-4DB2-BD59-A6C34878D82A}">
                    <a16:rowId xmlns:a16="http://schemas.microsoft.com/office/drawing/2014/main" val="1142028532"/>
                  </a:ext>
                </a:extLst>
              </a:tr>
              <a:tr h="741680">
                <a:tc>
                  <a:txBody>
                    <a:bodyPr/>
                    <a:lstStyle/>
                    <a:p>
                      <a:r>
                        <a:rPr lang="en-CA" sz="2000" dirty="0"/>
                        <a:t>H2 compression, storage &amp; cooling unit</a:t>
                      </a:r>
                    </a:p>
                  </a:txBody>
                  <a:tcPr marL="182880" marR="182880" marT="91440" marB="91440"/>
                </a:tc>
                <a:tc>
                  <a:txBody>
                    <a:bodyPr/>
                    <a:lstStyle/>
                    <a:p>
                      <a:r>
                        <a:rPr lang="en-CA" sz="2000" dirty="0"/>
                        <a:t>CA$ Disclosed</a:t>
                      </a:r>
                    </a:p>
                  </a:txBody>
                  <a:tcPr marL="182880" marR="182880" marT="91440" marB="91440"/>
                </a:tc>
                <a:tc>
                  <a:txBody>
                    <a:bodyPr/>
                    <a:lstStyle/>
                    <a:p>
                      <a:r>
                        <a:rPr lang="en-CA" sz="2000" dirty="0"/>
                        <a:t>RFP</a:t>
                      </a:r>
                    </a:p>
                  </a:txBody>
                  <a:tcPr marL="182880" marR="182880" marT="91440" marB="91440"/>
                </a:tc>
                <a:extLst>
                  <a:ext uri="{0D108BD9-81ED-4DB2-BD59-A6C34878D82A}">
                    <a16:rowId xmlns:a16="http://schemas.microsoft.com/office/drawing/2014/main" val="3427153553"/>
                  </a:ext>
                </a:extLst>
              </a:tr>
            </a:tbl>
          </a:graphicData>
        </a:graphic>
      </p:graphicFrame>
    </p:spTree>
    <p:extLst>
      <p:ext uri="{BB962C8B-B14F-4D97-AF65-F5344CB8AC3E}">
        <p14:creationId xmlns:p14="http://schemas.microsoft.com/office/powerpoint/2010/main" val="3463524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7BDF-31D1-4839-B684-F40F7973BE63}"/>
              </a:ext>
            </a:extLst>
          </p:cNvPr>
          <p:cNvSpPr>
            <a:spLocks noGrp="1"/>
          </p:cNvSpPr>
          <p:nvPr>
            <p:ph type="title"/>
          </p:nvPr>
        </p:nvSpPr>
        <p:spPr>
          <a:xfrm>
            <a:off x="1455682" y="0"/>
            <a:ext cx="21031200" cy="816852"/>
          </a:xfrm>
        </p:spPr>
        <p:txBody>
          <a:bodyPr>
            <a:normAutofit fontScale="90000"/>
          </a:bodyPr>
          <a:lstStyle/>
          <a:p>
            <a:r>
              <a:rPr lang="en-CA" dirty="0"/>
              <a:t>Sources</a:t>
            </a:r>
          </a:p>
        </p:txBody>
      </p:sp>
      <p:graphicFrame>
        <p:nvGraphicFramePr>
          <p:cNvPr id="4" name="Content Placeholder 3">
            <a:extLst>
              <a:ext uri="{FF2B5EF4-FFF2-40B4-BE49-F238E27FC236}">
                <a16:creationId xmlns:a16="http://schemas.microsoft.com/office/drawing/2014/main" id="{DA849606-C789-4575-B4BD-35121638A199}"/>
              </a:ext>
            </a:extLst>
          </p:cNvPr>
          <p:cNvGraphicFramePr>
            <a:graphicFrameLocks noGrp="1"/>
          </p:cNvGraphicFramePr>
          <p:nvPr>
            <p:ph idx="1"/>
            <p:extLst/>
          </p:nvPr>
        </p:nvGraphicFramePr>
        <p:xfrm>
          <a:off x="1434662" y="918562"/>
          <a:ext cx="21031200" cy="12466320"/>
        </p:xfrm>
        <a:graphic>
          <a:graphicData uri="http://schemas.openxmlformats.org/drawingml/2006/table">
            <a:tbl>
              <a:tblPr firstRow="1" bandRow="1">
                <a:tableStyleId>{5C22544A-7EE6-4342-B048-85BDC9FD1C3A}</a:tableStyleId>
              </a:tblPr>
              <a:tblGrid>
                <a:gridCol w="7010400">
                  <a:extLst>
                    <a:ext uri="{9D8B030D-6E8A-4147-A177-3AD203B41FA5}">
                      <a16:colId xmlns:a16="http://schemas.microsoft.com/office/drawing/2014/main" val="1001900440"/>
                    </a:ext>
                  </a:extLst>
                </a:gridCol>
                <a:gridCol w="7010400">
                  <a:extLst>
                    <a:ext uri="{9D8B030D-6E8A-4147-A177-3AD203B41FA5}">
                      <a16:colId xmlns:a16="http://schemas.microsoft.com/office/drawing/2014/main" val="3132085965"/>
                    </a:ext>
                  </a:extLst>
                </a:gridCol>
                <a:gridCol w="7010400">
                  <a:extLst>
                    <a:ext uri="{9D8B030D-6E8A-4147-A177-3AD203B41FA5}">
                      <a16:colId xmlns:a16="http://schemas.microsoft.com/office/drawing/2014/main" val="2049470564"/>
                    </a:ext>
                  </a:extLst>
                </a:gridCol>
              </a:tblGrid>
              <a:tr h="741680">
                <a:tc>
                  <a:txBody>
                    <a:bodyPr/>
                    <a:lstStyle/>
                    <a:p>
                      <a:r>
                        <a:rPr lang="en-CA" sz="2000" dirty="0"/>
                        <a:t>Data</a:t>
                      </a:r>
                    </a:p>
                  </a:txBody>
                  <a:tcPr marL="182880" marR="182880" marT="91440" marB="91440"/>
                </a:tc>
                <a:tc>
                  <a:txBody>
                    <a:bodyPr/>
                    <a:lstStyle/>
                    <a:p>
                      <a:r>
                        <a:rPr lang="en-CA" sz="2000" dirty="0"/>
                        <a:t>Value</a:t>
                      </a:r>
                    </a:p>
                  </a:txBody>
                  <a:tcPr marL="182880" marR="182880" marT="91440" marB="91440"/>
                </a:tc>
                <a:tc>
                  <a:txBody>
                    <a:bodyPr/>
                    <a:lstStyle/>
                    <a:p>
                      <a:r>
                        <a:rPr lang="en-CA" sz="2000" dirty="0"/>
                        <a:t>Source</a:t>
                      </a:r>
                    </a:p>
                  </a:txBody>
                  <a:tcPr marL="182880" marR="182880" marT="91440" marB="91440"/>
                </a:tc>
                <a:extLst>
                  <a:ext uri="{0D108BD9-81ED-4DB2-BD59-A6C34878D82A}">
                    <a16:rowId xmlns:a16="http://schemas.microsoft.com/office/drawing/2014/main" val="2165897938"/>
                  </a:ext>
                </a:extLst>
              </a:tr>
              <a:tr h="741680">
                <a:tc>
                  <a:txBody>
                    <a:bodyPr/>
                    <a:lstStyle/>
                    <a:p>
                      <a:r>
                        <a:rPr lang="en-CA" sz="2000" dirty="0"/>
                        <a:t>H2 CSD O&amp;M costs</a:t>
                      </a:r>
                    </a:p>
                  </a:txBody>
                  <a:tcPr marL="182880" marR="182880" marT="91440" marB="91440"/>
                </a:tc>
                <a:tc>
                  <a:txBody>
                    <a:bodyPr/>
                    <a:lstStyle/>
                    <a:p>
                      <a:r>
                        <a:rPr lang="en-CA" sz="2000" dirty="0"/>
                        <a:t>US$ 0.54 / kg</a:t>
                      </a:r>
                    </a:p>
                  </a:txBody>
                  <a:tcPr marL="182880" marR="182880" marT="91440" marB="91440"/>
                </a:tc>
                <a:tc>
                  <a:txBody>
                    <a:bodyPr/>
                    <a:lstStyle/>
                    <a:p>
                      <a:r>
                        <a:rPr lang="en-CA" sz="2000" dirty="0" err="1"/>
                        <a:t>Electrolyzer</a:t>
                      </a:r>
                      <a:r>
                        <a:rPr lang="en-CA" sz="2000" dirty="0"/>
                        <a:t> O&amp;M costs report</a:t>
                      </a:r>
                    </a:p>
                  </a:txBody>
                  <a:tcPr marL="182880" marR="182880" marT="91440" marB="91440"/>
                </a:tc>
                <a:extLst>
                  <a:ext uri="{0D108BD9-81ED-4DB2-BD59-A6C34878D82A}">
                    <a16:rowId xmlns:a16="http://schemas.microsoft.com/office/drawing/2014/main" val="1063333238"/>
                  </a:ext>
                </a:extLst>
              </a:tr>
              <a:tr h="741680">
                <a:tc>
                  <a:txBody>
                    <a:bodyPr/>
                    <a:lstStyle/>
                    <a:p>
                      <a:r>
                        <a:rPr lang="en-CA" sz="2000" dirty="0" err="1"/>
                        <a:t>Electrolyzer</a:t>
                      </a:r>
                      <a:r>
                        <a:rPr lang="en-CA" sz="2000" dirty="0"/>
                        <a:t> O&amp;M costs</a:t>
                      </a:r>
                    </a:p>
                  </a:txBody>
                  <a:tcPr marL="182880" marR="182880" marT="91440" marB="91440"/>
                </a:tc>
                <a:tc>
                  <a:txBody>
                    <a:bodyPr/>
                    <a:lstStyle/>
                    <a:p>
                      <a:r>
                        <a:rPr lang="en-CA" sz="2000" dirty="0"/>
                        <a:t>US$ 0.4 / kg</a:t>
                      </a:r>
                    </a:p>
                  </a:txBody>
                  <a:tcPr marL="182880" marR="182880" marT="91440" marB="91440"/>
                </a:tc>
                <a:tc>
                  <a:txBody>
                    <a:bodyPr/>
                    <a:lstStyle/>
                    <a:p>
                      <a:r>
                        <a:rPr lang="en-CA" sz="2000" dirty="0" err="1"/>
                        <a:t>Electrolyzer</a:t>
                      </a:r>
                      <a:r>
                        <a:rPr lang="en-CA" sz="2000" dirty="0"/>
                        <a:t> O&amp;M costs report</a:t>
                      </a:r>
                    </a:p>
                  </a:txBody>
                  <a:tcPr marL="182880" marR="182880" marT="91440" marB="91440"/>
                </a:tc>
                <a:extLst>
                  <a:ext uri="{0D108BD9-81ED-4DB2-BD59-A6C34878D82A}">
                    <a16:rowId xmlns:a16="http://schemas.microsoft.com/office/drawing/2014/main" val="384582601"/>
                  </a:ext>
                </a:extLst>
              </a:tr>
              <a:tr h="1097280">
                <a:tc>
                  <a:txBody>
                    <a:bodyPr/>
                    <a:lstStyle/>
                    <a:p>
                      <a:r>
                        <a:rPr lang="en-CA" sz="2000" dirty="0"/>
                        <a:t>H2 vehicle capacity</a:t>
                      </a:r>
                    </a:p>
                  </a:txBody>
                  <a:tcPr marL="182880" marR="182880" marT="91440" marB="91440"/>
                </a:tc>
                <a:tc>
                  <a:txBody>
                    <a:bodyPr/>
                    <a:lstStyle/>
                    <a:p>
                      <a:r>
                        <a:rPr lang="en-CA" sz="2000" dirty="0"/>
                        <a:t>5 kg</a:t>
                      </a:r>
                    </a:p>
                  </a:txBody>
                  <a:tcPr marL="182880" marR="182880" marT="91440" marB="91440"/>
                </a:tc>
                <a:tc>
                  <a:txBody>
                    <a:bodyPr/>
                    <a:lstStyle/>
                    <a:p>
                      <a:r>
                        <a:rPr lang="en-CA" sz="2000" dirty="0">
                          <a:hlinkClick r:id="rId2"/>
                        </a:rPr>
                        <a:t>https://www.toyota-europe.com/download/cms/euen/13096%20MIR_40_MAST_WEB_tcm-11-1150380.pdf</a:t>
                      </a:r>
                      <a:r>
                        <a:rPr lang="en-CA" sz="2000" dirty="0"/>
                        <a:t> </a:t>
                      </a:r>
                    </a:p>
                  </a:txBody>
                  <a:tcPr marL="182880" marR="182880" marT="91440" marB="91440"/>
                </a:tc>
                <a:extLst>
                  <a:ext uri="{0D108BD9-81ED-4DB2-BD59-A6C34878D82A}">
                    <a16:rowId xmlns:a16="http://schemas.microsoft.com/office/drawing/2014/main" val="692559219"/>
                  </a:ext>
                </a:extLst>
              </a:tr>
              <a:tr h="1097280">
                <a:tc>
                  <a:txBody>
                    <a:bodyPr/>
                    <a:lstStyle/>
                    <a:p>
                      <a:r>
                        <a:rPr lang="en-CA" sz="2000" dirty="0"/>
                        <a:t>H2 truck capacity</a:t>
                      </a:r>
                    </a:p>
                  </a:txBody>
                  <a:tcPr marL="182880" marR="182880" marT="91440" marB="91440"/>
                </a:tc>
                <a:tc>
                  <a:txBody>
                    <a:bodyPr/>
                    <a:lstStyle/>
                    <a:p>
                      <a:r>
                        <a:rPr lang="en-CA" sz="2000" dirty="0"/>
                        <a:t>40 kg</a:t>
                      </a:r>
                    </a:p>
                  </a:txBody>
                  <a:tcPr marL="182880" marR="182880" marT="91440" marB="91440"/>
                </a:tc>
                <a:tc>
                  <a:txBody>
                    <a:bodyPr/>
                    <a:lstStyle/>
                    <a:p>
                      <a:r>
                        <a:rPr lang="en-CA" sz="2000" dirty="0">
                          <a:hlinkClick r:id="rId3"/>
                        </a:rPr>
                        <a:t>https://www.forbes.com/sites/markewing/2017/08/09/toyotas-hydrogen-fuel-cell-kenworth-can-revolutionize-heavy-transport/#13f99a776e48</a:t>
                      </a:r>
                      <a:r>
                        <a:rPr lang="en-CA" sz="2000" dirty="0"/>
                        <a:t> </a:t>
                      </a:r>
                    </a:p>
                  </a:txBody>
                  <a:tcPr marL="182880" marR="182880" marT="91440" marB="91440"/>
                </a:tc>
                <a:extLst>
                  <a:ext uri="{0D108BD9-81ED-4DB2-BD59-A6C34878D82A}">
                    <a16:rowId xmlns:a16="http://schemas.microsoft.com/office/drawing/2014/main" val="69168639"/>
                  </a:ext>
                </a:extLst>
              </a:tr>
              <a:tr h="741680">
                <a:tc>
                  <a:txBody>
                    <a:bodyPr/>
                    <a:lstStyle/>
                    <a:p>
                      <a:r>
                        <a:rPr lang="en-CA" sz="2000" dirty="0"/>
                        <a:t>H2 compressor lifetime</a:t>
                      </a:r>
                    </a:p>
                  </a:txBody>
                  <a:tcPr marL="182880" marR="182880" marT="91440" marB="91440"/>
                </a:tc>
                <a:tc>
                  <a:txBody>
                    <a:bodyPr/>
                    <a:lstStyle/>
                    <a:p>
                      <a:r>
                        <a:rPr lang="en-CA" sz="2000" dirty="0"/>
                        <a:t>10 years</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H2 CSD technical status and costs (energy.gov)</a:t>
                      </a:r>
                      <a:r>
                        <a:rPr lang="en-CA" sz="2000" dirty="0"/>
                        <a:t> </a:t>
                      </a:r>
                    </a:p>
                  </a:txBody>
                  <a:tcPr marL="182880" marR="182880" marT="91440" marB="91440"/>
                </a:tc>
                <a:extLst>
                  <a:ext uri="{0D108BD9-81ED-4DB2-BD59-A6C34878D82A}">
                    <a16:rowId xmlns:a16="http://schemas.microsoft.com/office/drawing/2014/main" val="622369867"/>
                  </a:ext>
                </a:extLst>
              </a:tr>
              <a:tr h="741680">
                <a:tc>
                  <a:txBody>
                    <a:bodyPr/>
                    <a:lstStyle/>
                    <a:p>
                      <a:r>
                        <a:rPr lang="en-CA" sz="2000" dirty="0"/>
                        <a:t>H2 storage lifetime</a:t>
                      </a:r>
                    </a:p>
                  </a:txBody>
                  <a:tcPr marL="182880" marR="182880" marT="91440" marB="91440"/>
                </a:tc>
                <a:tc>
                  <a:txBody>
                    <a:bodyPr/>
                    <a:lstStyle/>
                    <a:p>
                      <a:r>
                        <a:rPr lang="en-CA" sz="2000" dirty="0"/>
                        <a:t>30 years</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H2 CSD technical status and costs (energy.gov)</a:t>
                      </a:r>
                      <a:endParaRPr lang="en-CA" sz="2000" dirty="0"/>
                    </a:p>
                  </a:txBody>
                  <a:tcPr marL="182880" marR="182880" marT="91440" marB="91440"/>
                </a:tc>
                <a:extLst>
                  <a:ext uri="{0D108BD9-81ED-4DB2-BD59-A6C34878D82A}">
                    <a16:rowId xmlns:a16="http://schemas.microsoft.com/office/drawing/2014/main" val="2889675713"/>
                  </a:ext>
                </a:extLst>
              </a:tr>
              <a:tr h="741680">
                <a:tc>
                  <a:txBody>
                    <a:bodyPr/>
                    <a:lstStyle/>
                    <a:p>
                      <a:r>
                        <a:rPr lang="en-CA" sz="2000" dirty="0"/>
                        <a:t>H2 dispenser lifetime</a:t>
                      </a:r>
                    </a:p>
                  </a:txBody>
                  <a:tcPr marL="182880" marR="182880" marT="91440" marB="91440"/>
                </a:tc>
                <a:tc>
                  <a:txBody>
                    <a:bodyPr/>
                    <a:lstStyle/>
                    <a:p>
                      <a:r>
                        <a:rPr lang="en-CA" sz="2000" dirty="0"/>
                        <a:t>10 years</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H2 CSD technical status and costs (energy.gov)</a:t>
                      </a:r>
                      <a:endParaRPr lang="en-CA" sz="2000" dirty="0"/>
                    </a:p>
                  </a:txBody>
                  <a:tcPr marL="182880" marR="182880" marT="91440" marB="91440"/>
                </a:tc>
                <a:extLst>
                  <a:ext uri="{0D108BD9-81ED-4DB2-BD59-A6C34878D82A}">
                    <a16:rowId xmlns:a16="http://schemas.microsoft.com/office/drawing/2014/main" val="206775433"/>
                  </a:ext>
                </a:extLst>
              </a:tr>
              <a:tr h="741680">
                <a:tc>
                  <a:txBody>
                    <a:bodyPr/>
                    <a:lstStyle/>
                    <a:p>
                      <a:r>
                        <a:rPr lang="en-CA" sz="2000" dirty="0"/>
                        <a:t>H2 </a:t>
                      </a:r>
                      <a:r>
                        <a:rPr lang="en-CA" sz="2000" dirty="0" err="1"/>
                        <a:t>electrolyzer</a:t>
                      </a:r>
                      <a:r>
                        <a:rPr lang="en-CA" sz="2000" dirty="0"/>
                        <a:t> lifetime</a:t>
                      </a:r>
                    </a:p>
                  </a:txBody>
                  <a:tcPr marL="182880" marR="182880" marT="91440" marB="91440"/>
                </a:tc>
                <a:tc>
                  <a:txBody>
                    <a:bodyPr/>
                    <a:lstStyle/>
                    <a:p>
                      <a:r>
                        <a:rPr lang="en-CA" sz="2000" dirty="0"/>
                        <a:t>20 years</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err="1"/>
                        <a:t>Electrolyzer</a:t>
                      </a:r>
                      <a:r>
                        <a:rPr lang="en-CA" sz="2000" dirty="0"/>
                        <a:t> O&amp;M costs report</a:t>
                      </a:r>
                    </a:p>
                  </a:txBody>
                  <a:tcPr marL="182880" marR="182880" marT="91440" marB="91440"/>
                </a:tc>
                <a:extLst>
                  <a:ext uri="{0D108BD9-81ED-4DB2-BD59-A6C34878D82A}">
                    <a16:rowId xmlns:a16="http://schemas.microsoft.com/office/drawing/2014/main" val="11667230"/>
                  </a:ext>
                </a:extLst>
              </a:tr>
              <a:tr h="1402080">
                <a:tc>
                  <a:txBody>
                    <a:bodyPr/>
                    <a:lstStyle/>
                    <a:p>
                      <a:r>
                        <a:rPr lang="en-CA" sz="2000" dirty="0"/>
                        <a:t>LCFS</a:t>
                      </a:r>
                    </a:p>
                  </a:txBody>
                  <a:tcPr marL="182880" marR="182880" marT="91440" marB="91440"/>
                </a:tc>
                <a:tc>
                  <a:txBody>
                    <a:bodyPr/>
                    <a:lstStyle/>
                    <a:p>
                      <a:r>
                        <a:rPr lang="en-CA" sz="2000" dirty="0"/>
                        <a:t>0.0245 credits / kg</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4"/>
                        </a:rPr>
                        <a:t>https://www2.gov.bc.ca/assets/gov/farming-natural-resources-and-industry/electricity-alternative-energy/transportation/renewable-low-carbon-fuels/pathway_assessment_2017.pdf</a:t>
                      </a:r>
                      <a:r>
                        <a:rPr lang="en-CA" sz="2000" dirty="0"/>
                        <a:t> </a:t>
                      </a:r>
                    </a:p>
                  </a:txBody>
                  <a:tcPr marL="182880" marR="182880" marT="91440" marB="91440"/>
                </a:tc>
                <a:extLst>
                  <a:ext uri="{0D108BD9-81ED-4DB2-BD59-A6C34878D82A}">
                    <a16:rowId xmlns:a16="http://schemas.microsoft.com/office/drawing/2014/main" val="733396802"/>
                  </a:ext>
                </a:extLst>
              </a:tr>
              <a:tr h="1402080">
                <a:tc>
                  <a:txBody>
                    <a:bodyPr/>
                    <a:lstStyle/>
                    <a:p>
                      <a:r>
                        <a:rPr lang="en-CA" sz="2000" dirty="0"/>
                        <a:t>Cost of credit</a:t>
                      </a:r>
                    </a:p>
                  </a:txBody>
                  <a:tcPr marL="182880" marR="182880" marT="91440" marB="91440"/>
                </a:tc>
                <a:tc>
                  <a:txBody>
                    <a:bodyPr/>
                    <a:lstStyle/>
                    <a:p>
                      <a:r>
                        <a:rPr lang="en-CA" sz="2000" dirty="0"/>
                        <a:t>CA$ 163.9 / credit</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4"/>
                        </a:rPr>
                        <a:t>https://www2.gov.bc.ca/assets/gov/farming-natural-resources-and-industry/electricity-alternative-energy/transportation/renewable-low-carbon-fuels/pathway_assessment_2017.pdf</a:t>
                      </a:r>
                      <a:r>
                        <a:rPr lang="en-CA" sz="2000" dirty="0"/>
                        <a:t> </a:t>
                      </a:r>
                    </a:p>
                  </a:txBody>
                  <a:tcPr marL="182880" marR="182880" marT="91440" marB="91440"/>
                </a:tc>
                <a:extLst>
                  <a:ext uri="{0D108BD9-81ED-4DB2-BD59-A6C34878D82A}">
                    <a16:rowId xmlns:a16="http://schemas.microsoft.com/office/drawing/2014/main" val="801407370"/>
                  </a:ext>
                </a:extLst>
              </a:tr>
              <a:tr h="741680">
                <a:tc>
                  <a:txBody>
                    <a:bodyPr/>
                    <a:lstStyle/>
                    <a:p>
                      <a:r>
                        <a:rPr lang="en-CA" sz="2000" dirty="0" err="1"/>
                        <a:t>Electrolyzer</a:t>
                      </a:r>
                      <a:r>
                        <a:rPr lang="en-CA" sz="2000" dirty="0"/>
                        <a:t> voltage</a:t>
                      </a:r>
                    </a:p>
                  </a:txBody>
                  <a:tcPr marL="182880" marR="182880" marT="91440" marB="91440"/>
                </a:tc>
                <a:tc>
                  <a:txBody>
                    <a:bodyPr/>
                    <a:lstStyle/>
                    <a:p>
                      <a:r>
                        <a:rPr lang="en-CA" sz="2000" dirty="0"/>
                        <a:t>3 x 480 V</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err="1"/>
                        <a:t>Hydrogenics</a:t>
                      </a:r>
                      <a:endParaRPr lang="en-CA" sz="2000" dirty="0"/>
                    </a:p>
                  </a:txBody>
                  <a:tcPr marL="182880" marR="182880" marT="91440" marB="91440"/>
                </a:tc>
                <a:extLst>
                  <a:ext uri="{0D108BD9-81ED-4DB2-BD59-A6C34878D82A}">
                    <a16:rowId xmlns:a16="http://schemas.microsoft.com/office/drawing/2014/main" val="1056957473"/>
                  </a:ext>
                </a:extLst>
              </a:tr>
              <a:tr h="741680">
                <a:tc>
                  <a:txBody>
                    <a:bodyPr/>
                    <a:lstStyle/>
                    <a:p>
                      <a:r>
                        <a:rPr lang="en-CA" sz="2000" dirty="0"/>
                        <a:t>Compressor voltage</a:t>
                      </a:r>
                    </a:p>
                  </a:txBody>
                  <a:tcPr marL="182880" marR="182880" marT="91440" marB="91440"/>
                </a:tc>
                <a:tc>
                  <a:txBody>
                    <a:bodyPr/>
                    <a:lstStyle/>
                    <a:p>
                      <a:r>
                        <a:rPr lang="en-CA" sz="2000" dirty="0"/>
                        <a:t>480 V</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RFP</a:t>
                      </a:r>
                    </a:p>
                  </a:txBody>
                  <a:tcPr marL="182880" marR="182880" marT="91440" marB="91440"/>
                </a:tc>
                <a:extLst>
                  <a:ext uri="{0D108BD9-81ED-4DB2-BD59-A6C34878D82A}">
                    <a16:rowId xmlns:a16="http://schemas.microsoft.com/office/drawing/2014/main" val="286715112"/>
                  </a:ext>
                </a:extLst>
              </a:tr>
              <a:tr h="792480">
                <a:tc>
                  <a:txBody>
                    <a:bodyPr/>
                    <a:lstStyle/>
                    <a:p>
                      <a:r>
                        <a:rPr lang="en-CA" sz="2000" dirty="0"/>
                        <a:t>Mileage gasoline vehicles</a:t>
                      </a:r>
                    </a:p>
                  </a:txBody>
                  <a:tcPr marL="182880" marR="182880" marT="91440" marB="91440"/>
                </a:tc>
                <a:tc>
                  <a:txBody>
                    <a:bodyPr/>
                    <a:lstStyle/>
                    <a:p>
                      <a:r>
                        <a:rPr lang="en-CA" sz="2000" dirty="0"/>
                        <a:t>25 km / kg</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5"/>
                        </a:rPr>
                        <a:t>https://www.forbes.com/sites/lauriewinkless/2016/06/01/are-hydrogen-fuel-cell-cars-becoming-normal/#894d77a683a0</a:t>
                      </a:r>
                      <a:r>
                        <a:rPr lang="en-CA" sz="2000" dirty="0"/>
                        <a:t> </a:t>
                      </a:r>
                    </a:p>
                  </a:txBody>
                  <a:tcPr marL="182880" marR="182880" marT="91440" marB="91440"/>
                </a:tc>
                <a:extLst>
                  <a:ext uri="{0D108BD9-81ED-4DB2-BD59-A6C34878D82A}">
                    <a16:rowId xmlns:a16="http://schemas.microsoft.com/office/drawing/2014/main" val="960227958"/>
                  </a:ext>
                </a:extLst>
              </a:tr>
            </a:tbl>
          </a:graphicData>
        </a:graphic>
      </p:graphicFrame>
    </p:spTree>
    <p:extLst>
      <p:ext uri="{BB962C8B-B14F-4D97-AF65-F5344CB8AC3E}">
        <p14:creationId xmlns:p14="http://schemas.microsoft.com/office/powerpoint/2010/main" val="68900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7BDF-31D1-4839-B684-F40F7973BE63}"/>
              </a:ext>
            </a:extLst>
          </p:cNvPr>
          <p:cNvSpPr>
            <a:spLocks noGrp="1"/>
          </p:cNvSpPr>
          <p:nvPr>
            <p:ph type="title"/>
          </p:nvPr>
        </p:nvSpPr>
        <p:spPr>
          <a:xfrm>
            <a:off x="1455682" y="1051034"/>
            <a:ext cx="21031200" cy="816852"/>
          </a:xfrm>
        </p:spPr>
        <p:txBody>
          <a:bodyPr>
            <a:normAutofit fontScale="90000"/>
          </a:bodyPr>
          <a:lstStyle/>
          <a:p>
            <a:r>
              <a:rPr lang="en-CA" dirty="0"/>
              <a:t>Sources</a:t>
            </a:r>
          </a:p>
        </p:txBody>
      </p:sp>
      <p:graphicFrame>
        <p:nvGraphicFramePr>
          <p:cNvPr id="4" name="Content Placeholder 3">
            <a:extLst>
              <a:ext uri="{FF2B5EF4-FFF2-40B4-BE49-F238E27FC236}">
                <a16:creationId xmlns:a16="http://schemas.microsoft.com/office/drawing/2014/main" id="{DA849606-C789-4575-B4BD-35121638A199}"/>
              </a:ext>
            </a:extLst>
          </p:cNvPr>
          <p:cNvGraphicFramePr>
            <a:graphicFrameLocks noGrp="1"/>
          </p:cNvGraphicFramePr>
          <p:nvPr>
            <p:ph idx="1"/>
            <p:extLst/>
          </p:nvPr>
        </p:nvGraphicFramePr>
        <p:xfrm>
          <a:off x="1455682" y="3829928"/>
          <a:ext cx="21031200" cy="8514080"/>
        </p:xfrm>
        <a:graphic>
          <a:graphicData uri="http://schemas.openxmlformats.org/drawingml/2006/table">
            <a:tbl>
              <a:tblPr firstRow="1" bandRow="1">
                <a:tableStyleId>{5C22544A-7EE6-4342-B048-85BDC9FD1C3A}</a:tableStyleId>
              </a:tblPr>
              <a:tblGrid>
                <a:gridCol w="7010400">
                  <a:extLst>
                    <a:ext uri="{9D8B030D-6E8A-4147-A177-3AD203B41FA5}">
                      <a16:colId xmlns:a16="http://schemas.microsoft.com/office/drawing/2014/main" val="1001900440"/>
                    </a:ext>
                  </a:extLst>
                </a:gridCol>
                <a:gridCol w="7010400">
                  <a:extLst>
                    <a:ext uri="{9D8B030D-6E8A-4147-A177-3AD203B41FA5}">
                      <a16:colId xmlns:a16="http://schemas.microsoft.com/office/drawing/2014/main" val="3132085965"/>
                    </a:ext>
                  </a:extLst>
                </a:gridCol>
                <a:gridCol w="7010400">
                  <a:extLst>
                    <a:ext uri="{9D8B030D-6E8A-4147-A177-3AD203B41FA5}">
                      <a16:colId xmlns:a16="http://schemas.microsoft.com/office/drawing/2014/main" val="2049470564"/>
                    </a:ext>
                  </a:extLst>
                </a:gridCol>
              </a:tblGrid>
              <a:tr h="741680">
                <a:tc>
                  <a:txBody>
                    <a:bodyPr/>
                    <a:lstStyle/>
                    <a:p>
                      <a:r>
                        <a:rPr lang="en-CA" sz="2000" dirty="0"/>
                        <a:t>Data</a:t>
                      </a:r>
                    </a:p>
                  </a:txBody>
                  <a:tcPr marL="182880" marR="182880" marT="91440" marB="91440"/>
                </a:tc>
                <a:tc>
                  <a:txBody>
                    <a:bodyPr/>
                    <a:lstStyle/>
                    <a:p>
                      <a:r>
                        <a:rPr lang="en-CA" sz="2000" dirty="0"/>
                        <a:t>Value</a:t>
                      </a:r>
                    </a:p>
                  </a:txBody>
                  <a:tcPr marL="182880" marR="182880" marT="91440" marB="91440"/>
                </a:tc>
                <a:tc>
                  <a:txBody>
                    <a:bodyPr/>
                    <a:lstStyle/>
                    <a:p>
                      <a:r>
                        <a:rPr lang="en-CA" sz="2000" dirty="0"/>
                        <a:t>Source</a:t>
                      </a:r>
                    </a:p>
                  </a:txBody>
                  <a:tcPr marL="182880" marR="182880" marT="91440" marB="91440"/>
                </a:tc>
                <a:extLst>
                  <a:ext uri="{0D108BD9-81ED-4DB2-BD59-A6C34878D82A}">
                    <a16:rowId xmlns:a16="http://schemas.microsoft.com/office/drawing/2014/main" val="2165897938"/>
                  </a:ext>
                </a:extLst>
              </a:tr>
              <a:tr h="792480">
                <a:tc>
                  <a:txBody>
                    <a:bodyPr/>
                    <a:lstStyle/>
                    <a:p>
                      <a:r>
                        <a:rPr lang="en-CA" sz="2000" dirty="0"/>
                        <a:t>Mileage H2 vehicles</a:t>
                      </a:r>
                    </a:p>
                  </a:txBody>
                  <a:tcPr marL="182880" marR="182880" marT="91440" marB="91440"/>
                </a:tc>
                <a:tc>
                  <a:txBody>
                    <a:bodyPr/>
                    <a:lstStyle/>
                    <a:p>
                      <a:r>
                        <a:rPr lang="en-CA" sz="2000" dirty="0"/>
                        <a:t>100 km / kg</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2"/>
                        </a:rPr>
                        <a:t>https://www.forbes.com/sites/lauriewinkless/2016/06/01/are-hydrogen-fuel-cell-cars-becoming-normal/#894d77a683a0</a:t>
                      </a:r>
                      <a:r>
                        <a:rPr lang="en-CA" sz="2000" dirty="0"/>
                        <a:t> </a:t>
                      </a:r>
                    </a:p>
                  </a:txBody>
                  <a:tcPr marL="182880" marR="182880" marT="91440" marB="91440"/>
                </a:tc>
                <a:extLst>
                  <a:ext uri="{0D108BD9-81ED-4DB2-BD59-A6C34878D82A}">
                    <a16:rowId xmlns:a16="http://schemas.microsoft.com/office/drawing/2014/main" val="3886217585"/>
                  </a:ext>
                </a:extLst>
              </a:tr>
              <a:tr h="741680">
                <a:tc>
                  <a:txBody>
                    <a:bodyPr/>
                    <a:lstStyle/>
                    <a:p>
                      <a:r>
                        <a:rPr lang="en-CA" sz="2000" dirty="0"/>
                        <a:t>Price of gasoline</a:t>
                      </a:r>
                    </a:p>
                  </a:txBody>
                  <a:tcPr marL="182880" marR="182880" marT="91440" marB="91440"/>
                </a:tc>
                <a:tc>
                  <a:txBody>
                    <a:bodyPr/>
                    <a:lstStyle/>
                    <a:p>
                      <a:r>
                        <a:rPr lang="en-CA" sz="2000" dirty="0"/>
                        <a:t>CA$ 1.51 / liter</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3"/>
                        </a:rPr>
                        <a:t>https://www.expatistan.com/price/gas/vancouver</a:t>
                      </a:r>
                      <a:r>
                        <a:rPr lang="en-CA" sz="2000" dirty="0"/>
                        <a:t> </a:t>
                      </a:r>
                    </a:p>
                  </a:txBody>
                  <a:tcPr marL="182880" marR="182880" marT="91440" marB="91440"/>
                </a:tc>
                <a:extLst>
                  <a:ext uri="{0D108BD9-81ED-4DB2-BD59-A6C34878D82A}">
                    <a16:rowId xmlns:a16="http://schemas.microsoft.com/office/drawing/2014/main" val="2961489805"/>
                  </a:ext>
                </a:extLst>
              </a:tr>
              <a:tr h="792480">
                <a:tc>
                  <a:txBody>
                    <a:bodyPr/>
                    <a:lstStyle/>
                    <a:p>
                      <a:r>
                        <a:rPr lang="en-CA" sz="2000" dirty="0"/>
                        <a:t>Gasoline escalation</a:t>
                      </a:r>
                    </a:p>
                  </a:txBody>
                  <a:tcPr marL="182880" marR="182880" marT="91440" marB="91440"/>
                </a:tc>
                <a:tc>
                  <a:txBody>
                    <a:bodyPr/>
                    <a:lstStyle/>
                    <a:p>
                      <a:r>
                        <a:rPr lang="en-CA" sz="2000" dirty="0"/>
                        <a:t>Forecast</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4"/>
                        </a:rPr>
                        <a:t>https://www150.statcan.gc.ca/t1/tbl1/en/cv.action?pid=1810000101#timeframe</a:t>
                      </a:r>
                      <a:r>
                        <a:rPr lang="en-CA" sz="2000" dirty="0"/>
                        <a:t> </a:t>
                      </a:r>
                    </a:p>
                  </a:txBody>
                  <a:tcPr marL="182880" marR="182880" marT="91440" marB="91440"/>
                </a:tc>
                <a:extLst>
                  <a:ext uri="{0D108BD9-81ED-4DB2-BD59-A6C34878D82A}">
                    <a16:rowId xmlns:a16="http://schemas.microsoft.com/office/drawing/2014/main" val="1875737500"/>
                  </a:ext>
                </a:extLst>
              </a:tr>
              <a:tr h="741680">
                <a:tc>
                  <a:txBody>
                    <a:bodyPr/>
                    <a:lstStyle/>
                    <a:p>
                      <a:r>
                        <a:rPr lang="en-CA" sz="2000" dirty="0"/>
                        <a:t>H2 charging fee</a:t>
                      </a:r>
                    </a:p>
                  </a:txBody>
                  <a:tcPr marL="182880" marR="182880" marT="91440" marB="91440"/>
                </a:tc>
                <a:tc>
                  <a:txBody>
                    <a:bodyPr/>
                    <a:lstStyle/>
                    <a:p>
                      <a:r>
                        <a:rPr lang="en-CA" sz="2000" dirty="0"/>
                        <a:t>CA$ 12.75 / kg</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Shell charging station</a:t>
                      </a:r>
                    </a:p>
                  </a:txBody>
                  <a:tcPr marL="182880" marR="182880" marT="91440" marB="91440"/>
                </a:tc>
                <a:extLst>
                  <a:ext uri="{0D108BD9-81ED-4DB2-BD59-A6C34878D82A}">
                    <a16:rowId xmlns:a16="http://schemas.microsoft.com/office/drawing/2014/main" val="2262221903"/>
                  </a:ext>
                </a:extLst>
              </a:tr>
              <a:tr h="792480">
                <a:tc>
                  <a:txBody>
                    <a:bodyPr/>
                    <a:lstStyle/>
                    <a:p>
                      <a:r>
                        <a:rPr lang="en-CA" sz="2000" dirty="0"/>
                        <a:t>Transformer &amp; inverter efficiency</a:t>
                      </a:r>
                    </a:p>
                  </a:txBody>
                  <a:tcPr marL="182880" marR="182880" marT="91440" marB="91440"/>
                </a:tc>
                <a:tc>
                  <a:txBody>
                    <a:bodyPr/>
                    <a:lstStyle/>
                    <a:p>
                      <a:r>
                        <a:rPr lang="en-CA" sz="2000" dirty="0"/>
                        <a:t>98%</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5"/>
                        </a:rPr>
                        <a:t>http://pgembeddedsystems.com/securelogin/upload/project/IEEE/41/PG2013PE0026/Copy%20(4)%20of%20ok%20(2).pdf</a:t>
                      </a:r>
                      <a:r>
                        <a:rPr lang="en-CA" sz="2000" dirty="0"/>
                        <a:t> </a:t>
                      </a:r>
                    </a:p>
                  </a:txBody>
                  <a:tcPr marL="182880" marR="182880" marT="91440" marB="91440"/>
                </a:tc>
                <a:extLst>
                  <a:ext uri="{0D108BD9-81ED-4DB2-BD59-A6C34878D82A}">
                    <a16:rowId xmlns:a16="http://schemas.microsoft.com/office/drawing/2014/main" val="1425231631"/>
                  </a:ext>
                </a:extLst>
              </a:tr>
              <a:tr h="792480">
                <a:tc>
                  <a:txBody>
                    <a:bodyPr/>
                    <a:lstStyle/>
                    <a:p>
                      <a:r>
                        <a:rPr lang="en-CA" sz="2000" dirty="0"/>
                        <a:t>Discount rate</a:t>
                      </a:r>
                    </a:p>
                  </a:txBody>
                  <a:tcPr marL="182880" marR="182880" marT="91440" marB="91440"/>
                </a:tc>
                <a:tc>
                  <a:txBody>
                    <a:bodyPr/>
                    <a:lstStyle/>
                    <a:p>
                      <a:r>
                        <a:rPr lang="en-CA" sz="2000" dirty="0"/>
                        <a:t>6%</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6"/>
                        </a:rPr>
                        <a:t>https://pdfs.semanticscholar.org/5638/1456a69973e99369f9079cb8f6bab9d25952.pdf</a:t>
                      </a:r>
                      <a:r>
                        <a:rPr lang="en-CA" sz="2000" dirty="0"/>
                        <a:t> </a:t>
                      </a:r>
                    </a:p>
                  </a:txBody>
                  <a:tcPr marL="182880" marR="182880" marT="91440" marB="91440"/>
                </a:tc>
                <a:extLst>
                  <a:ext uri="{0D108BD9-81ED-4DB2-BD59-A6C34878D82A}">
                    <a16:rowId xmlns:a16="http://schemas.microsoft.com/office/drawing/2014/main" val="4039146711"/>
                  </a:ext>
                </a:extLst>
              </a:tr>
              <a:tr h="792480">
                <a:tc>
                  <a:txBody>
                    <a:bodyPr/>
                    <a:lstStyle/>
                    <a:p>
                      <a:r>
                        <a:rPr lang="en-CA" sz="2000" dirty="0"/>
                        <a:t>Inflation rate</a:t>
                      </a:r>
                    </a:p>
                  </a:txBody>
                  <a:tcPr marL="182880" marR="182880" marT="91440" marB="91440"/>
                </a:tc>
                <a:tc>
                  <a:txBody>
                    <a:bodyPr/>
                    <a:lstStyle/>
                    <a:p>
                      <a:r>
                        <a:rPr lang="en-CA" sz="2000" dirty="0"/>
                        <a:t>2%</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6"/>
                        </a:rPr>
                        <a:t>https://pdfs.semanticscholar.org/5638/1456a69973e99369f9079cb8f6bab9d25952.pdf</a:t>
                      </a:r>
                      <a:r>
                        <a:rPr lang="en-CA" sz="2000" dirty="0"/>
                        <a:t> </a:t>
                      </a:r>
                    </a:p>
                  </a:txBody>
                  <a:tcPr marL="182880" marR="182880" marT="91440" marB="91440"/>
                </a:tc>
                <a:extLst>
                  <a:ext uri="{0D108BD9-81ED-4DB2-BD59-A6C34878D82A}">
                    <a16:rowId xmlns:a16="http://schemas.microsoft.com/office/drawing/2014/main" val="461699186"/>
                  </a:ext>
                </a:extLst>
              </a:tr>
              <a:tr h="792480">
                <a:tc>
                  <a:txBody>
                    <a:bodyPr/>
                    <a:lstStyle/>
                    <a:p>
                      <a:r>
                        <a:rPr lang="en-CA" sz="2000" dirty="0"/>
                        <a:t>EV adoption rate year 1</a:t>
                      </a:r>
                    </a:p>
                  </a:txBody>
                  <a:tcPr marL="182880" marR="182880" marT="91440" marB="91440"/>
                </a:tc>
                <a:tc>
                  <a:txBody>
                    <a:bodyPr/>
                    <a:lstStyle/>
                    <a:p>
                      <a:r>
                        <a:rPr lang="en-CA" sz="2000" dirty="0"/>
                        <a:t>27.5%</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7"/>
                        </a:rPr>
                        <a:t>https://www.fleetcarma.com/electric-vehicle-sales-canada-2017/</a:t>
                      </a:r>
                      <a:r>
                        <a:rPr lang="en-CA" sz="2000" dirty="0"/>
                        <a:t> </a:t>
                      </a:r>
                    </a:p>
                  </a:txBody>
                  <a:tcPr marL="182880" marR="182880" marT="91440" marB="91440"/>
                </a:tc>
                <a:extLst>
                  <a:ext uri="{0D108BD9-81ED-4DB2-BD59-A6C34878D82A}">
                    <a16:rowId xmlns:a16="http://schemas.microsoft.com/office/drawing/2014/main" val="1441062684"/>
                  </a:ext>
                </a:extLst>
              </a:tr>
              <a:tr h="741680">
                <a:tc>
                  <a:txBody>
                    <a:bodyPr/>
                    <a:lstStyle/>
                    <a:p>
                      <a:r>
                        <a:rPr lang="en-CA" sz="2000" dirty="0"/>
                        <a:t>EV charging fee year 1</a:t>
                      </a:r>
                    </a:p>
                  </a:txBody>
                  <a:tcPr marL="182880" marR="182880" marT="91440" marB="91440"/>
                </a:tc>
                <a:tc>
                  <a:txBody>
                    <a:bodyPr/>
                    <a:lstStyle/>
                    <a:p>
                      <a:r>
                        <a:rPr lang="en-CA" sz="2000" dirty="0"/>
                        <a:t>CA$ 0.35 / kWh</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8"/>
                        </a:rPr>
                        <a:t>https://pluginbc.ca/charging-stations/public-charging/</a:t>
                      </a:r>
                      <a:r>
                        <a:rPr lang="en-CA" sz="2000" dirty="0"/>
                        <a:t> </a:t>
                      </a:r>
                    </a:p>
                  </a:txBody>
                  <a:tcPr marL="182880" marR="182880" marT="91440" marB="91440"/>
                </a:tc>
                <a:extLst>
                  <a:ext uri="{0D108BD9-81ED-4DB2-BD59-A6C34878D82A}">
                    <a16:rowId xmlns:a16="http://schemas.microsoft.com/office/drawing/2014/main" val="468165181"/>
                  </a:ext>
                </a:extLst>
              </a:tr>
              <a:tr h="792480">
                <a:tc>
                  <a:txBody>
                    <a:bodyPr/>
                    <a:lstStyle/>
                    <a:p>
                      <a:r>
                        <a:rPr lang="en-CA" sz="2000" dirty="0"/>
                        <a:t>FCV adoption rate year 1</a:t>
                      </a:r>
                    </a:p>
                  </a:txBody>
                  <a:tcPr marL="182880" marR="182880" marT="91440" marB="91440"/>
                </a:tc>
                <a:tc>
                  <a:txBody>
                    <a:bodyPr/>
                    <a:lstStyle/>
                    <a:p>
                      <a:r>
                        <a:rPr lang="en-CA" sz="2000" dirty="0"/>
                        <a:t>60%</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hlinkClick r:id="rId9"/>
                        </a:rPr>
                        <a:t>https://www.statista.com/statistics/644545/global-sales-of-fuel-cell-vehicles/</a:t>
                      </a:r>
                      <a:r>
                        <a:rPr lang="en-CA" sz="2000" dirty="0"/>
                        <a:t> </a:t>
                      </a:r>
                    </a:p>
                  </a:txBody>
                  <a:tcPr marL="182880" marR="182880" marT="91440" marB="91440"/>
                </a:tc>
                <a:extLst>
                  <a:ext uri="{0D108BD9-81ED-4DB2-BD59-A6C34878D82A}">
                    <a16:rowId xmlns:a16="http://schemas.microsoft.com/office/drawing/2014/main" val="1835469361"/>
                  </a:ext>
                </a:extLst>
              </a:tr>
            </a:tbl>
          </a:graphicData>
        </a:graphic>
      </p:graphicFrame>
    </p:spTree>
    <p:extLst>
      <p:ext uri="{BB962C8B-B14F-4D97-AF65-F5344CB8AC3E}">
        <p14:creationId xmlns:p14="http://schemas.microsoft.com/office/powerpoint/2010/main" val="42482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0C79B-E655-4366-9106-793CE31BC711}"/>
              </a:ext>
            </a:extLst>
          </p:cNvPr>
          <p:cNvPicPr>
            <a:picLocks noChangeAspect="1"/>
          </p:cNvPicPr>
          <p:nvPr/>
        </p:nvPicPr>
        <p:blipFill>
          <a:blip r:embed="rId3"/>
          <a:stretch>
            <a:fillRect/>
          </a:stretch>
        </p:blipFill>
        <p:spPr>
          <a:xfrm>
            <a:off x="0" y="-35141"/>
            <a:ext cx="24459312" cy="13751141"/>
          </a:xfrm>
          <a:prstGeom prst="rect">
            <a:avLst/>
          </a:prstGeom>
        </p:spPr>
      </p:pic>
      <p:sp>
        <p:nvSpPr>
          <p:cNvPr id="4" name="Rectangle 3">
            <a:extLst>
              <a:ext uri="{FF2B5EF4-FFF2-40B4-BE49-F238E27FC236}">
                <a16:creationId xmlns:a16="http://schemas.microsoft.com/office/drawing/2014/main" id="{17DEFC5A-F28C-4E6A-9137-421863D8059F}"/>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5" name="Picture 4">
            <a:extLst>
              <a:ext uri="{FF2B5EF4-FFF2-40B4-BE49-F238E27FC236}">
                <a16:creationId xmlns:a16="http://schemas.microsoft.com/office/drawing/2014/main" id="{A5548A7E-8436-497D-8781-FBD3CFFA0DF9}"/>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6" name="TextBox 5">
            <a:extLst>
              <a:ext uri="{FF2B5EF4-FFF2-40B4-BE49-F238E27FC236}">
                <a16:creationId xmlns:a16="http://schemas.microsoft.com/office/drawing/2014/main" id="{A7BAC782-7635-47B7-A251-CD4EEB5FD140}"/>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Solar Potential</a:t>
            </a:r>
          </a:p>
        </p:txBody>
      </p:sp>
      <p:grpSp>
        <p:nvGrpSpPr>
          <p:cNvPr id="7" name="Group 6">
            <a:extLst>
              <a:ext uri="{FF2B5EF4-FFF2-40B4-BE49-F238E27FC236}">
                <a16:creationId xmlns:a16="http://schemas.microsoft.com/office/drawing/2014/main" id="{ACC8E36C-78AB-4D31-A3C0-29730B75B3A1}"/>
              </a:ext>
            </a:extLst>
          </p:cNvPr>
          <p:cNvGrpSpPr/>
          <p:nvPr/>
        </p:nvGrpSpPr>
        <p:grpSpPr>
          <a:xfrm>
            <a:off x="20754411" y="265090"/>
            <a:ext cx="798629" cy="1208212"/>
            <a:chOff x="6096000" y="2222095"/>
            <a:chExt cx="1508108" cy="2281552"/>
          </a:xfrm>
        </p:grpSpPr>
        <p:sp>
          <p:nvSpPr>
            <p:cNvPr id="8" name="Rectangle 7">
              <a:extLst>
                <a:ext uri="{FF2B5EF4-FFF2-40B4-BE49-F238E27FC236}">
                  <a16:creationId xmlns:a16="http://schemas.microsoft.com/office/drawing/2014/main" id="{F694FF69-0861-46E0-93AC-6337C9589B85}"/>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9" name="Picture 8" descr="A close up of a sign&#10;&#10;Description automatically generated">
              <a:extLst>
                <a:ext uri="{FF2B5EF4-FFF2-40B4-BE49-F238E27FC236}">
                  <a16:creationId xmlns:a16="http://schemas.microsoft.com/office/drawing/2014/main" id="{C253FB29-3E5C-444E-B73C-2A49C3C4ED0D}"/>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294144522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295" name="Picture 3" descr="Picture 3"/>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296" name="TextBox 4"/>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Microgrid Components</a:t>
            </a:r>
          </a:p>
        </p:txBody>
      </p:sp>
      <p:pic>
        <p:nvPicPr>
          <p:cNvPr id="297" name="0_0.png" descr="0_0.png"/>
          <p:cNvPicPr>
            <a:picLocks noChangeAspect="1"/>
          </p:cNvPicPr>
          <p:nvPr/>
        </p:nvPicPr>
        <p:blipFill>
          <a:blip r:embed="rId4">
            <a:extLst/>
          </a:blip>
          <a:stretch>
            <a:fillRect/>
          </a:stretch>
        </p:blipFill>
        <p:spPr>
          <a:xfrm>
            <a:off x="4986154" y="1885209"/>
            <a:ext cx="14411692" cy="11739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099384-AD18-4BAE-94F0-D5D62CCB32CF}"/>
              </a:ext>
            </a:extLst>
          </p:cNvPr>
          <p:cNvPicPr>
            <a:picLocks noChangeAspect="1"/>
          </p:cNvPicPr>
          <p:nvPr/>
        </p:nvPicPr>
        <p:blipFill rotWithShape="1">
          <a:blip r:embed="rId3">
            <a:extLst>
              <a:ext uri="{28A0092B-C50C-407E-A947-70E740481C1C}">
                <a14:useLocalDpi xmlns:a14="http://schemas.microsoft.com/office/drawing/2010/main" val="0"/>
              </a:ext>
            </a:extLst>
          </a:blip>
          <a:srcRect b="29208"/>
          <a:stretch/>
        </p:blipFill>
        <p:spPr>
          <a:xfrm>
            <a:off x="4439613" y="2105373"/>
            <a:ext cx="15504774" cy="11610627"/>
          </a:xfrm>
          <a:prstGeom prst="rect">
            <a:avLst/>
          </a:prstGeom>
        </p:spPr>
      </p:pic>
      <p:sp>
        <p:nvSpPr>
          <p:cNvPr id="3" name="Rectangle 2">
            <a:extLst>
              <a:ext uri="{FF2B5EF4-FFF2-40B4-BE49-F238E27FC236}">
                <a16:creationId xmlns:a16="http://schemas.microsoft.com/office/drawing/2014/main" id="{715D4317-907D-4F07-9C1E-37BD5EE74140}"/>
              </a:ext>
            </a:extLst>
          </p:cNvPr>
          <p:cNvSpPr/>
          <p:nvPr/>
        </p:nvSpPr>
        <p:spPr bwMode="auto">
          <a:xfrm>
            <a:off x="0" y="0"/>
            <a:ext cx="24371637" cy="1745432"/>
          </a:xfrm>
          <a:prstGeom prst="rect">
            <a:avLst/>
          </a:prstGeom>
          <a:solidFill>
            <a:srgbClr val="0D2344">
              <a:alpha val="80000"/>
            </a:srgbClr>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4" name="Picture 3">
            <a:extLst>
              <a:ext uri="{FF2B5EF4-FFF2-40B4-BE49-F238E27FC236}">
                <a16:creationId xmlns:a16="http://schemas.microsoft.com/office/drawing/2014/main" id="{36B2DC0D-4A42-4773-A21D-D1F7B341D815}"/>
              </a:ext>
            </a:extLst>
          </p:cNvPr>
          <p:cNvPicPr>
            <a:picLocks noChangeAspect="1"/>
          </p:cNvPicPr>
          <p:nvPr/>
        </p:nvPicPr>
        <p:blipFill>
          <a:blip r:embed="rId4"/>
          <a:stretch>
            <a:fillRect/>
          </a:stretch>
        </p:blipFill>
        <p:spPr>
          <a:xfrm>
            <a:off x="21769064" y="268610"/>
            <a:ext cx="2220119" cy="1208212"/>
          </a:xfrm>
          <a:prstGeom prst="rect">
            <a:avLst/>
          </a:prstGeom>
        </p:spPr>
      </p:pic>
      <p:sp>
        <p:nvSpPr>
          <p:cNvPr id="5" name="TextBox 4">
            <a:extLst>
              <a:ext uri="{FF2B5EF4-FFF2-40B4-BE49-F238E27FC236}">
                <a16:creationId xmlns:a16="http://schemas.microsoft.com/office/drawing/2014/main" id="{57A3771C-7B2B-45BF-BFFF-961CAF9A7F92}"/>
              </a:ext>
            </a:extLst>
          </p:cNvPr>
          <p:cNvSpPr txBox="1"/>
          <p:nvPr/>
        </p:nvSpPr>
        <p:spPr>
          <a:xfrm>
            <a:off x="670720" y="149441"/>
            <a:ext cx="17281920" cy="1446550"/>
          </a:xfrm>
          <a:prstGeom prst="rect">
            <a:avLst/>
          </a:prstGeom>
          <a:noFill/>
        </p:spPr>
        <p:txBody>
          <a:bodyPr wrap="square" rtlCol="0">
            <a:spAutoFit/>
          </a:bodyPr>
          <a:lstStyle/>
          <a:p>
            <a:r>
              <a:rPr lang="en-US" sz="8800" dirty="0">
                <a:solidFill>
                  <a:srgbClr val="51AA5E"/>
                </a:solidFill>
                <a:latin typeface="Nexa Bold" panose="02000000000000000000" pitchFamily="50" charset="0"/>
              </a:rPr>
              <a:t>Microgrid Components</a:t>
            </a:r>
          </a:p>
        </p:txBody>
      </p:sp>
      <p:grpSp>
        <p:nvGrpSpPr>
          <p:cNvPr id="6" name="Group 5">
            <a:extLst>
              <a:ext uri="{FF2B5EF4-FFF2-40B4-BE49-F238E27FC236}">
                <a16:creationId xmlns:a16="http://schemas.microsoft.com/office/drawing/2014/main" id="{D858BE86-C788-4491-BBA0-B6CB73B3329F}"/>
              </a:ext>
            </a:extLst>
          </p:cNvPr>
          <p:cNvGrpSpPr/>
          <p:nvPr/>
        </p:nvGrpSpPr>
        <p:grpSpPr>
          <a:xfrm>
            <a:off x="20754411" y="265090"/>
            <a:ext cx="798629" cy="1208212"/>
            <a:chOff x="6096000" y="2222095"/>
            <a:chExt cx="1508108" cy="2281552"/>
          </a:xfrm>
        </p:grpSpPr>
        <p:sp>
          <p:nvSpPr>
            <p:cNvPr id="7" name="Rectangle 6">
              <a:extLst>
                <a:ext uri="{FF2B5EF4-FFF2-40B4-BE49-F238E27FC236}">
                  <a16:creationId xmlns:a16="http://schemas.microsoft.com/office/drawing/2014/main" id="{4ECD0445-BAB1-43E3-979C-3A0FC45BB991}"/>
                </a:ext>
              </a:extLst>
            </p:cNvPr>
            <p:cNvSpPr/>
            <p:nvPr/>
          </p:nvSpPr>
          <p:spPr bwMode="auto">
            <a:xfrm>
              <a:off x="6096000" y="2222095"/>
              <a:ext cx="1508108" cy="2281552"/>
            </a:xfrm>
            <a:prstGeom prst="rect">
              <a:avLst/>
            </a:prstGeom>
            <a:solidFill>
              <a:srgbClr val="FFFFFF"/>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8" name="Picture 7" descr="A close up of a sign&#10;&#10;Description automatically generated">
              <a:extLst>
                <a:ext uri="{FF2B5EF4-FFF2-40B4-BE49-F238E27FC236}">
                  <a16:creationId xmlns:a16="http://schemas.microsoft.com/office/drawing/2014/main" id="{3824756E-757D-475C-BCA0-F899042E30D3}"/>
                </a:ext>
              </a:extLst>
            </p:cNvPr>
            <p:cNvPicPr>
              <a:picLocks noChangeAspect="1"/>
            </p:cNvPicPr>
            <p:nvPr/>
          </p:nvPicPr>
          <p:blipFill>
            <a:blip r:embed="rId5"/>
            <a:stretch>
              <a:fillRect/>
            </a:stretch>
          </p:blipFill>
          <p:spPr>
            <a:xfrm>
              <a:off x="6204835" y="2340495"/>
              <a:ext cx="1290438" cy="2044752"/>
            </a:xfrm>
            <a:prstGeom prst="rect">
              <a:avLst/>
            </a:prstGeom>
          </p:spPr>
        </p:pic>
      </p:grpSp>
    </p:spTree>
    <p:extLst>
      <p:ext uri="{BB962C8B-B14F-4D97-AF65-F5344CB8AC3E}">
        <p14:creationId xmlns:p14="http://schemas.microsoft.com/office/powerpoint/2010/main" val="12478921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2"/>
          <p:cNvSpPr/>
          <p:nvPr/>
        </p:nvSpPr>
        <p:spPr>
          <a:xfrm>
            <a:off x="-1" y="-1"/>
            <a:ext cx="24371638" cy="1745434"/>
          </a:xfrm>
          <a:prstGeom prst="rect">
            <a:avLst/>
          </a:prstGeom>
          <a:solidFill>
            <a:srgbClr val="0D2344">
              <a:alpha val="80000"/>
            </a:srgbClr>
          </a:solidFill>
          <a:ln w="12700">
            <a:miter lim="400000"/>
          </a:ln>
          <a:effectLst>
            <a:outerShdw blurRad="25400" rotWithShape="0">
              <a:srgbClr val="000000">
                <a:alpha val="50000"/>
              </a:srgbClr>
            </a:outerShdw>
          </a:effectLst>
        </p:spPr>
        <p:txBody>
          <a:bodyPr lIns="38100" tIns="38100" rIns="38100" bIns="38100" anchor="ctr"/>
          <a:lstStyle/>
          <a:p>
            <a:pPr>
              <a:defRPr>
                <a:solidFill>
                  <a:srgbClr val="74808C"/>
                </a:solidFill>
                <a:latin typeface="Poppins"/>
                <a:ea typeface="Poppins"/>
                <a:cs typeface="Poppins"/>
                <a:sym typeface="Poppins"/>
              </a:defRPr>
            </a:pPr>
            <a:endParaRPr/>
          </a:p>
        </p:txBody>
      </p:sp>
      <p:pic>
        <p:nvPicPr>
          <p:cNvPr id="309" name="Picture 3" descr="Picture 3"/>
          <p:cNvPicPr>
            <a:picLocks noChangeAspect="1"/>
          </p:cNvPicPr>
          <p:nvPr/>
        </p:nvPicPr>
        <p:blipFill>
          <a:blip r:embed="rId3">
            <a:extLst/>
          </a:blip>
          <a:stretch>
            <a:fillRect/>
          </a:stretch>
        </p:blipFill>
        <p:spPr>
          <a:xfrm>
            <a:off x="21769063" y="268610"/>
            <a:ext cx="2220120" cy="1208213"/>
          </a:xfrm>
          <a:prstGeom prst="rect">
            <a:avLst/>
          </a:prstGeom>
          <a:ln w="12700">
            <a:miter lim="400000"/>
          </a:ln>
        </p:spPr>
      </p:pic>
      <p:sp>
        <p:nvSpPr>
          <p:cNvPr id="310" name="TextBox 4"/>
          <p:cNvSpPr txBox="1"/>
          <p:nvPr/>
        </p:nvSpPr>
        <p:spPr>
          <a:xfrm>
            <a:off x="670719" y="149441"/>
            <a:ext cx="17281922" cy="143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800">
                <a:solidFill>
                  <a:srgbClr val="51AA5E"/>
                </a:solidFill>
                <a:latin typeface="Nexa Bold"/>
                <a:ea typeface="Nexa Bold"/>
                <a:cs typeface="Nexa Bold"/>
                <a:sym typeface="Nexa Bold"/>
              </a:defRPr>
            </a:lvl1pPr>
          </a:lstStyle>
          <a:p>
            <a:r>
              <a:t>Microgrid Components</a:t>
            </a:r>
          </a:p>
        </p:txBody>
      </p:sp>
      <p:pic>
        <p:nvPicPr>
          <p:cNvPr id="311" name="0_0.png" descr="0_0.png"/>
          <p:cNvPicPr>
            <a:picLocks noChangeAspect="1"/>
          </p:cNvPicPr>
          <p:nvPr/>
        </p:nvPicPr>
        <p:blipFill>
          <a:blip r:embed="rId4">
            <a:extLst/>
          </a:blip>
          <a:stretch>
            <a:fillRect/>
          </a:stretch>
        </p:blipFill>
        <p:spPr>
          <a:xfrm>
            <a:off x="3069351" y="1768962"/>
            <a:ext cx="18232934" cy="1197784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Green Energy">
      <a:dk1>
        <a:srgbClr val="3A4243"/>
      </a:dk1>
      <a:lt1>
        <a:srgbClr val="F0F2F4"/>
      </a:lt1>
      <a:dk2>
        <a:srgbClr val="4D5556"/>
      </a:dk2>
      <a:lt2>
        <a:srgbClr val="FEFCFF"/>
      </a:lt2>
      <a:accent1>
        <a:srgbClr val="9ED04E"/>
      </a:accent1>
      <a:accent2>
        <a:srgbClr val="C1C6CA"/>
      </a:accent2>
      <a:accent3>
        <a:srgbClr val="8A969B"/>
      </a:accent3>
      <a:accent4>
        <a:srgbClr val="5F686A"/>
      </a:accent4>
      <a:accent5>
        <a:srgbClr val="4D5556"/>
      </a:accent5>
      <a:accent6>
        <a:srgbClr val="3A4243"/>
      </a:accent6>
      <a:hlink>
        <a:srgbClr val="9ED04E"/>
      </a:hlink>
      <a:folHlink>
        <a:srgbClr val="8CB84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6326</TotalTime>
  <Words>3128</Words>
  <Application>Microsoft Office PowerPoint</Application>
  <PresentationFormat>Custom</PresentationFormat>
  <Paragraphs>318</Paragraphs>
  <Slides>52</Slides>
  <Notes>37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Arial</vt:lpstr>
      <vt:lpstr>Calibri</vt:lpstr>
      <vt:lpstr>Calibri Light</vt:lpstr>
      <vt:lpstr>Helvetica Light</vt:lpstr>
      <vt:lpstr>Helvetica Neue</vt:lpstr>
      <vt:lpstr>Nexa Bold</vt:lpstr>
      <vt:lpstr>Nexa Light</vt:lpstr>
      <vt:lpstr>Open Sans</vt:lpstr>
      <vt:lpstr>Open Sans Semibold</vt:lpstr>
      <vt:lpstr>Poppins</vt:lpstr>
      <vt:lpstr>Poppins Medium</vt: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Monthly  Energy Split</vt:lpstr>
      <vt:lpstr>Yearly Energy Split</vt:lpstr>
      <vt:lpstr>Costs &amp; Incomes</vt:lpstr>
      <vt:lpstr>H2 production cost vs charging fee</vt:lpstr>
      <vt:lpstr>Gasoline &amp; Electricity Prices</vt:lpstr>
      <vt:lpstr>Sensitivity Analysis</vt:lpstr>
      <vt:lpstr>Solar Data</vt:lpstr>
      <vt:lpstr>Energy Storage Analysis</vt:lpstr>
      <vt:lpstr>Avoided CO2e</vt:lpstr>
      <vt:lpstr>Optimization</vt:lpstr>
      <vt:lpstr>Peak shaving</vt:lpstr>
      <vt:lpstr>Peak shaving</vt:lpstr>
      <vt:lpstr>Sources</vt:lpstr>
      <vt:lpstr>Sources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dc:creator>
  <cp:lastModifiedBy>Balpreet Kukreja</cp:lastModifiedBy>
  <cp:revision>409</cp:revision>
  <dcterms:modified xsi:type="dcterms:W3CDTF">2019-06-01T05:29:55Z</dcterms:modified>
</cp:coreProperties>
</file>