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handoutMasterIdLst>
    <p:handoutMasterId r:id="rId20"/>
  </p:handoutMasterIdLst>
  <p:sldIdLst>
    <p:sldId id="259" r:id="rId2"/>
    <p:sldId id="299" r:id="rId3"/>
    <p:sldId id="317" r:id="rId4"/>
    <p:sldId id="306" r:id="rId5"/>
    <p:sldId id="315" r:id="rId6"/>
    <p:sldId id="300" r:id="rId7"/>
    <p:sldId id="316" r:id="rId8"/>
    <p:sldId id="301" r:id="rId9"/>
    <p:sldId id="305" r:id="rId10"/>
    <p:sldId id="314" r:id="rId11"/>
    <p:sldId id="307" r:id="rId12"/>
    <p:sldId id="310" r:id="rId13"/>
    <p:sldId id="311" r:id="rId14"/>
    <p:sldId id="313" r:id="rId15"/>
    <p:sldId id="308" r:id="rId16"/>
    <p:sldId id="312" r:id="rId17"/>
    <p:sldId id="318" r:id="rId1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685">
          <p15:clr>
            <a:srgbClr val="A4A3A4"/>
          </p15:clr>
        </p15:guide>
        <p15:guide id="2" pos="338">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ham Davis" initials="GD" lastIdx="2" clrIdx="0">
    <p:extLst>
      <p:ext uri="{19B8F6BF-5375-455C-9EA6-DF929625EA0E}">
        <p15:presenceInfo xmlns:p15="http://schemas.microsoft.com/office/powerpoint/2012/main" userId="S-1-5-21-1034197437-1726532848-3120442065-41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044" autoAdjust="0"/>
    <p:restoredTop sz="99819" autoAdjust="0"/>
  </p:normalViewPr>
  <p:slideViewPr>
    <p:cSldViewPr snapToGrid="0" snapToObjects="1">
      <p:cViewPr varScale="1">
        <p:scale>
          <a:sx n="52" d="100"/>
          <a:sy n="52" d="100"/>
        </p:scale>
        <p:origin x="1392" y="48"/>
      </p:cViewPr>
      <p:guideLst>
        <p:guide orient="horz" pos="685"/>
        <p:guide pos="33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p:scale>
          <a:sx n="70" d="100"/>
          <a:sy n="70" d="100"/>
        </p:scale>
        <p:origin x="-1428" y="101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a:latin typeface="Calibri" pitchFamily="34" charset="0"/>
              </a:defRPr>
            </a:lvl1pPr>
          </a:lstStyle>
          <a:p>
            <a:endParaRPr lang="en-US" dirty="0"/>
          </a:p>
        </p:txBody>
      </p:sp>
      <p:sp>
        <p:nvSpPr>
          <p:cNvPr id="3" name="Date Placeholder 2"/>
          <p:cNvSpPr>
            <a:spLocks noGrp="1"/>
          </p:cNvSpPr>
          <p:nvPr>
            <p:ph type="dt" sz="quarter"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a:latin typeface="Calibri" pitchFamily="34" charset="0"/>
              </a:defRPr>
            </a:lvl1pPr>
          </a:lstStyle>
          <a:p>
            <a:fld id="{C24D9FCC-4831-461A-B3B7-A084AB41CAE4}" type="datetimeFigureOut">
              <a:rPr lang="en-US"/>
              <a:pPr/>
              <a:t>6/3/2019</a:t>
            </a:fld>
            <a:endParaRPr lang="en-US" dirty="0"/>
          </a:p>
        </p:txBody>
      </p:sp>
      <p:sp>
        <p:nvSpPr>
          <p:cNvPr id="4" name="Footer Placeholder 3"/>
          <p:cNvSpPr>
            <a:spLocks noGrp="1"/>
          </p:cNvSpPr>
          <p:nvPr>
            <p:ph type="ftr" sz="quarter" idx="2"/>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a:latin typeface="Calibri" pitchFamily="34" charset="0"/>
              </a:defRPr>
            </a:lvl1pPr>
          </a:lstStyle>
          <a:p>
            <a:endParaRPr lang="en-US" dirty="0"/>
          </a:p>
        </p:txBody>
      </p:sp>
      <p:sp>
        <p:nvSpPr>
          <p:cNvPr id="5" name="Slide Number Placeholder 4"/>
          <p:cNvSpPr>
            <a:spLocks noGrp="1"/>
          </p:cNvSpPr>
          <p:nvPr>
            <p:ph type="sldNum" sz="quarter" idx="3"/>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a:latin typeface="Calibri" pitchFamily="34" charset="0"/>
              </a:defRPr>
            </a:lvl1pPr>
          </a:lstStyle>
          <a:p>
            <a:fld id="{94AD6C44-F659-4340-A659-45C134059E43}" type="slidenum">
              <a:rPr lang="en-US"/>
              <a:pPr/>
              <a:t>‹#›</a:t>
            </a:fld>
            <a:endParaRPr lang="en-US" dirty="0"/>
          </a:p>
        </p:txBody>
      </p:sp>
    </p:spTree>
    <p:extLst>
      <p:ext uri="{BB962C8B-B14F-4D97-AF65-F5344CB8AC3E}">
        <p14:creationId xmlns:p14="http://schemas.microsoft.com/office/powerpoint/2010/main" val="38853182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a:defRPr sz="1300">
                <a:latin typeface="Calibri" pitchFamily="34" charset="0"/>
              </a:defRPr>
            </a:lvl1pPr>
          </a:lstStyle>
          <a:p>
            <a:endParaRPr lang="en-US" dirty="0"/>
          </a:p>
        </p:txBody>
      </p:sp>
      <p:sp>
        <p:nvSpPr>
          <p:cNvPr id="3" name="Date Placeholder 2"/>
          <p:cNvSpPr>
            <a:spLocks noGrp="1"/>
          </p:cNvSpPr>
          <p:nvPr>
            <p:ph type="dt" idx="1"/>
          </p:nvPr>
        </p:nvSpPr>
        <p:spPr bwMode="auto">
          <a:xfrm>
            <a:off x="4143375" y="0"/>
            <a:ext cx="3170238" cy="47942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a:defRPr sz="1300">
                <a:latin typeface="Calibri" pitchFamily="34" charset="0"/>
              </a:defRPr>
            </a:lvl1pPr>
          </a:lstStyle>
          <a:p>
            <a:fld id="{C70853C6-B5AF-4B77-B406-24AB4EAD7E7B}" type="datetimeFigureOut">
              <a:rPr lang="en-US"/>
              <a:pPr/>
              <a:t>6/3/2019</a:t>
            </a:fld>
            <a:endParaRPr lang="en-US" dirty="0"/>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bwMode="auto">
          <a:xfrm>
            <a:off x="731838" y="4560888"/>
            <a:ext cx="5851525" cy="4319587"/>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bwMode="auto">
          <a:xfrm>
            <a:off x="0"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a:defRPr sz="1300">
                <a:latin typeface="Calibri" pitchFamily="34" charset="0"/>
              </a:defRPr>
            </a:lvl1pPr>
          </a:lstStyle>
          <a:p>
            <a:endParaRPr lang="en-US" dirty="0"/>
          </a:p>
        </p:txBody>
      </p:sp>
      <p:sp>
        <p:nvSpPr>
          <p:cNvPr id="7" name="Slide Number Placeholder 6"/>
          <p:cNvSpPr>
            <a:spLocks noGrp="1"/>
          </p:cNvSpPr>
          <p:nvPr>
            <p:ph type="sldNum" sz="quarter" idx="5"/>
          </p:nvPr>
        </p:nvSpPr>
        <p:spPr bwMode="auto">
          <a:xfrm>
            <a:off x="4143375" y="9120188"/>
            <a:ext cx="3170238" cy="47942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a:defRPr sz="1300">
                <a:latin typeface="Calibri" pitchFamily="34" charset="0"/>
              </a:defRPr>
            </a:lvl1pPr>
          </a:lstStyle>
          <a:p>
            <a:fld id="{74624F69-7342-4CAE-AAC8-633BCE7A2F25}" type="slidenum">
              <a:rPr lang="en-US"/>
              <a:pPr/>
              <a:t>‹#›</a:t>
            </a:fld>
            <a:endParaRPr lang="en-US" dirty="0"/>
          </a:p>
        </p:txBody>
      </p:sp>
    </p:spTree>
    <p:extLst>
      <p:ext uri="{BB962C8B-B14F-4D97-AF65-F5344CB8AC3E}">
        <p14:creationId xmlns:p14="http://schemas.microsoft.com/office/powerpoint/2010/main" val="2195799293"/>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Slide Image Placeholder 1"/>
          <p:cNvSpPr>
            <a:spLocks noGrp="1" noRot="1" noChangeAspect="1"/>
          </p:cNvSpPr>
          <p:nvPr>
            <p:ph type="sldImg"/>
          </p:nvPr>
        </p:nvSpPr>
        <p:spPr bwMode="auto">
          <a:noFill/>
          <a:ln>
            <a:solidFill>
              <a:srgbClr val="000000"/>
            </a:solidFill>
            <a:miter lim="800000"/>
            <a:headEnd/>
            <a:tailEnd/>
          </a:ln>
        </p:spPr>
      </p:sp>
      <p:sp>
        <p:nvSpPr>
          <p:cNvPr id="12290" name="Notes Placeholder 2"/>
          <p:cNvSpPr>
            <a:spLocks noGrp="1"/>
          </p:cNvSpPr>
          <p:nvPr>
            <p:ph type="body" idx="1"/>
          </p:nvPr>
        </p:nvSpPr>
        <p:spPr/>
        <p:txBody>
          <a:bodyPr/>
          <a:lstStyle/>
          <a:p>
            <a:pPr eaLnBrk="1" hangingPunct="1">
              <a:spcBef>
                <a:spcPct val="0"/>
              </a:spcBef>
            </a:pPr>
            <a:r>
              <a:rPr lang="en-US" dirty="0" smtClean="0"/>
              <a:t>This is a simple paper, one that I have been working on for far too long. I started it in 2001, when I first read of claims of high income inequality in mining and oil economies. Having lived and worked in Namibia, the most unequal economy in the world, the proposition seemed strange, since my casual  observations about mining in Namibia would have led me to the opposite conclusion, that mining activity decreased income inequality. But economists are trained to base our analyses on data, and so I began to connect gini data for mining and oil economies that was starting to be published by the World Bank. It became readily apparent that the data was just not there for many of these economies, and so I  wrote up a short working paper and left it at that.</a:t>
            </a:r>
          </a:p>
          <a:p>
            <a:pPr eaLnBrk="1" hangingPunct="1">
              <a:spcBef>
                <a:spcPct val="0"/>
              </a:spcBef>
            </a:pPr>
            <a:endParaRPr lang="en-US" dirty="0" smtClean="0"/>
          </a:p>
          <a:p>
            <a:pPr eaLnBrk="1" hangingPunct="1">
              <a:spcBef>
                <a:spcPct val="0"/>
              </a:spcBef>
            </a:pPr>
            <a:r>
              <a:rPr lang="en-US" dirty="0" smtClean="0"/>
              <a:t>I want to see what impressions you have on this topic:</a:t>
            </a:r>
          </a:p>
        </p:txBody>
      </p:sp>
      <p:sp>
        <p:nvSpPr>
          <p:cNvPr id="12291" name="Slide Number Placeholder 3"/>
          <p:cNvSpPr>
            <a:spLocks noGrp="1"/>
          </p:cNvSpPr>
          <p:nvPr>
            <p:ph type="sldNum" sz="quarter" idx="5"/>
          </p:nvPr>
        </p:nvSpPr>
        <p:spPr>
          <a:noFill/>
        </p:spPr>
        <p:txBody>
          <a:bodyPr/>
          <a:lstStyle/>
          <a:p>
            <a:fld id="{0098C979-6B25-407E-A937-0086B3219A53}" type="slidenum">
              <a:rPr lang="en-US"/>
              <a:pPr/>
              <a:t>1</a:t>
            </a:fld>
            <a:endParaRPr lang="en-US" dirty="0"/>
          </a:p>
        </p:txBody>
      </p:sp>
    </p:spTree>
    <p:extLst>
      <p:ext uri="{BB962C8B-B14F-4D97-AF65-F5344CB8AC3E}">
        <p14:creationId xmlns:p14="http://schemas.microsoft.com/office/powerpoint/2010/main" val="4150360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10</a:t>
            </a:fld>
            <a:endParaRPr lang="en-US"/>
          </a:p>
        </p:txBody>
      </p:sp>
    </p:spTree>
    <p:extLst>
      <p:ext uri="{BB962C8B-B14F-4D97-AF65-F5344CB8AC3E}">
        <p14:creationId xmlns:p14="http://schemas.microsoft.com/office/powerpoint/2010/main" val="28109291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11</a:t>
            </a:fld>
            <a:endParaRPr lang="en-US"/>
          </a:p>
        </p:txBody>
      </p:sp>
    </p:spTree>
    <p:extLst>
      <p:ext uri="{BB962C8B-B14F-4D97-AF65-F5344CB8AC3E}">
        <p14:creationId xmlns:p14="http://schemas.microsoft.com/office/powerpoint/2010/main" val="32771225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12</a:t>
            </a:fld>
            <a:endParaRPr lang="en-US"/>
          </a:p>
        </p:txBody>
      </p:sp>
    </p:spTree>
    <p:extLst>
      <p:ext uri="{BB962C8B-B14F-4D97-AF65-F5344CB8AC3E}">
        <p14:creationId xmlns:p14="http://schemas.microsoft.com/office/powerpoint/2010/main" val="31891205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13</a:t>
            </a:fld>
            <a:endParaRPr lang="en-US"/>
          </a:p>
        </p:txBody>
      </p:sp>
    </p:spTree>
    <p:extLst>
      <p:ext uri="{BB962C8B-B14F-4D97-AF65-F5344CB8AC3E}">
        <p14:creationId xmlns:p14="http://schemas.microsoft.com/office/powerpoint/2010/main" val="666358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14</a:t>
            </a:fld>
            <a:endParaRPr lang="en-US"/>
          </a:p>
        </p:txBody>
      </p:sp>
    </p:spTree>
    <p:extLst>
      <p:ext uri="{BB962C8B-B14F-4D97-AF65-F5344CB8AC3E}">
        <p14:creationId xmlns:p14="http://schemas.microsoft.com/office/powerpoint/2010/main" val="807982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15</a:t>
            </a:fld>
            <a:endParaRPr lang="en-US"/>
          </a:p>
        </p:txBody>
      </p:sp>
    </p:spTree>
    <p:extLst>
      <p:ext uri="{BB962C8B-B14F-4D97-AF65-F5344CB8AC3E}">
        <p14:creationId xmlns:p14="http://schemas.microsoft.com/office/powerpoint/2010/main" val="22480397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16</a:t>
            </a:fld>
            <a:endParaRPr lang="en-US"/>
          </a:p>
        </p:txBody>
      </p:sp>
    </p:spTree>
    <p:extLst>
      <p:ext uri="{BB962C8B-B14F-4D97-AF65-F5344CB8AC3E}">
        <p14:creationId xmlns:p14="http://schemas.microsoft.com/office/powerpoint/2010/main" val="35377465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17</a:t>
            </a:fld>
            <a:endParaRPr lang="en-US"/>
          </a:p>
        </p:txBody>
      </p:sp>
    </p:spTree>
    <p:extLst>
      <p:ext uri="{BB962C8B-B14F-4D97-AF65-F5344CB8AC3E}">
        <p14:creationId xmlns:p14="http://schemas.microsoft.com/office/powerpoint/2010/main" val="18079045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2</a:t>
            </a:fld>
            <a:endParaRPr lang="en-US"/>
          </a:p>
        </p:txBody>
      </p:sp>
    </p:spTree>
    <p:extLst>
      <p:ext uri="{BB962C8B-B14F-4D97-AF65-F5344CB8AC3E}">
        <p14:creationId xmlns:p14="http://schemas.microsoft.com/office/powerpoint/2010/main" val="93755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3</a:t>
            </a:fld>
            <a:endParaRPr lang="en-US"/>
          </a:p>
        </p:txBody>
      </p:sp>
    </p:spTree>
    <p:extLst>
      <p:ext uri="{BB962C8B-B14F-4D97-AF65-F5344CB8AC3E}">
        <p14:creationId xmlns:p14="http://schemas.microsoft.com/office/powerpoint/2010/main" val="150098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4</a:t>
            </a:fld>
            <a:endParaRPr lang="en-US"/>
          </a:p>
        </p:txBody>
      </p:sp>
    </p:spTree>
    <p:extLst>
      <p:ext uri="{BB962C8B-B14F-4D97-AF65-F5344CB8AC3E}">
        <p14:creationId xmlns:p14="http://schemas.microsoft.com/office/powerpoint/2010/main" val="38559528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5</a:t>
            </a:fld>
            <a:endParaRPr lang="en-US"/>
          </a:p>
        </p:txBody>
      </p:sp>
    </p:spTree>
    <p:extLst>
      <p:ext uri="{BB962C8B-B14F-4D97-AF65-F5344CB8AC3E}">
        <p14:creationId xmlns:p14="http://schemas.microsoft.com/office/powerpoint/2010/main" val="3448622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6</a:t>
            </a:fld>
            <a:endParaRPr lang="en-US"/>
          </a:p>
        </p:txBody>
      </p:sp>
    </p:spTree>
    <p:extLst>
      <p:ext uri="{BB962C8B-B14F-4D97-AF65-F5344CB8AC3E}">
        <p14:creationId xmlns:p14="http://schemas.microsoft.com/office/powerpoint/2010/main" val="32029580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7</a:t>
            </a:fld>
            <a:endParaRPr lang="en-US"/>
          </a:p>
        </p:txBody>
      </p:sp>
    </p:spTree>
    <p:extLst>
      <p:ext uri="{BB962C8B-B14F-4D97-AF65-F5344CB8AC3E}">
        <p14:creationId xmlns:p14="http://schemas.microsoft.com/office/powerpoint/2010/main" val="32022420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8</a:t>
            </a:fld>
            <a:endParaRPr lang="en-US"/>
          </a:p>
        </p:txBody>
      </p:sp>
    </p:spTree>
    <p:extLst>
      <p:ext uri="{BB962C8B-B14F-4D97-AF65-F5344CB8AC3E}">
        <p14:creationId xmlns:p14="http://schemas.microsoft.com/office/powerpoint/2010/main" val="23390529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lide Image Placeholder 1"/>
          <p:cNvSpPr>
            <a:spLocks noGrp="1" noRot="1" noChangeAspect="1"/>
          </p:cNvSpPr>
          <p:nvPr>
            <p:ph type="sldImg"/>
          </p:nvPr>
        </p:nvSpPr>
        <p:spPr bwMode="auto">
          <a:noFill/>
          <a:ln>
            <a:solidFill>
              <a:srgbClr val="000000"/>
            </a:solidFill>
            <a:miter lim="800000"/>
            <a:headEnd/>
            <a:tailEnd/>
          </a:ln>
        </p:spPr>
      </p:sp>
      <p:sp>
        <p:nvSpPr>
          <p:cNvPr id="14338" name="Notes Placeholder 2"/>
          <p:cNvSpPr>
            <a:spLocks noGrp="1"/>
          </p:cNvSpPr>
          <p:nvPr>
            <p:ph type="body" idx="1"/>
          </p:nvPr>
        </p:nvSpPr>
        <p:spPr/>
        <p:txBody>
          <a:bodyPr/>
          <a:lstStyle/>
          <a:p>
            <a:pPr eaLnBrk="1" hangingPunct="1">
              <a:spcBef>
                <a:spcPct val="0"/>
              </a:spcBef>
            </a:pPr>
            <a:r>
              <a:rPr lang="en-US" smtClean="0"/>
              <a:t>Let me show you just how sparse the data is:</a:t>
            </a:r>
          </a:p>
        </p:txBody>
      </p:sp>
      <p:sp>
        <p:nvSpPr>
          <p:cNvPr id="18435" name="Slide Number Placeholder 3"/>
          <p:cNvSpPr>
            <a:spLocks noGrp="1"/>
          </p:cNvSpPr>
          <p:nvPr>
            <p:ph type="sldNum" sz="quarter" idx="5"/>
          </p:nvPr>
        </p:nvSpPr>
        <p:spPr>
          <a:noFill/>
        </p:spPr>
        <p:txBody>
          <a:bodyPr/>
          <a:lstStyle/>
          <a:p>
            <a:fld id="{8F51150A-6C91-44C9-8F26-2C189B53FFD2}" type="slidenum">
              <a:rPr lang="en-US"/>
              <a:pPr/>
              <a:t>9</a:t>
            </a:fld>
            <a:endParaRPr lang="en-US"/>
          </a:p>
        </p:txBody>
      </p:sp>
    </p:spTree>
    <p:extLst>
      <p:ext uri="{BB962C8B-B14F-4D97-AF65-F5344CB8AC3E}">
        <p14:creationId xmlns:p14="http://schemas.microsoft.com/office/powerpoint/2010/main" val="3096039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Mines_EEE_swirl_reverse2C_ondark_TM.jpg"/>
          <p:cNvPicPr>
            <a:picLocks noChangeAspect="1"/>
          </p:cNvPicPr>
          <p:nvPr userDrawn="1"/>
        </p:nvPicPr>
        <p:blipFill>
          <a:blip r:embed="rId2"/>
          <a:srcRect/>
          <a:stretch>
            <a:fillRect/>
          </a:stretch>
        </p:blipFill>
        <p:spPr bwMode="auto">
          <a:xfrm>
            <a:off x="1449455" y="706438"/>
            <a:ext cx="5986009" cy="680101"/>
          </a:xfrm>
          <a:prstGeom prst="rect">
            <a:avLst/>
          </a:prstGeom>
          <a:noFill/>
          <a:ln w="9525">
            <a:noFill/>
            <a:miter lim="800000"/>
            <a:headEnd/>
            <a:tailEnd/>
          </a:ln>
        </p:spPr>
      </p:pic>
      <p:sp>
        <p:nvSpPr>
          <p:cNvPr id="2" name="Title 1"/>
          <p:cNvSpPr>
            <a:spLocks noGrp="1"/>
          </p:cNvSpPr>
          <p:nvPr>
            <p:ph type="ctrTitle"/>
          </p:nvPr>
        </p:nvSpPr>
        <p:spPr>
          <a:xfrm>
            <a:off x="2423160" y="2552028"/>
            <a:ext cx="4038600" cy="933450"/>
          </a:xfrm>
        </p:spPr>
        <p:txBody>
          <a:bodyPr>
            <a:normAutofit/>
          </a:bodyPr>
          <a:lstStyle>
            <a:lvl1pPr>
              <a:defRPr sz="2800"/>
            </a:lvl1pPr>
          </a:lstStyle>
          <a:p>
            <a:r>
              <a:rPr lang="en-US" dirty="0" smtClean="0"/>
              <a:t>Click to edit Master title style</a:t>
            </a:r>
            <a:endParaRPr dirty="0"/>
          </a:p>
        </p:txBody>
      </p:sp>
      <p:sp>
        <p:nvSpPr>
          <p:cNvPr id="3" name="Subtitle 2"/>
          <p:cNvSpPr>
            <a:spLocks noGrp="1"/>
          </p:cNvSpPr>
          <p:nvPr>
            <p:ph type="subTitle" idx="1"/>
          </p:nvPr>
        </p:nvSpPr>
        <p:spPr>
          <a:xfrm>
            <a:off x="2423160" y="445007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5" name="Date Placeholder 3"/>
          <p:cNvSpPr>
            <a:spLocks noGrp="1"/>
          </p:cNvSpPr>
          <p:nvPr>
            <p:ph type="dt" sz="half" idx="10"/>
          </p:nvPr>
        </p:nvSpPr>
        <p:spPr>
          <a:xfrm>
            <a:off x="182563" y="6426200"/>
            <a:ext cx="1233487" cy="365125"/>
          </a:xfrm>
        </p:spPr>
        <p:txBody>
          <a:bodyPr/>
          <a:lstStyle>
            <a:lvl1pPr algn="l">
              <a:defRPr/>
            </a:lvl1pPr>
          </a:lstStyle>
          <a:p>
            <a:pPr>
              <a:defRPr/>
            </a:pPr>
            <a:fld id="{4CB0709B-87E1-430E-83F5-B42FB32BFAE2}" type="datetime1">
              <a:rPr lang="en-US"/>
              <a:pPr>
                <a:defRPr/>
              </a:pPr>
              <a:t>6/3/2019</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98474" y="311488"/>
            <a:ext cx="7556313" cy="928850"/>
          </a:xfrm>
        </p:spPr>
        <p:txBody>
          <a:bodyPr/>
          <a:lstStyle>
            <a:lvl1pPr>
              <a:defRPr sz="3200"/>
            </a:lvl1pPr>
          </a:lstStyle>
          <a:p>
            <a:r>
              <a:rPr lang="en-US" dirty="0" smtClean="0"/>
              <a:t>Click to edit Master title style</a:t>
            </a:r>
            <a:endParaRPr dirty="0"/>
          </a:p>
        </p:txBody>
      </p:sp>
      <p:sp>
        <p:nvSpPr>
          <p:cNvPr id="3" name="Content Placeholder 2"/>
          <p:cNvSpPr>
            <a:spLocks noGrp="1"/>
          </p:cNvSpPr>
          <p:nvPr>
            <p:ph idx="1"/>
          </p:nvPr>
        </p:nvSpPr>
        <p:spPr>
          <a:xfrm>
            <a:off x="501921" y="1438906"/>
            <a:ext cx="8357918" cy="4725588"/>
          </a:xfrm>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Footer Placeholder 4"/>
          <p:cNvSpPr>
            <a:spLocks noGrp="1"/>
          </p:cNvSpPr>
          <p:nvPr>
            <p:ph type="ftr" sz="quarter" idx="10"/>
          </p:nvPr>
        </p:nvSpPr>
        <p:spPr>
          <a:xfrm>
            <a:off x="498475" y="6324600"/>
            <a:ext cx="8361363" cy="482600"/>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4" name="Rectangle 6"/>
          <p:cNvSpPr/>
          <p:nvPr/>
        </p:nvSpPr>
        <p:spPr>
          <a:xfrm>
            <a:off x="8210550" y="282575"/>
            <a:ext cx="649288" cy="3349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5" name="Rectangle 9"/>
          <p:cNvSpPr/>
          <p:nvPr/>
        </p:nvSpPr>
        <p:spPr>
          <a:xfrm>
            <a:off x="8101013" y="282575"/>
            <a:ext cx="95250" cy="3349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pic>
        <p:nvPicPr>
          <p:cNvPr id="6" name="Picture 3" descr="Mines_EEE_swirl_1C_RGB_TM.jpg"/>
          <p:cNvPicPr>
            <a:picLocks noChangeAspect="1"/>
          </p:cNvPicPr>
          <p:nvPr userDrawn="1"/>
        </p:nvPicPr>
        <p:blipFill>
          <a:blip r:embed="rId2"/>
          <a:srcRect/>
          <a:stretch>
            <a:fillRect/>
          </a:stretch>
        </p:blipFill>
        <p:spPr bwMode="auto">
          <a:xfrm>
            <a:off x="5957888" y="6415088"/>
            <a:ext cx="2822575" cy="320675"/>
          </a:xfrm>
          <a:prstGeom prst="rect">
            <a:avLst/>
          </a:prstGeom>
          <a:noFill/>
          <a:ln w="9525">
            <a:noFill/>
            <a:miter lim="800000"/>
            <a:headEnd/>
            <a:tailEnd/>
          </a:ln>
        </p:spPr>
      </p:pic>
      <p:sp>
        <p:nvSpPr>
          <p:cNvPr id="2" name="Title 1"/>
          <p:cNvSpPr>
            <a:spLocks noGrp="1"/>
          </p:cNvSpPr>
          <p:nvPr>
            <p:ph type="title"/>
          </p:nvPr>
        </p:nvSpPr>
        <p:spPr>
          <a:xfrm>
            <a:off x="498474" y="311488"/>
            <a:ext cx="7556313" cy="928850"/>
          </a:xfrm>
        </p:spPr>
        <p:txBody>
          <a:bodyPr/>
          <a:lstStyle>
            <a:lvl1pPr>
              <a:defRPr sz="3600">
                <a:solidFill>
                  <a:schemeClr val="accent1"/>
                </a:solidFill>
              </a:defRPr>
            </a:lvl1pPr>
          </a:lstStyle>
          <a:p>
            <a:r>
              <a:rPr lang="en-US" smtClean="0"/>
              <a:t>Click to edit Master title style</a:t>
            </a:r>
            <a:endParaRPr dirty="0"/>
          </a:p>
        </p:txBody>
      </p:sp>
      <p:sp>
        <p:nvSpPr>
          <p:cNvPr id="3" name="Content Placeholder 2"/>
          <p:cNvSpPr>
            <a:spLocks noGrp="1"/>
          </p:cNvSpPr>
          <p:nvPr>
            <p:ph idx="1"/>
          </p:nvPr>
        </p:nvSpPr>
        <p:spPr>
          <a:xfrm>
            <a:off x="501921" y="1398376"/>
            <a:ext cx="8357918" cy="4725588"/>
          </a:xfrm>
        </p:spPr>
        <p:txBody>
          <a:bodyPr/>
          <a:lstStyle>
            <a:lvl1pPr>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Footer Placeholder 4"/>
          <p:cNvSpPr>
            <a:spLocks noGrp="1"/>
          </p:cNvSpPr>
          <p:nvPr>
            <p:ph type="ftr" sz="quarter" idx="10"/>
          </p:nvPr>
        </p:nvSpPr>
        <p:spPr>
          <a:xfrm>
            <a:off x="498475" y="6324600"/>
            <a:ext cx="8361363" cy="482600"/>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8" name="Slide Number Placeholder 5"/>
          <p:cNvSpPr>
            <a:spLocks noGrp="1"/>
          </p:cNvSpPr>
          <p:nvPr>
            <p:ph type="sldNum" sz="quarter" idx="11"/>
          </p:nvPr>
        </p:nvSpPr>
        <p:spPr>
          <a:xfrm>
            <a:off x="8101013" y="242888"/>
            <a:ext cx="758825" cy="365125"/>
          </a:xfrm>
        </p:spPr>
        <p:txBody>
          <a:bodyPr/>
          <a:lstStyle>
            <a:lvl1pPr>
              <a:defRPr/>
            </a:lvl1pPr>
          </a:lstStyle>
          <a:p>
            <a:pPr>
              <a:defRPr/>
            </a:pPr>
            <a:fld id="{2EE9A17B-34FB-428C-B7BD-0A225DA96286}" type="slidenum">
              <a:rPr lang="en-US"/>
              <a:pPr>
                <a:defRPr/>
              </a:pPr>
              <a:t>‹#›</a:t>
            </a:fld>
            <a:r>
              <a:rPr lang="en-US" dirty="0"/>
              <a:t> of 3</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9"/>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8" name="TextBox 11"/>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dirty="0">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Date Placeholder 6"/>
          <p:cNvSpPr>
            <a:spLocks noGrp="1"/>
          </p:cNvSpPr>
          <p:nvPr>
            <p:ph type="dt" sz="half" idx="10"/>
          </p:nvPr>
        </p:nvSpPr>
        <p:spPr/>
        <p:txBody>
          <a:bodyPr/>
          <a:lstStyle>
            <a:lvl1pPr>
              <a:defRPr/>
            </a:lvl1pPr>
          </a:lstStyle>
          <a:p>
            <a:pPr>
              <a:defRPr/>
            </a:pPr>
            <a:fld id="{FA491E94-3979-4551-837C-AE7BF768B380}" type="datetime1">
              <a:rPr lang="en-US"/>
              <a:pPr>
                <a:defRPr/>
              </a:pPr>
              <a:t>6/3/2019</a:t>
            </a:fld>
            <a:endParaRPr lang="en-US" dirty="0"/>
          </a:p>
        </p:txBody>
      </p:sp>
      <p:sp>
        <p:nvSpPr>
          <p:cNvPr id="10" name="Footer Placeholder 7"/>
          <p:cNvSpPr>
            <a:spLocks noGrp="1"/>
          </p:cNvSpPr>
          <p:nvPr>
            <p:ph type="ftr" sz="quarter" idx="11"/>
          </p:nvPr>
        </p:nvSpPr>
        <p:spPr>
          <a:xfrm>
            <a:off x="201613" y="6423025"/>
            <a:ext cx="6122987"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11" name="Slide Number Placeholder 8"/>
          <p:cNvSpPr>
            <a:spLocks noGrp="1"/>
          </p:cNvSpPr>
          <p:nvPr>
            <p:ph type="sldNum" sz="quarter" idx="12"/>
          </p:nvPr>
        </p:nvSpPr>
        <p:spPr/>
        <p:txBody>
          <a:bodyPr/>
          <a:lstStyle>
            <a:lvl1pPr>
              <a:defRPr/>
            </a:lvl1pPr>
          </a:lstStyle>
          <a:p>
            <a:pPr>
              <a:defRPr/>
            </a:pPr>
            <a:fld id="{30B9A8E2-F11B-4A04-B965-10FDB762F05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5"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dirty="0">
                <a:solidFill>
                  <a:schemeClr val="accent1">
                    <a:lumMod val="60000"/>
                    <a:lumOff val="40000"/>
                  </a:schemeClr>
                </a:solidFill>
                <a:latin typeface="+mn-lt"/>
                <a:cs typeface="+mn-cs"/>
              </a:rPr>
              <a:t>+</a:t>
            </a:r>
          </a:p>
        </p:txBody>
      </p:sp>
      <p:sp>
        <p:nvSpPr>
          <p:cNvPr id="6" name="Rectangle 13"/>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4"/>
          <p:cNvSpPr>
            <a:spLocks noGrp="1"/>
          </p:cNvSpPr>
          <p:nvPr>
            <p:ph type="dt" sz="half" idx="15"/>
          </p:nvPr>
        </p:nvSpPr>
        <p:spPr/>
        <p:txBody>
          <a:bodyPr/>
          <a:lstStyle>
            <a:lvl1pPr>
              <a:defRPr/>
            </a:lvl1pPr>
          </a:lstStyle>
          <a:p>
            <a:pPr>
              <a:defRPr/>
            </a:pPr>
            <a:fld id="{2CFEBF2A-5083-4B83-B9C8-13DAE8829706}" type="datetime1">
              <a:rPr lang="en-US"/>
              <a:pPr>
                <a:defRPr/>
              </a:pPr>
              <a:t>6/3/2019</a:t>
            </a:fld>
            <a:endParaRPr lang="en-US" dirty="0"/>
          </a:p>
        </p:txBody>
      </p:sp>
      <p:sp>
        <p:nvSpPr>
          <p:cNvPr id="8" name="Footer Placeholder 5"/>
          <p:cNvSpPr>
            <a:spLocks noGrp="1"/>
          </p:cNvSpPr>
          <p:nvPr>
            <p:ph type="ftr" sz="quarter" idx="16"/>
          </p:nvPr>
        </p:nvSpPr>
        <p:spPr>
          <a:xfrm>
            <a:off x="201613" y="6423025"/>
            <a:ext cx="6122987"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6"/>
          <p:cNvSpPr>
            <a:spLocks noGrp="1"/>
          </p:cNvSpPr>
          <p:nvPr>
            <p:ph type="sldNum" sz="quarter" idx="17"/>
          </p:nvPr>
        </p:nvSpPr>
        <p:spPr/>
        <p:txBody>
          <a:bodyPr/>
          <a:lstStyle>
            <a:lvl1pPr>
              <a:defRPr/>
            </a:lvl1pPr>
          </a:lstStyle>
          <a:p>
            <a:pPr>
              <a:defRPr/>
            </a:pPr>
            <a:fld id="{1FAB4AA2-2EA0-488E-B83C-FDE8DC3562F6}"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6"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7"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dirty="0">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8" name="Date Placeholder 4"/>
          <p:cNvSpPr>
            <a:spLocks noGrp="1"/>
          </p:cNvSpPr>
          <p:nvPr>
            <p:ph type="dt" sz="half" idx="17"/>
          </p:nvPr>
        </p:nvSpPr>
        <p:spPr/>
        <p:txBody>
          <a:bodyPr/>
          <a:lstStyle>
            <a:lvl1pPr>
              <a:defRPr/>
            </a:lvl1pPr>
          </a:lstStyle>
          <a:p>
            <a:pPr>
              <a:defRPr/>
            </a:pPr>
            <a:fld id="{17307F06-48BA-4058-B797-61B93CC45A3B}" type="datetime1">
              <a:rPr lang="en-US"/>
              <a:pPr>
                <a:defRPr/>
              </a:pPr>
              <a:t>6/3/2019</a:t>
            </a:fld>
            <a:endParaRPr lang="en-US" dirty="0"/>
          </a:p>
        </p:txBody>
      </p:sp>
      <p:sp>
        <p:nvSpPr>
          <p:cNvPr id="9" name="Footer Placeholder 5"/>
          <p:cNvSpPr>
            <a:spLocks noGrp="1"/>
          </p:cNvSpPr>
          <p:nvPr>
            <p:ph type="ftr" sz="quarter" idx="18"/>
          </p:nvPr>
        </p:nvSpPr>
        <p:spPr>
          <a:xfrm>
            <a:off x="201613" y="6423025"/>
            <a:ext cx="6122987"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10" name="Slide Number Placeholder 6"/>
          <p:cNvSpPr>
            <a:spLocks noGrp="1"/>
          </p:cNvSpPr>
          <p:nvPr>
            <p:ph type="sldNum" sz="quarter" idx="19"/>
          </p:nvPr>
        </p:nvSpPr>
        <p:spPr/>
        <p:txBody>
          <a:bodyPr/>
          <a:lstStyle>
            <a:lvl1pPr>
              <a:defRPr/>
            </a:lvl1pPr>
          </a:lstStyle>
          <a:p>
            <a:pPr>
              <a:defRPr/>
            </a:pPr>
            <a:fld id="{EF9803EA-B883-4B01-9D72-DA856010D2D5}"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7" name="Rectangle 7"/>
          <p:cNvSpPr/>
          <p:nvPr/>
        </p:nvSpPr>
        <p:spPr>
          <a:xfrm>
            <a:off x="8166100" y="282575"/>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dirty="0"/>
          </a:p>
        </p:txBody>
      </p:sp>
      <p:sp>
        <p:nvSpPr>
          <p:cNvPr id="8" name="TextBox 9"/>
          <p:cNvSpPr txBox="1"/>
          <p:nvPr/>
        </p:nvSpPr>
        <p:spPr>
          <a:xfrm>
            <a:off x="223838" y="228600"/>
            <a:ext cx="260350" cy="554038"/>
          </a:xfrm>
          <a:prstGeom prst="rect">
            <a:avLst/>
          </a:prstGeom>
          <a:noFill/>
        </p:spPr>
        <p:txBody>
          <a:bodyPr lIns="0" tIns="0" rIns="0" bIns="0">
            <a:spAutoFit/>
          </a:bodyPr>
          <a:lstStyle/>
          <a:p>
            <a:pPr fontAlgn="auto">
              <a:spcBef>
                <a:spcPts val="0"/>
              </a:spcBef>
              <a:spcAft>
                <a:spcPts val="0"/>
              </a:spcAft>
              <a:defRPr/>
            </a:pPr>
            <a:r>
              <a:rPr sz="3600" b="1" dirty="0">
                <a:solidFill>
                  <a:schemeClr val="accent1">
                    <a:lumMod val="60000"/>
                    <a:lumOff val="40000"/>
                  </a:schemeClr>
                </a:solidFill>
                <a:latin typeface="+mn-lt"/>
                <a:cs typeface="+mn-cs"/>
              </a:rPr>
              <a:t>+</a:t>
            </a:r>
          </a:p>
        </p:txBody>
      </p:sp>
      <p:sp>
        <p:nvSpPr>
          <p:cNvPr id="2" name="Title 1"/>
          <p:cNvSpPr>
            <a:spLocks noGrp="1"/>
          </p:cNvSpPr>
          <p:nvPr>
            <p:ph type="title"/>
          </p:nvPr>
        </p:nvSpPr>
        <p:spPr/>
        <p:txBody>
          <a:bodyPr/>
          <a:lstStyle/>
          <a:p>
            <a:r>
              <a:rPr lang="en-US" smtClean="0"/>
              <a:t>Click to edit Master title style</a:t>
            </a:r>
            <a:endParaRPr/>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Date Placeholder 4"/>
          <p:cNvSpPr>
            <a:spLocks noGrp="1"/>
          </p:cNvSpPr>
          <p:nvPr>
            <p:ph type="dt" sz="half" idx="19"/>
          </p:nvPr>
        </p:nvSpPr>
        <p:spPr/>
        <p:txBody>
          <a:bodyPr/>
          <a:lstStyle>
            <a:lvl1pPr>
              <a:defRPr/>
            </a:lvl1pPr>
          </a:lstStyle>
          <a:p>
            <a:pPr>
              <a:defRPr/>
            </a:pPr>
            <a:fld id="{0D169F40-D279-4E6F-B070-F5B07FA75B7D}" type="datetime1">
              <a:rPr lang="en-US"/>
              <a:pPr>
                <a:defRPr/>
              </a:pPr>
              <a:t>6/3/2019</a:t>
            </a:fld>
            <a:endParaRPr lang="en-US" dirty="0"/>
          </a:p>
        </p:txBody>
      </p:sp>
      <p:sp>
        <p:nvSpPr>
          <p:cNvPr id="10" name="Footer Placeholder 5"/>
          <p:cNvSpPr>
            <a:spLocks noGrp="1"/>
          </p:cNvSpPr>
          <p:nvPr>
            <p:ph type="ftr" sz="quarter" idx="20"/>
          </p:nvPr>
        </p:nvSpPr>
        <p:spPr>
          <a:xfrm>
            <a:off x="201613" y="6423025"/>
            <a:ext cx="6122987"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11" name="Slide Number Placeholder 6"/>
          <p:cNvSpPr>
            <a:spLocks noGrp="1"/>
          </p:cNvSpPr>
          <p:nvPr>
            <p:ph type="sldNum" sz="quarter" idx="21"/>
          </p:nvPr>
        </p:nvSpPr>
        <p:spPr/>
        <p:txBody>
          <a:bodyPr/>
          <a:lstStyle>
            <a:lvl1pPr>
              <a:defRPr/>
            </a:lvl1pPr>
          </a:lstStyle>
          <a:p>
            <a:pPr>
              <a:defRPr/>
            </a:pPr>
            <a:fld id="{EAAA3506-735E-4363-AF56-E339A04986D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98475" y="242888"/>
            <a:ext cx="7556500" cy="11160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98475" y="1574800"/>
            <a:ext cx="8361363" cy="47005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794500" y="6423025"/>
            <a:ext cx="2133600" cy="365125"/>
          </a:xfrm>
          <a:prstGeom prst="rect">
            <a:avLst/>
          </a:prstGeom>
        </p:spPr>
        <p:txBody>
          <a:bodyPr vert="horz" lIns="91440" tIns="45720" rIns="91440" bIns="45720" rtlCol="0" anchor="ctr"/>
          <a:lstStyle>
            <a:lvl1pPr algn="r" fontAlgn="auto">
              <a:spcBef>
                <a:spcPts val="0"/>
              </a:spcBef>
              <a:spcAft>
                <a:spcPts val="0"/>
              </a:spcAft>
              <a:defRPr sz="1100">
                <a:solidFill>
                  <a:schemeClr val="tx1">
                    <a:lumMod val="65000"/>
                    <a:lumOff val="35000"/>
                  </a:schemeClr>
                </a:solidFill>
                <a:latin typeface="+mn-lt"/>
                <a:cs typeface="+mn-cs"/>
              </a:defRPr>
            </a:lvl1pPr>
          </a:lstStyle>
          <a:p>
            <a:pPr>
              <a:defRPr/>
            </a:pPr>
            <a:fld id="{9D967DF4-83D4-4980-97AC-4D160161F5CC}" type="datetime1">
              <a:rPr lang="en-US"/>
              <a:pPr>
                <a:defRPr/>
              </a:pPr>
              <a:t>6/3/2019</a:t>
            </a:fld>
            <a:endParaRPr lang="en-US" dirty="0"/>
          </a:p>
        </p:txBody>
      </p:sp>
      <p:sp>
        <p:nvSpPr>
          <p:cNvPr id="6" name="Slide Number Placeholder 5"/>
          <p:cNvSpPr>
            <a:spLocks noGrp="1"/>
          </p:cNvSpPr>
          <p:nvPr>
            <p:ph type="sldNum" sz="quarter" idx="4"/>
          </p:nvPr>
        </p:nvSpPr>
        <p:spPr>
          <a:xfrm>
            <a:off x="8305800" y="242888"/>
            <a:ext cx="554038" cy="365125"/>
          </a:xfrm>
          <a:prstGeom prst="rect">
            <a:avLst/>
          </a:prstGeom>
        </p:spPr>
        <p:txBody>
          <a:bodyPr vert="horz" lIns="91440" tIns="45720" rIns="91440" bIns="45720" rtlCol="0" anchor="ctr"/>
          <a:lstStyle>
            <a:lvl1pPr algn="r" fontAlgn="auto">
              <a:spcBef>
                <a:spcPts val="0"/>
              </a:spcBef>
              <a:spcAft>
                <a:spcPts val="0"/>
              </a:spcAft>
              <a:defRPr sz="1400">
                <a:solidFill>
                  <a:schemeClr val="bg1"/>
                </a:solidFill>
                <a:latin typeface="+mn-lt"/>
                <a:cs typeface="+mn-cs"/>
              </a:defRPr>
            </a:lvl1pPr>
          </a:lstStyle>
          <a:p>
            <a:pPr>
              <a:defRPr/>
            </a:pPr>
            <a:fld id="{B82CDF42-FA97-452D-AC13-4454B04E57B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Lst>
  <p:hf hdr="0" ftr="0" dt="0"/>
  <p:txStyles>
    <p:titleStyle>
      <a:lvl1pPr algn="l" rtl="0" eaLnBrk="0" fontAlgn="base" hangingPunct="0">
        <a:spcBef>
          <a:spcPct val="0"/>
        </a:spcBef>
        <a:spcAft>
          <a:spcPct val="0"/>
        </a:spcAft>
        <a:defRPr sz="3600" kern="1200">
          <a:solidFill>
            <a:schemeClr val="accent1"/>
          </a:solidFill>
          <a:latin typeface="+mj-lt"/>
          <a:ea typeface="+mj-ea"/>
          <a:cs typeface="+mj-cs"/>
        </a:defRPr>
      </a:lvl1pPr>
      <a:lvl2pPr algn="l" rtl="0" eaLnBrk="0" fontAlgn="base" hangingPunct="0">
        <a:spcBef>
          <a:spcPct val="0"/>
        </a:spcBef>
        <a:spcAft>
          <a:spcPct val="0"/>
        </a:spcAft>
        <a:defRPr sz="3600">
          <a:solidFill>
            <a:schemeClr val="accent1"/>
          </a:solidFill>
          <a:latin typeface="Arial" charset="0"/>
        </a:defRPr>
      </a:lvl2pPr>
      <a:lvl3pPr algn="l" rtl="0" eaLnBrk="0" fontAlgn="base" hangingPunct="0">
        <a:spcBef>
          <a:spcPct val="0"/>
        </a:spcBef>
        <a:spcAft>
          <a:spcPct val="0"/>
        </a:spcAft>
        <a:defRPr sz="3600">
          <a:solidFill>
            <a:schemeClr val="accent1"/>
          </a:solidFill>
          <a:latin typeface="Arial" charset="0"/>
        </a:defRPr>
      </a:lvl3pPr>
      <a:lvl4pPr algn="l" rtl="0" eaLnBrk="0" fontAlgn="base" hangingPunct="0">
        <a:spcBef>
          <a:spcPct val="0"/>
        </a:spcBef>
        <a:spcAft>
          <a:spcPct val="0"/>
        </a:spcAft>
        <a:defRPr sz="3600">
          <a:solidFill>
            <a:schemeClr val="accent1"/>
          </a:solidFill>
          <a:latin typeface="Arial" charset="0"/>
        </a:defRPr>
      </a:lvl4pPr>
      <a:lvl5pPr algn="l" rtl="0" eaLnBrk="0" fontAlgn="base" hangingPunct="0">
        <a:spcBef>
          <a:spcPct val="0"/>
        </a:spcBef>
        <a:spcAft>
          <a:spcPct val="0"/>
        </a:spcAft>
        <a:defRPr sz="3600">
          <a:solidFill>
            <a:schemeClr val="accent1"/>
          </a:solidFill>
          <a:latin typeface="Arial" charset="0"/>
        </a:defRPr>
      </a:lvl5pPr>
      <a:lvl6pPr marL="457200" algn="l" rtl="0" fontAlgn="base">
        <a:spcBef>
          <a:spcPct val="0"/>
        </a:spcBef>
        <a:spcAft>
          <a:spcPct val="0"/>
        </a:spcAft>
        <a:defRPr sz="3600">
          <a:solidFill>
            <a:schemeClr val="accent1"/>
          </a:solidFill>
          <a:latin typeface="Arial" charset="0"/>
        </a:defRPr>
      </a:lvl6pPr>
      <a:lvl7pPr marL="914400" algn="l" rtl="0" fontAlgn="base">
        <a:spcBef>
          <a:spcPct val="0"/>
        </a:spcBef>
        <a:spcAft>
          <a:spcPct val="0"/>
        </a:spcAft>
        <a:defRPr sz="3600">
          <a:solidFill>
            <a:schemeClr val="accent1"/>
          </a:solidFill>
          <a:latin typeface="Arial" charset="0"/>
        </a:defRPr>
      </a:lvl7pPr>
      <a:lvl8pPr marL="1371600" algn="l" rtl="0" fontAlgn="base">
        <a:spcBef>
          <a:spcPct val="0"/>
        </a:spcBef>
        <a:spcAft>
          <a:spcPct val="0"/>
        </a:spcAft>
        <a:defRPr sz="3600">
          <a:solidFill>
            <a:schemeClr val="accent1"/>
          </a:solidFill>
          <a:latin typeface="Arial" charset="0"/>
        </a:defRPr>
      </a:lvl8pPr>
      <a:lvl9pPr marL="1828800" algn="l" rtl="0" fontAlgn="base">
        <a:spcBef>
          <a:spcPct val="0"/>
        </a:spcBef>
        <a:spcAft>
          <a:spcPct val="0"/>
        </a:spcAft>
        <a:defRPr sz="3600">
          <a:solidFill>
            <a:schemeClr val="accent1"/>
          </a:solidFill>
          <a:latin typeface="Arial" charset="0"/>
        </a:defRPr>
      </a:lvl9pPr>
    </p:titleStyle>
    <p:bodyStyle>
      <a:lvl1pPr marL="228600" indent="-228600" algn="l" rtl="0" eaLnBrk="0" fontAlgn="base" hangingPunct="0">
        <a:spcBef>
          <a:spcPts val="2000"/>
        </a:spcBef>
        <a:spcAft>
          <a:spcPct val="0"/>
        </a:spcAft>
        <a:buClr>
          <a:schemeClr val="accent1"/>
        </a:buClr>
        <a:buSzPct val="75000"/>
        <a:buFont typeface="Wingdings" pitchFamily="2" charset="2"/>
        <a:buChar char="n"/>
        <a:defRPr sz="2000" kern="1200">
          <a:solidFill>
            <a:schemeClr val="tx1"/>
          </a:solidFill>
          <a:latin typeface="+mn-lt"/>
          <a:ea typeface="+mn-ea"/>
          <a:cs typeface="+mn-cs"/>
        </a:defRPr>
      </a:lvl1pPr>
      <a:lvl2pPr marL="457200" indent="-228600" algn="l" rtl="0" eaLnBrk="0" fontAlgn="base" hangingPunct="0">
        <a:spcBef>
          <a:spcPts val="600"/>
        </a:spcBef>
        <a:spcAft>
          <a:spcPct val="0"/>
        </a:spcAft>
        <a:buClr>
          <a:srgbClr val="6284C6"/>
        </a:buClr>
        <a:buSzPct val="75000"/>
        <a:buFont typeface="Wingdings" pitchFamily="2" charset="2"/>
        <a:buChar char="n"/>
        <a:defRPr kern="1200">
          <a:solidFill>
            <a:schemeClr val="tx1"/>
          </a:solidFill>
          <a:latin typeface="+mn-lt"/>
          <a:ea typeface="+mn-ea"/>
          <a:cs typeface="+mn-cs"/>
        </a:defRPr>
      </a:lvl2pPr>
      <a:lvl3pPr marL="685800" indent="-228600" algn="l" rtl="0" eaLnBrk="0" fontAlgn="base" hangingPunct="0">
        <a:spcBef>
          <a:spcPts val="600"/>
        </a:spcBef>
        <a:spcAft>
          <a:spcPct val="0"/>
        </a:spcAft>
        <a:buClr>
          <a:schemeClr val="accent1"/>
        </a:buClr>
        <a:buSzPct val="75000"/>
        <a:buFont typeface="Wingdings" pitchFamily="2" charset="2"/>
        <a:buChar char="n"/>
        <a:defRPr kern="1200">
          <a:solidFill>
            <a:schemeClr val="tx1"/>
          </a:solidFill>
          <a:latin typeface="+mn-lt"/>
          <a:ea typeface="+mn-ea"/>
          <a:cs typeface="+mn-cs"/>
        </a:defRPr>
      </a:lvl3pPr>
      <a:lvl4pPr marL="914400" indent="-228600" algn="l" rtl="0" eaLnBrk="0" fontAlgn="base" hangingPunct="0">
        <a:spcBef>
          <a:spcPts val="600"/>
        </a:spcBef>
        <a:spcAft>
          <a:spcPct val="0"/>
        </a:spcAft>
        <a:buClr>
          <a:srgbClr val="6284C6"/>
        </a:buClr>
        <a:buSzPct val="75000"/>
        <a:buFont typeface="Wingdings" pitchFamily="2" charset="2"/>
        <a:buChar char="n"/>
        <a:defRPr kern="1200">
          <a:solidFill>
            <a:schemeClr val="tx1"/>
          </a:solidFill>
          <a:latin typeface="+mn-lt"/>
          <a:ea typeface="+mn-ea"/>
          <a:cs typeface="+mn-cs"/>
        </a:defRPr>
      </a:lvl4pPr>
      <a:lvl5pPr marL="1143000" indent="-228600" algn="l" rtl="0" eaLnBrk="0" fontAlgn="base" hangingPunct="0">
        <a:spcBef>
          <a:spcPts val="600"/>
        </a:spcBef>
        <a:spcAft>
          <a:spcPct val="0"/>
        </a:spcAft>
        <a:buClr>
          <a:schemeClr val="accent1"/>
        </a:buClr>
        <a:buSzPct val="75000"/>
        <a:buFont typeface="Wingdings" pitchFamily="2" charset="2"/>
        <a:buChar char="n"/>
        <a:defRPr kern="1200">
          <a:solidFill>
            <a:schemeClr val="tx1"/>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4.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1268411" y="2711872"/>
            <a:ext cx="6667500" cy="1641577"/>
          </a:xfrm>
        </p:spPr>
        <p:txBody>
          <a:bodyPr>
            <a:normAutofit/>
          </a:bodyPr>
          <a:lstStyle/>
          <a:p>
            <a:pPr algn="ctr" eaLnBrk="1" hangingPunct="1"/>
            <a:r>
              <a:rPr lang="en-US" sz="3200" b="1" dirty="0"/>
              <a:t>The Relative Inefficiency of Petroleum Taxation in Latin America and the Caribbean</a:t>
            </a:r>
            <a:endParaRPr lang="en-US" sz="3200" dirty="0" smtClean="0"/>
          </a:p>
        </p:txBody>
      </p:sp>
      <p:sp>
        <p:nvSpPr>
          <p:cNvPr id="11266" name="Subtitle 2"/>
          <p:cNvSpPr>
            <a:spLocks noGrp="1"/>
          </p:cNvSpPr>
          <p:nvPr>
            <p:ph type="subTitle" idx="1"/>
          </p:nvPr>
        </p:nvSpPr>
        <p:spPr>
          <a:xfrm>
            <a:off x="2422523" y="4499099"/>
            <a:ext cx="4359275" cy="1955779"/>
          </a:xfrm>
        </p:spPr>
        <p:txBody>
          <a:bodyPr>
            <a:normAutofit fontScale="85000" lnSpcReduction="20000"/>
          </a:bodyPr>
          <a:lstStyle/>
          <a:p>
            <a:pPr algn="ctr" eaLnBrk="1" hangingPunct="1">
              <a:lnSpc>
                <a:spcPct val="90000"/>
              </a:lnSpc>
            </a:pPr>
            <a:r>
              <a:rPr lang="en-US" sz="1800" b="1" dirty="0" smtClean="0">
                <a:solidFill>
                  <a:schemeClr val="tx1"/>
                </a:solidFill>
              </a:rPr>
              <a:t>Graham A. Davis</a:t>
            </a:r>
          </a:p>
          <a:p>
            <a:pPr algn="ctr" eaLnBrk="1" hangingPunct="1">
              <a:lnSpc>
                <a:spcPct val="90000"/>
              </a:lnSpc>
            </a:pPr>
            <a:r>
              <a:rPr lang="en-US" sz="1800" b="1" dirty="0" smtClean="0">
                <a:solidFill>
                  <a:schemeClr val="tx1"/>
                </a:solidFill>
              </a:rPr>
              <a:t>Division of Economics and Business</a:t>
            </a:r>
          </a:p>
          <a:p>
            <a:pPr algn="ctr" eaLnBrk="1" hangingPunct="1">
              <a:lnSpc>
                <a:spcPct val="90000"/>
              </a:lnSpc>
            </a:pPr>
            <a:r>
              <a:rPr lang="en-US" sz="1800" b="1" dirty="0" smtClean="0">
                <a:solidFill>
                  <a:schemeClr val="tx1"/>
                </a:solidFill>
              </a:rPr>
              <a:t>Colorado School of Mines</a:t>
            </a:r>
          </a:p>
          <a:p>
            <a:pPr algn="ctr" eaLnBrk="1" hangingPunct="1">
              <a:lnSpc>
                <a:spcPct val="90000"/>
              </a:lnSpc>
            </a:pPr>
            <a:endParaRPr lang="en-US" sz="1800" b="1" dirty="0">
              <a:solidFill>
                <a:schemeClr val="tx1"/>
              </a:solidFill>
            </a:endParaRPr>
          </a:p>
          <a:p>
            <a:pPr algn="ctr" eaLnBrk="1" hangingPunct="1">
              <a:lnSpc>
                <a:spcPct val="90000"/>
              </a:lnSpc>
            </a:pPr>
            <a:r>
              <a:rPr lang="en-US" sz="1800" b="1" dirty="0" smtClean="0">
                <a:solidFill>
                  <a:schemeClr val="tx1"/>
                </a:solidFill>
              </a:rPr>
              <a:t>James L. Smith</a:t>
            </a:r>
          </a:p>
          <a:p>
            <a:pPr algn="ctr" eaLnBrk="1" hangingPunct="1">
              <a:lnSpc>
                <a:spcPct val="90000"/>
              </a:lnSpc>
            </a:pPr>
            <a:r>
              <a:rPr lang="en-US" sz="1800" b="1" dirty="0" smtClean="0">
                <a:solidFill>
                  <a:schemeClr val="tx1"/>
                </a:solidFill>
              </a:rPr>
              <a:t>Dept. of Finance</a:t>
            </a:r>
          </a:p>
          <a:p>
            <a:pPr algn="ctr" eaLnBrk="1" hangingPunct="1">
              <a:lnSpc>
                <a:spcPct val="90000"/>
              </a:lnSpc>
            </a:pPr>
            <a:r>
              <a:rPr lang="en-US" sz="1800" b="1" dirty="0" smtClean="0">
                <a:solidFill>
                  <a:schemeClr val="tx1"/>
                </a:solidFill>
              </a:rPr>
              <a:t>Southern Methodist University</a:t>
            </a:r>
          </a:p>
          <a:p>
            <a:pPr algn="ctr" eaLnBrk="1" hangingPunct="1">
              <a:lnSpc>
                <a:spcPct val="90000"/>
              </a:lnSpc>
            </a:pPr>
            <a:endParaRPr lang="en-US" b="1" dirty="0" smtClean="0">
              <a:solidFill>
                <a:schemeClr val="tx1"/>
              </a:solidFill>
            </a:endParaRPr>
          </a:p>
          <a:p>
            <a:pPr algn="ctr" eaLnBrk="1" hangingPunct="1">
              <a:lnSpc>
                <a:spcPct val="90000"/>
              </a:lnSpc>
            </a:pPr>
            <a:r>
              <a:rPr lang="en-US" b="1" dirty="0" smtClean="0">
                <a:solidFill>
                  <a:schemeClr val="tx1"/>
                </a:solidFill>
              </a:rPr>
              <a:t>IAEE, June 1, 2019</a:t>
            </a:r>
          </a:p>
          <a:p>
            <a:pPr algn="ctr" eaLnBrk="1" hangingPunct="1">
              <a:lnSpc>
                <a:spcPct val="90000"/>
              </a:lnSpc>
            </a:pPr>
            <a:r>
              <a:rPr lang="en-US" b="1" dirty="0" smtClean="0">
                <a:solidFill>
                  <a:schemeClr val="tx1"/>
                </a:solidFill>
              </a:rPr>
              <a:t>Montreal, Canada</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59508" y="1545729"/>
            <a:ext cx="4824984" cy="81686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60632"/>
            <a:ext cx="7556500" cy="1134193"/>
          </a:xfrm>
        </p:spPr>
        <p:txBody>
          <a:bodyPr/>
          <a:lstStyle/>
          <a:p>
            <a:pPr eaLnBrk="1" hangingPunct="1"/>
            <a:r>
              <a:rPr lang="en-US" dirty="0" smtClean="0"/>
              <a:t>Example: Full-Cycle Ecuador Offshore Gas with Sliding-scale PSC</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5"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1268361" y="1253613"/>
            <a:ext cx="6282814" cy="2772697"/>
          </a:xfrm>
          <a:prstGeom prst="rect">
            <a:avLst/>
          </a:prstGeom>
          <a:noFill/>
          <a:ln>
            <a:noFill/>
          </a:ln>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1268361" y="4026310"/>
            <a:ext cx="6282814" cy="2733675"/>
          </a:xfrm>
          <a:prstGeom prst="rect">
            <a:avLst/>
          </a:prstGeom>
          <a:noFill/>
          <a:ln>
            <a:noFill/>
          </a:ln>
        </p:spPr>
      </p:pic>
    </p:spTree>
    <p:extLst>
      <p:ext uri="{BB962C8B-B14F-4D97-AF65-F5344CB8AC3E}">
        <p14:creationId xmlns:p14="http://schemas.microsoft.com/office/powerpoint/2010/main" val="12069274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#3</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Petroleum projects are generally distorted to a higher degree than mining projects both as a result of higher rates of resource taxation and the use of inefficient fiscal instruments</a:t>
            </a:r>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5" name="Picture 4"/>
          <p:cNvPicPr>
            <a:picLocks noChangeAspect="1"/>
          </p:cNvPicPr>
          <p:nvPr/>
        </p:nvPicPr>
        <p:blipFill>
          <a:blip r:embed="rId3"/>
          <a:stretch>
            <a:fillRect/>
          </a:stretch>
        </p:blipFill>
        <p:spPr>
          <a:xfrm>
            <a:off x="1779409" y="3071715"/>
            <a:ext cx="5299431" cy="3255343"/>
          </a:xfrm>
          <a:prstGeom prst="rect">
            <a:avLst/>
          </a:prstGeom>
        </p:spPr>
      </p:pic>
    </p:spTree>
    <p:extLst>
      <p:ext uri="{BB962C8B-B14F-4D97-AF65-F5344CB8AC3E}">
        <p14:creationId xmlns:p14="http://schemas.microsoft.com/office/powerpoint/2010/main" val="29675309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#3 (continued)</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In some cases petroleum taxation is so high as to diminish government revenues</a:t>
            </a:r>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3" name="Picture 2"/>
          <p:cNvPicPr>
            <a:picLocks noChangeAspect="1"/>
          </p:cNvPicPr>
          <p:nvPr/>
        </p:nvPicPr>
        <p:blipFill>
          <a:blip r:embed="rId3"/>
          <a:stretch>
            <a:fillRect/>
          </a:stretch>
        </p:blipFill>
        <p:spPr>
          <a:xfrm>
            <a:off x="1442578" y="2839064"/>
            <a:ext cx="5961112" cy="3576667"/>
          </a:xfrm>
          <a:prstGeom prst="rect">
            <a:avLst/>
          </a:prstGeom>
        </p:spPr>
      </p:pic>
    </p:spTree>
    <p:extLst>
      <p:ext uri="{BB962C8B-B14F-4D97-AF65-F5344CB8AC3E}">
        <p14:creationId xmlns:p14="http://schemas.microsoft.com/office/powerpoint/2010/main" val="31208943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#3 (continued)</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Compare this with mining</a:t>
            </a:r>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3" name="Picture 2"/>
          <p:cNvPicPr>
            <a:picLocks noChangeAspect="1"/>
          </p:cNvPicPr>
          <p:nvPr/>
        </p:nvPicPr>
        <p:blipFill>
          <a:blip r:embed="rId3"/>
          <a:stretch>
            <a:fillRect/>
          </a:stretch>
        </p:blipFill>
        <p:spPr>
          <a:xfrm>
            <a:off x="1442578" y="2839064"/>
            <a:ext cx="5961112" cy="3576667"/>
          </a:xfrm>
          <a:prstGeom prst="rect">
            <a:avLst/>
          </a:prstGeom>
        </p:spPr>
      </p:pic>
      <p:pic>
        <p:nvPicPr>
          <p:cNvPr id="8" name="Picture 7"/>
          <p:cNvPicPr/>
          <p:nvPr/>
        </p:nvPicPr>
        <p:blipFill>
          <a:blip r:embed="rId4">
            <a:extLst>
              <a:ext uri="{28A0092B-C50C-407E-A947-70E740481C1C}">
                <a14:useLocalDpi xmlns:a14="http://schemas.microsoft.com/office/drawing/2010/main" val="0"/>
              </a:ext>
            </a:extLst>
          </a:blip>
          <a:srcRect/>
          <a:stretch>
            <a:fillRect/>
          </a:stretch>
        </p:blipFill>
        <p:spPr bwMode="auto">
          <a:xfrm>
            <a:off x="1442578" y="2839064"/>
            <a:ext cx="5961112" cy="3576666"/>
          </a:xfrm>
          <a:prstGeom prst="rect">
            <a:avLst/>
          </a:prstGeom>
          <a:noFill/>
        </p:spPr>
      </p:pic>
    </p:spTree>
    <p:extLst>
      <p:ext uri="{BB962C8B-B14F-4D97-AF65-F5344CB8AC3E}">
        <p14:creationId xmlns:p14="http://schemas.microsoft.com/office/powerpoint/2010/main" val="28106179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#3 (continued)</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5" name="Picture 4"/>
          <p:cNvPicPr>
            <a:picLocks noChangeAspect="1"/>
          </p:cNvPicPr>
          <p:nvPr/>
        </p:nvPicPr>
        <p:blipFill>
          <a:blip r:embed="rId3"/>
          <a:stretch>
            <a:fillRect/>
          </a:stretch>
        </p:blipFill>
        <p:spPr>
          <a:xfrm>
            <a:off x="2395105" y="959464"/>
            <a:ext cx="4861101" cy="5692058"/>
          </a:xfrm>
          <a:prstGeom prst="rect">
            <a:avLst/>
          </a:prstGeom>
        </p:spPr>
      </p:pic>
    </p:spTree>
    <p:extLst>
      <p:ext uri="{BB962C8B-B14F-4D97-AF65-F5344CB8AC3E}">
        <p14:creationId xmlns:p14="http://schemas.microsoft.com/office/powerpoint/2010/main" val="28572338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#4</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The effect of taxation is highly project dependent</a:t>
            </a:r>
          </a:p>
          <a:p>
            <a:pPr marL="693738" eaLnBrk="1" hangingPunct="1">
              <a:buFont typeface="Wingdings" panose="05000000000000000000" pitchFamily="2" charset="2"/>
              <a:buChar char="Ø"/>
            </a:pPr>
            <a:r>
              <a:rPr lang="en-US" sz="2400" dirty="0" smtClean="0"/>
              <a:t>Because of </a:t>
            </a:r>
            <a:r>
              <a:rPr lang="en-US" sz="2400" dirty="0" err="1" smtClean="0"/>
              <a:t>regressivity</a:t>
            </a:r>
            <a:r>
              <a:rPr lang="en-US" sz="2400" dirty="0" smtClean="0"/>
              <a:t> and progressivity of these systems, project margin matters</a:t>
            </a:r>
          </a:p>
          <a:p>
            <a:pPr marL="693738" eaLnBrk="1" hangingPunct="1">
              <a:buFont typeface="Wingdings" panose="05000000000000000000" pitchFamily="2" charset="2"/>
              <a:buChar char="Ø"/>
            </a:pPr>
            <a:r>
              <a:rPr lang="en-US" sz="2400" dirty="0" smtClean="0"/>
              <a:t>Different projects have different flexibilities to avoid taxation – some projects are rigid and are inelastic to taxation, while others are elastic</a:t>
            </a:r>
          </a:p>
          <a:p>
            <a:pPr marL="693738" eaLnBrk="1" hangingPunct="1">
              <a:buFont typeface="Wingdings" panose="05000000000000000000" pitchFamily="2" charset="2"/>
              <a:buChar char="Ø"/>
            </a:pPr>
            <a:r>
              <a:rPr lang="en-US" sz="2400" dirty="0"/>
              <a:t>It would be unwise to assess the fiscal performance of different regimes by passing them through a “representative project</a:t>
            </a:r>
            <a:r>
              <a:rPr lang="en-US" sz="2400" dirty="0" smtClean="0"/>
              <a:t>”</a:t>
            </a:r>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30439010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4"/>
            <a:ext cx="7556500" cy="1134193"/>
          </a:xfrm>
        </p:spPr>
        <p:txBody>
          <a:bodyPr/>
          <a:lstStyle/>
          <a:p>
            <a:pPr eaLnBrk="1" hangingPunct="1"/>
            <a:r>
              <a:rPr lang="en-US" dirty="0" smtClean="0"/>
              <a:t>Recommendations (in order of political ease)</a:t>
            </a:r>
          </a:p>
        </p:txBody>
      </p:sp>
      <p:sp>
        <p:nvSpPr>
          <p:cNvPr id="13314" name="Content Placeholder 2"/>
          <p:cNvSpPr>
            <a:spLocks noGrp="1"/>
          </p:cNvSpPr>
          <p:nvPr>
            <p:ph idx="1"/>
          </p:nvPr>
        </p:nvSpPr>
        <p:spPr>
          <a:xfrm>
            <a:off x="498475" y="1401098"/>
            <a:ext cx="8358188" cy="4601495"/>
          </a:xfrm>
        </p:spPr>
        <p:txBody>
          <a:bodyPr/>
          <a:lstStyle/>
          <a:p>
            <a:pPr marL="457200" indent="-457200" eaLnBrk="1" hangingPunct="1">
              <a:buClrTx/>
              <a:buSzPct val="100000"/>
              <a:buFont typeface="+mj-lt"/>
              <a:buAutoNum type="arabicPeriod"/>
            </a:pPr>
            <a:r>
              <a:rPr lang="en-US" sz="2400" dirty="0" smtClean="0"/>
              <a:t>Government Take is a poor measure of fiscal performance (it can be high, but fiscal yield low). Use Fiscal Yield instead (requires project modeling).</a:t>
            </a:r>
          </a:p>
          <a:p>
            <a:pPr marL="457200" indent="-457200" eaLnBrk="1" hangingPunct="1">
              <a:buClrTx/>
              <a:buSzPct val="100000"/>
              <a:buFont typeface="+mj-lt"/>
              <a:buAutoNum type="arabicPeriod"/>
            </a:pPr>
            <a:r>
              <a:rPr lang="en-US" sz="2400" dirty="0"/>
              <a:t>Reduce tax rates when Government Take is &gt; ~70</a:t>
            </a:r>
            <a:r>
              <a:rPr lang="en-US" sz="2400" dirty="0" smtClean="0"/>
              <a:t>% (win-win situations are possible)</a:t>
            </a:r>
            <a:endParaRPr lang="en-US" sz="2400" dirty="0"/>
          </a:p>
          <a:p>
            <a:pPr marL="457200" indent="-457200" eaLnBrk="1" hangingPunct="1">
              <a:buClrTx/>
              <a:buSzPct val="100000"/>
              <a:buFont typeface="+mj-lt"/>
              <a:buAutoNum type="arabicPeriod"/>
            </a:pPr>
            <a:r>
              <a:rPr lang="en-US" sz="2400" dirty="0"/>
              <a:t>Reduce reliance on royalties, increase reliance on income surtaxes with </a:t>
            </a:r>
            <a:r>
              <a:rPr lang="en-US" sz="2400" dirty="0" smtClean="0"/>
              <a:t>expensing of tangibles and intangibles (do not restrict loss carryforwards)</a:t>
            </a:r>
            <a:endParaRPr lang="en-US" sz="2400" dirty="0"/>
          </a:p>
          <a:p>
            <a:pPr marL="457200" indent="-457200" eaLnBrk="1" hangingPunct="1">
              <a:buClrTx/>
              <a:buSzPct val="100000"/>
              <a:buFont typeface="+mj-lt"/>
              <a:buAutoNum type="arabicPeriod"/>
            </a:pPr>
            <a:r>
              <a:rPr lang="en-US" sz="2400" dirty="0"/>
              <a:t>Look to implementing neutral taxation schemes (Norway is an example</a:t>
            </a:r>
            <a:r>
              <a:rPr lang="en-US" sz="2400" dirty="0" smtClean="0"/>
              <a:t>)</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12321730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4"/>
            <a:ext cx="7556500" cy="1134193"/>
          </a:xfrm>
        </p:spPr>
        <p:txBody>
          <a:bodyPr/>
          <a:lstStyle/>
          <a:p>
            <a:pPr eaLnBrk="1" hangingPunct="1"/>
            <a:r>
              <a:rPr lang="en-US" dirty="0" smtClean="0"/>
              <a:t>Recommendations (in order of political ease)</a:t>
            </a:r>
          </a:p>
        </p:txBody>
      </p:sp>
      <p:sp>
        <p:nvSpPr>
          <p:cNvPr id="13314" name="Content Placeholder 2"/>
          <p:cNvSpPr>
            <a:spLocks noGrp="1"/>
          </p:cNvSpPr>
          <p:nvPr>
            <p:ph idx="1"/>
          </p:nvPr>
        </p:nvSpPr>
        <p:spPr>
          <a:xfrm>
            <a:off x="498475" y="1401098"/>
            <a:ext cx="8358188" cy="4601495"/>
          </a:xfrm>
        </p:spPr>
        <p:txBody>
          <a:bodyPr/>
          <a:lstStyle/>
          <a:p>
            <a:pPr marL="457200" indent="-457200" eaLnBrk="1" hangingPunct="1">
              <a:buClrTx/>
              <a:buSzPct val="100000"/>
              <a:buFont typeface="+mj-lt"/>
              <a:buAutoNum type="arabicPeriod" startAt="5"/>
            </a:pPr>
            <a:r>
              <a:rPr lang="en-US" sz="2400" dirty="0" smtClean="0"/>
              <a:t>Broaden the tax base: petroleum taxation relatively inefficient compared with mining taxation, GST, PIT, and CIT in other sectors – motivates reducing petroleum tax in favor of a broader tax base</a:t>
            </a: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1630128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311150"/>
            <a:ext cx="7556500" cy="780231"/>
          </a:xfrm>
        </p:spPr>
        <p:txBody>
          <a:bodyPr/>
          <a:lstStyle/>
          <a:p>
            <a:pPr eaLnBrk="1" hangingPunct="1"/>
            <a:r>
              <a:rPr lang="en-US" dirty="0" smtClean="0"/>
              <a:t>Study Background</a:t>
            </a:r>
          </a:p>
        </p:txBody>
      </p:sp>
      <p:sp>
        <p:nvSpPr>
          <p:cNvPr id="13314" name="Content Placeholder 2"/>
          <p:cNvSpPr>
            <a:spLocks noGrp="1"/>
          </p:cNvSpPr>
          <p:nvPr>
            <p:ph idx="1"/>
          </p:nvPr>
        </p:nvSpPr>
        <p:spPr>
          <a:xfrm>
            <a:off x="501650" y="1371354"/>
            <a:ext cx="8358188" cy="4420299"/>
          </a:xfrm>
        </p:spPr>
        <p:txBody>
          <a:bodyPr/>
          <a:lstStyle/>
          <a:p>
            <a:pPr eaLnBrk="1" hangingPunct="1"/>
            <a:r>
              <a:rPr lang="en-US" sz="2400" dirty="0" smtClean="0"/>
              <a:t>$550,000 study commissioned by the Canadian Extractive Sector Facility (CANEF) in 2016 to “</a:t>
            </a:r>
            <a:r>
              <a:rPr lang="en-US" sz="2400" dirty="0"/>
              <a:t>help LAC countries move toward more responsive, flexible, and transparent fiscal regimes in the </a:t>
            </a:r>
            <a:r>
              <a:rPr lang="en-US" sz="2400" dirty="0" smtClean="0"/>
              <a:t>EIs”</a:t>
            </a:r>
          </a:p>
          <a:p>
            <a:pPr eaLnBrk="1" hangingPunct="1"/>
            <a:r>
              <a:rPr lang="en-US" sz="2400" dirty="0" smtClean="0"/>
              <a:t>Inter-American Development Bank (IDB) was project lead</a:t>
            </a:r>
          </a:p>
          <a:p>
            <a:pPr eaLnBrk="1" hangingPunct="1"/>
            <a:r>
              <a:rPr lang="en-US" sz="2400" dirty="0" smtClean="0"/>
              <a:t>Davis (mining) and Smith (petroleum) were PI’s</a:t>
            </a:r>
          </a:p>
          <a:p>
            <a:pPr eaLnBrk="1" hangingPunct="1"/>
            <a:r>
              <a:rPr lang="en-US" sz="2400" dirty="0" smtClean="0"/>
              <a:t>Report submitted to IDB for production in May, 2019</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1967703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311150"/>
            <a:ext cx="7556500" cy="780231"/>
          </a:xfrm>
        </p:spPr>
        <p:txBody>
          <a:bodyPr/>
          <a:lstStyle/>
          <a:p>
            <a:pPr eaLnBrk="1" hangingPunct="1"/>
            <a:r>
              <a:rPr lang="en-US" dirty="0" smtClean="0"/>
              <a:t>Study Background</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3" name="Picture 2"/>
          <p:cNvPicPr>
            <a:picLocks noChangeAspect="1"/>
          </p:cNvPicPr>
          <p:nvPr/>
        </p:nvPicPr>
        <p:blipFill>
          <a:blip r:embed="rId3"/>
          <a:stretch>
            <a:fillRect/>
          </a:stretch>
        </p:blipFill>
        <p:spPr>
          <a:xfrm>
            <a:off x="1747837" y="3970337"/>
            <a:ext cx="5057775" cy="2562225"/>
          </a:xfrm>
          <a:prstGeom prst="rect">
            <a:avLst/>
          </a:prstGeom>
        </p:spPr>
      </p:pic>
      <p:pic>
        <p:nvPicPr>
          <p:cNvPr id="4" name="Picture 3"/>
          <p:cNvPicPr>
            <a:picLocks noChangeAspect="1"/>
          </p:cNvPicPr>
          <p:nvPr/>
        </p:nvPicPr>
        <p:blipFill>
          <a:blip r:embed="rId4"/>
          <a:stretch>
            <a:fillRect/>
          </a:stretch>
        </p:blipFill>
        <p:spPr>
          <a:xfrm>
            <a:off x="0" y="0"/>
            <a:ext cx="9144000" cy="3535227"/>
          </a:xfrm>
          <a:prstGeom prst="rect">
            <a:avLst/>
          </a:prstGeom>
        </p:spPr>
      </p:pic>
    </p:spTree>
    <p:extLst>
      <p:ext uri="{BB962C8B-B14F-4D97-AF65-F5344CB8AC3E}">
        <p14:creationId xmlns:p14="http://schemas.microsoft.com/office/powerpoint/2010/main" val="1737719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Method</a:t>
            </a:r>
          </a:p>
        </p:txBody>
      </p:sp>
      <p:sp>
        <p:nvSpPr>
          <p:cNvPr id="13314" name="Content Placeholder 2"/>
          <p:cNvSpPr>
            <a:spLocks noGrp="1"/>
          </p:cNvSpPr>
          <p:nvPr>
            <p:ph idx="1"/>
          </p:nvPr>
        </p:nvSpPr>
        <p:spPr>
          <a:xfrm>
            <a:off x="498475" y="1401098"/>
            <a:ext cx="8358188" cy="5235676"/>
          </a:xfrm>
        </p:spPr>
        <p:txBody>
          <a:bodyPr/>
          <a:lstStyle/>
          <a:p>
            <a:pPr eaLnBrk="1" hangingPunct="1"/>
            <a:r>
              <a:rPr lang="en-US" sz="2400" dirty="0" smtClean="0"/>
              <a:t>Engineering-economic model of projects as in Smith (Energy Economics, 2014), with appropriate modifications for mining</a:t>
            </a:r>
          </a:p>
          <a:p>
            <a:pPr eaLnBrk="1" hangingPunct="1"/>
            <a:r>
              <a:rPr lang="en-US" sz="2400" dirty="0" smtClean="0"/>
              <a:t>Expose hypothetical country petroleum projects and actual mining projects, assuming initiation in 2018, to the fiscal regimes in place in that country in 2018</a:t>
            </a:r>
          </a:p>
          <a:p>
            <a:pPr eaLnBrk="1" hangingPunct="1"/>
            <a:r>
              <a:rPr lang="en-US" sz="2400" dirty="0" smtClean="0"/>
              <a:t>Optimize investment and operating decisions both without taxation and with taxation, and observe differences</a:t>
            </a:r>
          </a:p>
          <a:p>
            <a:pPr eaLnBrk="1" hangingPunct="1"/>
            <a:r>
              <a:rPr lang="en-US" sz="2400" dirty="0" smtClean="0"/>
              <a:t>Calculate government take, DWL, fiscal yield, and fiscal inefficiency</a:t>
            </a:r>
            <a:endParaRPr lang="en-US" sz="2200" dirty="0" smtClean="0"/>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32650887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Method</a:t>
            </a:r>
          </a:p>
        </p:txBody>
      </p:sp>
      <p:sp>
        <p:nvSpPr>
          <p:cNvPr id="13314" name="Content Placeholder 2"/>
          <p:cNvSpPr>
            <a:spLocks noGrp="1"/>
          </p:cNvSpPr>
          <p:nvPr>
            <p:ph idx="1"/>
          </p:nvPr>
        </p:nvSpPr>
        <p:spPr>
          <a:xfrm>
            <a:off x="498475" y="1401098"/>
            <a:ext cx="8358188" cy="5235676"/>
          </a:xfrm>
        </p:spPr>
        <p:txBody>
          <a:bodyPr/>
          <a:lstStyle/>
          <a:p>
            <a:pPr eaLnBrk="1" hangingPunct="1"/>
            <a:r>
              <a:rPr lang="en-US" sz="2400" dirty="0" smtClean="0"/>
              <a:t>Examined both full-cycle </a:t>
            </a:r>
            <a:r>
              <a:rPr lang="en-US" sz="2400" dirty="0" smtClean="0"/>
              <a:t>(exploration stage) </a:t>
            </a:r>
            <a:r>
              <a:rPr lang="en-US" sz="2400" dirty="0" smtClean="0"/>
              <a:t>and half-cycle (post-exploration) projects</a:t>
            </a:r>
            <a:endParaRPr lang="en-US" sz="2200" dirty="0" smtClean="0"/>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1549947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311150"/>
            <a:ext cx="7556500" cy="765482"/>
          </a:xfrm>
        </p:spPr>
        <p:txBody>
          <a:bodyPr/>
          <a:lstStyle/>
          <a:p>
            <a:pPr eaLnBrk="1" hangingPunct="1"/>
            <a:r>
              <a:rPr lang="en-US" dirty="0" smtClean="0"/>
              <a:t>Study Sample</a:t>
            </a:r>
          </a:p>
        </p:txBody>
      </p:sp>
      <p:pic>
        <p:nvPicPr>
          <p:cNvPr id="2" name="Content Placeholder 1"/>
          <p:cNvPicPr>
            <a:picLocks noGrp="1" noChangeAspect="1"/>
          </p:cNvPicPr>
          <p:nvPr>
            <p:ph idx="1"/>
          </p:nvPr>
        </p:nvPicPr>
        <p:blipFill>
          <a:blip r:embed="rId3"/>
          <a:stretch>
            <a:fillRect/>
          </a:stretch>
        </p:blipFill>
        <p:spPr>
          <a:xfrm>
            <a:off x="1769808" y="1076632"/>
            <a:ext cx="4752778" cy="5552042"/>
          </a:xfrm>
          <a:prstGeom prst="rect">
            <a:avLst/>
          </a:prstGeom>
        </p:spPr>
      </p:pic>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1265877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311150"/>
            <a:ext cx="7556500" cy="765482"/>
          </a:xfrm>
        </p:spPr>
        <p:txBody>
          <a:bodyPr/>
          <a:lstStyle/>
          <a:p>
            <a:pPr eaLnBrk="1" hangingPunct="1"/>
            <a:r>
              <a:rPr lang="en-US" dirty="0" smtClean="0"/>
              <a:t>Study Sample (Petroleum)</a:t>
            </a:r>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2128837" y="1076632"/>
            <a:ext cx="4886325" cy="5534025"/>
          </a:xfrm>
          <a:prstGeom prst="rect">
            <a:avLst/>
          </a:prstGeom>
          <a:noFill/>
          <a:ln>
            <a:noFill/>
          </a:ln>
        </p:spPr>
      </p:pic>
    </p:spTree>
    <p:extLst>
      <p:ext uri="{BB962C8B-B14F-4D97-AF65-F5344CB8AC3E}">
        <p14:creationId xmlns:p14="http://schemas.microsoft.com/office/powerpoint/2010/main" val="3833448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#1</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The fiscal regimes for mining are very different than for petroleum, even within the same country</a:t>
            </a:r>
          </a:p>
          <a:p>
            <a:pPr lvl="1" eaLnBrk="1" hangingPunct="1">
              <a:buFont typeface="Wingdings" panose="05000000000000000000" pitchFamily="2" charset="2"/>
              <a:buChar char="Ø"/>
            </a:pPr>
            <a:r>
              <a:rPr lang="en-US" sz="2200" dirty="0" smtClean="0"/>
              <a:t>Petroleum taxation is more aggressive</a:t>
            </a:r>
          </a:p>
          <a:p>
            <a:pPr lvl="1" eaLnBrk="1" hangingPunct="1">
              <a:buFont typeface="Wingdings" panose="05000000000000000000" pitchFamily="2" charset="2"/>
              <a:buChar char="Ø"/>
            </a:pPr>
            <a:r>
              <a:rPr lang="en-US" sz="2200" dirty="0" smtClean="0"/>
              <a:t>Petroleum relies much more heavily on royalties</a:t>
            </a:r>
          </a:p>
          <a:p>
            <a:pPr lvl="1" eaLnBrk="1" hangingPunct="1">
              <a:buFont typeface="Wingdings" panose="05000000000000000000" pitchFamily="2" charset="2"/>
              <a:buChar char="Ø"/>
            </a:pPr>
            <a:r>
              <a:rPr lang="en-US" sz="2200" dirty="0" smtClean="0"/>
              <a:t>There is no production sharing in mining</a:t>
            </a:r>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24269489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le 1"/>
          <p:cNvSpPr>
            <a:spLocks noGrp="1"/>
          </p:cNvSpPr>
          <p:nvPr>
            <p:ph type="title"/>
          </p:nvPr>
        </p:nvSpPr>
        <p:spPr>
          <a:xfrm>
            <a:off x="498475" y="266905"/>
            <a:ext cx="7556500" cy="809728"/>
          </a:xfrm>
        </p:spPr>
        <p:txBody>
          <a:bodyPr/>
          <a:lstStyle/>
          <a:p>
            <a:pPr eaLnBrk="1" hangingPunct="1"/>
            <a:r>
              <a:rPr lang="en-US" dirty="0" smtClean="0"/>
              <a:t>Observation #2</a:t>
            </a:r>
          </a:p>
        </p:txBody>
      </p:sp>
      <p:sp>
        <p:nvSpPr>
          <p:cNvPr id="13314" name="Content Placeholder 2"/>
          <p:cNvSpPr>
            <a:spLocks noGrp="1"/>
          </p:cNvSpPr>
          <p:nvPr>
            <p:ph idx="1"/>
          </p:nvPr>
        </p:nvSpPr>
        <p:spPr>
          <a:xfrm>
            <a:off x="498475" y="1401098"/>
            <a:ext cx="8358188" cy="4601495"/>
          </a:xfrm>
        </p:spPr>
        <p:txBody>
          <a:bodyPr/>
          <a:lstStyle/>
          <a:p>
            <a:pPr eaLnBrk="1" hangingPunct="1"/>
            <a:r>
              <a:rPr lang="en-US" sz="2400" dirty="0" smtClean="0"/>
              <a:t>None of the fiscal regimes attempt neutral taxation (such as via cash flow taxes, rent taxes)</a:t>
            </a:r>
          </a:p>
          <a:p>
            <a:pPr eaLnBrk="1" hangingPunct="1"/>
            <a:r>
              <a:rPr lang="en-US" sz="2400" dirty="0" smtClean="0"/>
              <a:t>As a result, they are all distortionary of project investment and operating decisions</a:t>
            </a:r>
          </a:p>
          <a:p>
            <a:pPr marL="693738" eaLnBrk="1" hangingPunct="1">
              <a:buFont typeface="Wingdings" panose="05000000000000000000" pitchFamily="2" charset="2"/>
              <a:buChar char="Ø"/>
            </a:pPr>
            <a:r>
              <a:rPr lang="en-US" sz="2400" dirty="0" smtClean="0"/>
              <a:t>Royalties are particularly distortionary</a:t>
            </a:r>
            <a:endParaRPr lang="en-US" sz="2200" dirty="0" smtClean="0"/>
          </a:p>
          <a:p>
            <a:pPr marL="0" indent="0" eaLnBrk="1" hangingPunct="1">
              <a:buNone/>
            </a:pPr>
            <a:endParaRPr lang="en-US" sz="2400" dirty="0"/>
          </a:p>
        </p:txBody>
      </p:sp>
      <p:sp>
        <p:nvSpPr>
          <p:cNvPr id="13315" name="Title 1"/>
          <p:cNvSpPr>
            <a:spLocks/>
          </p:cNvSpPr>
          <p:nvPr/>
        </p:nvSpPr>
        <p:spPr bwMode="auto">
          <a:xfrm>
            <a:off x="650875" y="5251450"/>
            <a:ext cx="7556500" cy="1049338"/>
          </a:xfrm>
          <a:prstGeom prst="rect">
            <a:avLst/>
          </a:prstGeom>
          <a:noFill/>
          <a:ln w="9525">
            <a:noFill/>
            <a:miter lim="800000"/>
            <a:headEnd/>
            <a:tailEnd/>
          </a:ln>
        </p:spPr>
        <p:txBody>
          <a:bodyPr/>
          <a:lstStyle/>
          <a:p>
            <a:endParaRPr lang="en-US" sz="3200" dirty="0">
              <a:solidFill>
                <a:schemeClr val="accent1"/>
              </a:solidFill>
            </a:endParaRPr>
          </a:p>
        </p:txBody>
      </p:sp>
    </p:spTree>
    <p:extLst>
      <p:ext uri="{BB962C8B-B14F-4D97-AF65-F5344CB8AC3E}">
        <p14:creationId xmlns:p14="http://schemas.microsoft.com/office/powerpoint/2010/main" val="3885892010"/>
      </p:ext>
    </p:extLst>
  </p:cSld>
  <p:clrMapOvr>
    <a:masterClrMapping/>
  </p:clrMapOvr>
  <p:timing>
    <p:tnLst>
      <p:par>
        <p:cTn id="1" dur="indefinite" restart="never" nodeType="tmRoot"/>
      </p:par>
    </p:tnLst>
  </p:timing>
</p:sld>
</file>

<file path=ppt/theme/theme1.xml><?xml version="1.0" encoding="utf-8"?>
<a:theme xmlns:a="http://schemas.openxmlformats.org/drawingml/2006/main" name="Mines Presentation">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Mines Presentation.potx</Template>
  <TotalTime>10943</TotalTime>
  <Words>917</Words>
  <Application>Microsoft Office PowerPoint</Application>
  <PresentationFormat>On-screen Show (4:3)</PresentationFormat>
  <Paragraphs>91</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Wingdings</vt:lpstr>
      <vt:lpstr>Mines Presentation</vt:lpstr>
      <vt:lpstr>The Relative Inefficiency of Petroleum Taxation in Latin America and the Caribbean</vt:lpstr>
      <vt:lpstr>Study Background</vt:lpstr>
      <vt:lpstr>Study Background</vt:lpstr>
      <vt:lpstr>Method</vt:lpstr>
      <vt:lpstr>Method</vt:lpstr>
      <vt:lpstr>Study Sample</vt:lpstr>
      <vt:lpstr>Study Sample (Petroleum)</vt:lpstr>
      <vt:lpstr>Observation #1</vt:lpstr>
      <vt:lpstr>Observation #2</vt:lpstr>
      <vt:lpstr>Example: Full-Cycle Ecuador Offshore Gas with Sliding-scale PSC</vt:lpstr>
      <vt:lpstr>Observation #3</vt:lpstr>
      <vt:lpstr>Observation #3 (continued)</vt:lpstr>
      <vt:lpstr>Observation #3 (continued)</vt:lpstr>
      <vt:lpstr>Observation #3 (continued)</vt:lpstr>
      <vt:lpstr>Observation #4</vt:lpstr>
      <vt:lpstr>Recommendations (in order of political ease)</vt:lpstr>
      <vt:lpstr>Recommendations (in order of political ease)</vt:lpstr>
    </vt:vector>
  </TitlesOfParts>
  <Company>Colorado School of Mines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Han</dc:creator>
  <cp:lastModifiedBy>Graham Davis</cp:lastModifiedBy>
  <cp:revision>621</cp:revision>
  <cp:lastPrinted>2014-10-03T00:41:23Z</cp:lastPrinted>
  <dcterms:created xsi:type="dcterms:W3CDTF">2011-12-08T21:03:00Z</dcterms:created>
  <dcterms:modified xsi:type="dcterms:W3CDTF">2019-06-03T15:54:06Z</dcterms:modified>
</cp:coreProperties>
</file>