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dat" ContentType="text/plain"/>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notesSlides/notesSlide20.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46fbdffd76c34c21" Type="http://schemas.microsoft.com/office/2006/relationships/txt" Target="udata/data.dat"/><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59" r:id="rId2"/>
  </p:sldMasterIdLst>
  <p:notesMasterIdLst>
    <p:notesMasterId r:id="rId28"/>
  </p:notesMasterIdLst>
  <p:handoutMasterIdLst>
    <p:handoutMasterId r:id="rId29"/>
  </p:handoutMasterIdLst>
  <p:sldIdLst>
    <p:sldId id="257" r:id="rId3"/>
    <p:sldId id="258" r:id="rId4"/>
    <p:sldId id="266" r:id="rId5"/>
    <p:sldId id="281" r:id="rId6"/>
    <p:sldId id="287" r:id="rId7"/>
    <p:sldId id="296" r:id="rId8"/>
    <p:sldId id="263" r:id="rId9"/>
    <p:sldId id="302" r:id="rId10"/>
    <p:sldId id="303" r:id="rId11"/>
    <p:sldId id="342" r:id="rId12"/>
    <p:sldId id="294" r:id="rId13"/>
    <p:sldId id="308" r:id="rId14"/>
    <p:sldId id="309" r:id="rId15"/>
    <p:sldId id="307" r:id="rId16"/>
    <p:sldId id="311" r:id="rId17"/>
    <p:sldId id="313" r:id="rId18"/>
    <p:sldId id="314" r:id="rId19"/>
    <p:sldId id="360" r:id="rId20"/>
    <p:sldId id="317" r:id="rId21"/>
    <p:sldId id="318" r:id="rId22"/>
    <p:sldId id="328" r:id="rId23"/>
    <p:sldId id="320" r:id="rId24"/>
    <p:sldId id="321" r:id="rId25"/>
    <p:sldId id="359" r:id="rId26"/>
    <p:sldId id="361"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60" autoAdjust="0"/>
    <p:restoredTop sz="85294" autoAdjust="0"/>
  </p:normalViewPr>
  <p:slideViewPr>
    <p:cSldViewPr snapToGrid="0">
      <p:cViewPr varScale="1">
        <p:scale>
          <a:sx n="62" d="100"/>
          <a:sy n="62" d="100"/>
        </p:scale>
        <p:origin x="17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sycho\Desktop\&#30740;&#20108;&#19978;\12&#26376;&#20914;&#21050;&#26102;&#38388;&#30340;&#20869;&#23481;\&#30005;&#32593;&#25968;&#25454;%20-%20&#21464;&#25442;.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zhangzhenjiang1\AppData\Local\kingsoft\WPS%20Cloud%20Files\userdata\qing\filecache\&#20840;&#19990;&#30028;&#26368;&#20248;&#31168;&#30340;&#38271;&#39048;&#40575;&#39282;&#20859;&#21592;&#30340;&#20113;&#25991;&#26723;\&#32467;&#26524;&#23637;&#31034;&#34920;.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zhangzhenjiang1\AppData\Local\kingsoft\WPS%20Cloud%20Files\userdata\qing\filecache\&#20840;&#19990;&#30028;&#26368;&#20248;&#31168;&#30340;&#38271;&#39048;&#40575;&#39282;&#20859;&#21592;&#30340;&#20113;&#25991;&#26723;\&#32467;&#26524;&#23637;&#31034;&#34920;.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"Model 1"</c:f>
              <c:strCache>
                <c:ptCount val="1"/>
                <c:pt idx="0">
                  <c:v>Model 1</c:v>
                </c:pt>
              </c:strCache>
            </c:strRef>
          </c:tx>
          <c:spPr>
            <a:ln w="28575" cap="rnd" cmpd="sng" algn="ctr">
              <a:solidFill>
                <a:schemeClr val="accent1"/>
              </a:solidFill>
              <a:prstDash val="solid"/>
              <a:round/>
            </a:ln>
            <a:effectLst/>
          </c:spPr>
          <c:marker>
            <c:symbol val="none"/>
          </c:marker>
          <c:cat>
            <c:numRef>
              <c:f>'[电网数据 - 变换.xlsx]结果分析表'!$A$22:$A$39</c:f>
              <c:numCache>
                <c:formatCode>General</c:formatCode>
                <c:ptCount val="18"/>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numCache>
            </c:numRef>
          </c:cat>
          <c:val>
            <c:numRef>
              <c:f>'[电网数据 - 变换.xlsx]结果分析表'!$B$22:$B$39</c:f>
              <c:numCache>
                <c:formatCode>General</c:formatCode>
                <c:ptCount val="18"/>
                <c:pt idx="0">
                  <c:v>0.78270842133333296</c:v>
                </c:pt>
                <c:pt idx="1">
                  <c:v>0.79132339566666698</c:v>
                </c:pt>
                <c:pt idx="2">
                  <c:v>0.79906045699999995</c:v>
                </c:pt>
                <c:pt idx="3">
                  <c:v>0.81033420700000003</c:v>
                </c:pt>
                <c:pt idx="4">
                  <c:v>0.82264690566666698</c:v>
                </c:pt>
                <c:pt idx="5">
                  <c:v>0.80008560399999995</c:v>
                </c:pt>
                <c:pt idx="6">
                  <c:v>0.78607588500000003</c:v>
                </c:pt>
                <c:pt idx="7">
                  <c:v>0.80113523866666703</c:v>
                </c:pt>
                <c:pt idx="8">
                  <c:v>0.81791670400000005</c:v>
                </c:pt>
                <c:pt idx="9">
                  <c:v>0.81104132299999998</c:v>
                </c:pt>
                <c:pt idx="10">
                  <c:v>0.795142653333333</c:v>
                </c:pt>
                <c:pt idx="11">
                  <c:v>0.82004777733333301</c:v>
                </c:pt>
                <c:pt idx="12">
                  <c:v>0.78678922100000004</c:v>
                </c:pt>
                <c:pt idx="13">
                  <c:v>0.82347214599999996</c:v>
                </c:pt>
                <c:pt idx="14">
                  <c:v>0.76513901533333295</c:v>
                </c:pt>
                <c:pt idx="15">
                  <c:v>0.76561291533333298</c:v>
                </c:pt>
                <c:pt idx="16">
                  <c:v>0.80857423533333295</c:v>
                </c:pt>
                <c:pt idx="17">
                  <c:v>0.80998543099999998</c:v>
                </c:pt>
              </c:numCache>
            </c:numRef>
          </c:val>
          <c:smooth val="0"/>
          <c:extLst>
            <c:ext xmlns:c16="http://schemas.microsoft.com/office/drawing/2014/chart" uri="{C3380CC4-5D6E-409C-BE32-E72D297353CC}">
              <c16:uniqueId val="{00000000-C160-40CF-822A-379396670E35}"/>
            </c:ext>
          </c:extLst>
        </c:ser>
        <c:ser>
          <c:idx val="1"/>
          <c:order val="1"/>
          <c:tx>
            <c:strRef>
              <c:f>"Model 2"</c:f>
              <c:strCache>
                <c:ptCount val="1"/>
                <c:pt idx="0">
                  <c:v>Model 2</c:v>
                </c:pt>
              </c:strCache>
            </c:strRef>
          </c:tx>
          <c:spPr>
            <a:ln w="28575" cap="rnd" cmpd="thickThin" algn="ctr">
              <a:solidFill>
                <a:schemeClr val="accent2"/>
              </a:solidFill>
              <a:prstDash val="dash"/>
              <a:round/>
            </a:ln>
            <a:effectLst/>
          </c:spPr>
          <c:marker>
            <c:symbol val="none"/>
          </c:marker>
          <c:cat>
            <c:numRef>
              <c:f>'[电网数据 - 变换.xlsx]结果分析表'!$A$22:$A$39</c:f>
              <c:numCache>
                <c:formatCode>General</c:formatCode>
                <c:ptCount val="18"/>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numCache>
            </c:numRef>
          </c:cat>
          <c:val>
            <c:numRef>
              <c:f>'[电网数据 - 变换.xlsx]结果分析表'!$C$22:$C$39</c:f>
              <c:numCache>
                <c:formatCode>General</c:formatCode>
                <c:ptCount val="18"/>
                <c:pt idx="0">
                  <c:v>0.85191820333333301</c:v>
                </c:pt>
                <c:pt idx="1">
                  <c:v>0.84901657733333402</c:v>
                </c:pt>
                <c:pt idx="2">
                  <c:v>0.85127492333333299</c:v>
                </c:pt>
                <c:pt idx="3">
                  <c:v>0.85886754600000004</c:v>
                </c:pt>
                <c:pt idx="4">
                  <c:v>0.86817811</c:v>
                </c:pt>
                <c:pt idx="5">
                  <c:v>0.81424789099999995</c:v>
                </c:pt>
                <c:pt idx="6">
                  <c:v>0.83213358566666695</c:v>
                </c:pt>
                <c:pt idx="7">
                  <c:v>0.84911196033333303</c:v>
                </c:pt>
                <c:pt idx="8">
                  <c:v>0.86930869133333299</c:v>
                </c:pt>
                <c:pt idx="9">
                  <c:v>0.85978584133333402</c:v>
                </c:pt>
                <c:pt idx="10">
                  <c:v>0.85037133600000003</c:v>
                </c:pt>
                <c:pt idx="11">
                  <c:v>0.85351374566666705</c:v>
                </c:pt>
                <c:pt idx="12">
                  <c:v>0.84686576433333305</c:v>
                </c:pt>
                <c:pt idx="13">
                  <c:v>0.86311998099999998</c:v>
                </c:pt>
                <c:pt idx="14">
                  <c:v>0.82514417100000004</c:v>
                </c:pt>
                <c:pt idx="15">
                  <c:v>0.78435725233333298</c:v>
                </c:pt>
                <c:pt idx="16">
                  <c:v>0.86087539899999999</c:v>
                </c:pt>
                <c:pt idx="17">
                  <c:v>0.85103110103448298</c:v>
                </c:pt>
              </c:numCache>
            </c:numRef>
          </c:val>
          <c:smooth val="0"/>
          <c:extLst>
            <c:ext xmlns:c16="http://schemas.microsoft.com/office/drawing/2014/chart" uri="{C3380CC4-5D6E-409C-BE32-E72D297353CC}">
              <c16:uniqueId val="{00000001-C160-40CF-822A-379396670E35}"/>
            </c:ext>
          </c:extLst>
        </c:ser>
        <c:ser>
          <c:idx val="2"/>
          <c:order val="2"/>
          <c:tx>
            <c:strRef>
              <c:f>"Model 3"</c:f>
              <c:strCache>
                <c:ptCount val="1"/>
                <c:pt idx="0">
                  <c:v>Model 3</c:v>
                </c:pt>
              </c:strCache>
            </c:strRef>
          </c:tx>
          <c:spPr>
            <a:ln w="28575" cap="rnd" cmpd="dbl" algn="ctr">
              <a:solidFill>
                <a:schemeClr val="accent3"/>
              </a:solidFill>
              <a:prstDash val="sysDot"/>
              <a:round/>
            </a:ln>
            <a:effectLst/>
          </c:spPr>
          <c:marker>
            <c:symbol val="none"/>
          </c:marker>
          <c:cat>
            <c:numRef>
              <c:f>'[电网数据 - 变换.xlsx]结果分析表'!$A$22:$A$39</c:f>
              <c:numCache>
                <c:formatCode>General</c:formatCode>
                <c:ptCount val="18"/>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numCache>
            </c:numRef>
          </c:cat>
          <c:val>
            <c:numRef>
              <c:f>'[电网数据 - 变换.xlsx]结果分析表'!$D$22:$D$39</c:f>
              <c:numCache>
                <c:formatCode>General</c:formatCode>
                <c:ptCount val="18"/>
                <c:pt idx="0">
                  <c:v>0.82805357366666699</c:v>
                </c:pt>
                <c:pt idx="1">
                  <c:v>0.83169184466666701</c:v>
                </c:pt>
                <c:pt idx="2">
                  <c:v>0.83774569700000001</c:v>
                </c:pt>
                <c:pt idx="3">
                  <c:v>0.85430364266666703</c:v>
                </c:pt>
                <c:pt idx="4">
                  <c:v>0.866170722</c:v>
                </c:pt>
                <c:pt idx="5">
                  <c:v>0.84140890433333304</c:v>
                </c:pt>
                <c:pt idx="6">
                  <c:v>0.83600744133333305</c:v>
                </c:pt>
                <c:pt idx="7">
                  <c:v>0.85038818666666705</c:v>
                </c:pt>
                <c:pt idx="8">
                  <c:v>0.87136793000000001</c:v>
                </c:pt>
                <c:pt idx="9">
                  <c:v>0.85885345166666704</c:v>
                </c:pt>
                <c:pt idx="10">
                  <c:v>0.84956630700000002</c:v>
                </c:pt>
                <c:pt idx="11">
                  <c:v>0.85844978433333297</c:v>
                </c:pt>
                <c:pt idx="12">
                  <c:v>0.846328152</c:v>
                </c:pt>
                <c:pt idx="13">
                  <c:v>0.87009376866666699</c:v>
                </c:pt>
                <c:pt idx="14">
                  <c:v>0.83042871399999996</c:v>
                </c:pt>
                <c:pt idx="15">
                  <c:v>0.79676468433333303</c:v>
                </c:pt>
                <c:pt idx="16">
                  <c:v>0.86015446200000001</c:v>
                </c:pt>
                <c:pt idx="17">
                  <c:v>0.82664754482758596</c:v>
                </c:pt>
              </c:numCache>
            </c:numRef>
          </c:val>
          <c:smooth val="0"/>
          <c:extLst>
            <c:ext xmlns:c16="http://schemas.microsoft.com/office/drawing/2014/chart" uri="{C3380CC4-5D6E-409C-BE32-E72D297353CC}">
              <c16:uniqueId val="{00000002-C160-40CF-822A-379396670E35}"/>
            </c:ext>
          </c:extLst>
        </c:ser>
        <c:dLbls>
          <c:showLegendKey val="0"/>
          <c:showVal val="0"/>
          <c:showCatName val="0"/>
          <c:showSerName val="0"/>
          <c:showPercent val="0"/>
          <c:showBubbleSize val="0"/>
        </c:dLbls>
        <c:smooth val="0"/>
        <c:axId val="1362407776"/>
        <c:axId val="1362406688"/>
      </c:lineChart>
      <c:catAx>
        <c:axId val="1362407776"/>
        <c:scaling>
          <c:orientation val="minMax"/>
        </c:scaling>
        <c:delete val="0"/>
        <c:axPos val="b"/>
        <c:title>
          <c:tx>
            <c:rich>
              <a:bodyPr rot="0" spcFirstLastPara="0" vertOverflow="ellipsis" vert="horz" wrap="square" anchor="ctr" anchorCtr="1"/>
              <a:lstStyle/>
              <a:p>
                <a:pPr defTabSz="914400">
                  <a:defRPr lang="zh-CN" sz="1000" b="1" i="0" u="none" strike="noStrike" kern="1200" baseline="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r>
                  <a:rPr lang="en-US" altLang="zh-CN">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year</a:t>
                </a:r>
              </a:p>
            </c:rich>
          </c:tx>
          <c:layout/>
          <c:overlay val="0"/>
        </c:title>
        <c:numFmt formatCode="General" sourceLinked="0"/>
        <c:majorTickMark val="none"/>
        <c:minorTickMark val="none"/>
        <c:tickLblPos val="nextTo"/>
        <c:spPr>
          <a:noFill/>
          <a:ln w="9525" cap="flat" cmpd="sng" algn="ctr">
            <a:solidFill>
              <a:schemeClr val="tx1"/>
            </a:solidFill>
            <a:prstDash val="solid"/>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crossAx val="1362406688"/>
        <c:crosses val="autoZero"/>
        <c:auto val="1"/>
        <c:lblAlgn val="ctr"/>
        <c:lblOffset val="100"/>
        <c:noMultiLvlLbl val="0"/>
      </c:catAx>
      <c:valAx>
        <c:axId val="1362406688"/>
        <c:scaling>
          <c:orientation val="minMax"/>
          <c:max val="0.89"/>
          <c:min val="0.75"/>
        </c:scaling>
        <c:delete val="0"/>
        <c:axPos val="l"/>
        <c:majorGridlines>
          <c:spPr>
            <a:ln w="9525" cap="flat" cmpd="sng" algn="ctr">
              <a:solidFill>
                <a:schemeClr val="tx1">
                  <a:lumMod val="15000"/>
                  <a:lumOff val="85000"/>
                </a:schemeClr>
              </a:solidFill>
              <a:prstDash val="solid"/>
              <a:round/>
            </a:ln>
            <a:effectLst/>
          </c:spPr>
        </c:majorGridlines>
        <c:title>
          <c:tx>
            <c:rich>
              <a:bodyPr rot="-5400000" spcFirstLastPara="0" vertOverflow="ellipsis" vert="horz" wrap="square" anchor="ctr" anchorCtr="1"/>
              <a:lstStyle/>
              <a:p>
                <a:pPr defTabSz="914400">
                  <a:defRPr lang="zh-CN" sz="1000" b="1" i="0" u="none" strike="noStrike" kern="1200" baseline="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r>
                  <a:rPr lang="en-US" altLang="zh-CN">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Service efficiency</a:t>
                </a:r>
              </a:p>
            </c:rich>
          </c:tx>
          <c:layout>
            <c:manualLayout>
              <c:xMode val="edge"/>
              <c:yMode val="edge"/>
              <c:x val="2.1731601731601699E-2"/>
              <c:y val="0.28288190682556902"/>
            </c:manualLayout>
          </c:layout>
          <c:overlay val="0"/>
        </c:title>
        <c:numFmt formatCode="General" sourceLinked="1"/>
        <c:majorTickMark val="none"/>
        <c:minorTickMark val="none"/>
        <c:tickLblPos val="nextTo"/>
        <c:spPr>
          <a:noFill/>
          <a:ln w="6350" cap="flat" cmpd="sng" algn="ctr">
            <a:solidFill>
              <a:schemeClr val="tx1"/>
            </a:solidFill>
            <a:prstDash val="solid"/>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crossAx val="13624077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a:lstStyle/>
    <a:p>
      <a:pPr>
        <a:defRPr lang="zh-CN"/>
      </a:pPr>
      <a:endParaRPr lang="zh-CN"/>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990705717064699E-2"/>
          <c:y val="0.12528399870172"/>
          <c:w val="0.91315249108397301"/>
          <c:h val="0.79785783836416702"/>
        </c:manualLayout>
      </c:layout>
      <c:barChart>
        <c:barDir val="col"/>
        <c:grouping val="clustered"/>
        <c:varyColors val="0"/>
        <c:ser>
          <c:idx val="0"/>
          <c:order val="0"/>
          <c:spPr>
            <a:solidFill>
              <a:schemeClr val="accent1"/>
            </a:solidFill>
            <a:ln>
              <a:noFill/>
            </a:ln>
            <a:effectLst/>
          </c:spPr>
          <c:invertIfNegative val="0"/>
          <c:cat>
            <c:strRef>
              <c:f>'[结果展示表.xlsx]20181231省份间比较'!$E$2:$E$31</c:f>
              <c:strCache>
                <c:ptCount val="30"/>
                <c:pt idx="0">
                  <c:v>BJ</c:v>
                </c:pt>
                <c:pt idx="1">
                  <c:v>TJ</c:v>
                </c:pt>
                <c:pt idx="2">
                  <c:v>HeB</c:v>
                </c:pt>
                <c:pt idx="3">
                  <c:v>SX</c:v>
                </c:pt>
                <c:pt idx="4">
                  <c:v>NMG</c:v>
                </c:pt>
                <c:pt idx="5">
                  <c:v>LN</c:v>
                </c:pt>
                <c:pt idx="6">
                  <c:v>JL</c:v>
                </c:pt>
                <c:pt idx="7">
                  <c:v>HLJ</c:v>
                </c:pt>
                <c:pt idx="8">
                  <c:v>SH</c:v>
                </c:pt>
                <c:pt idx="9">
                  <c:v>JS</c:v>
                </c:pt>
                <c:pt idx="10">
                  <c:v>ZJ</c:v>
                </c:pt>
                <c:pt idx="11">
                  <c:v>AH</c:v>
                </c:pt>
                <c:pt idx="12">
                  <c:v>FJ</c:v>
                </c:pt>
                <c:pt idx="13">
                  <c:v>JX</c:v>
                </c:pt>
                <c:pt idx="14">
                  <c:v>SD</c:v>
                </c:pt>
                <c:pt idx="15">
                  <c:v>HeN</c:v>
                </c:pt>
                <c:pt idx="16">
                  <c:v>HuB</c:v>
                </c:pt>
                <c:pt idx="17">
                  <c:v>HuN</c:v>
                </c:pt>
                <c:pt idx="18">
                  <c:v>GD</c:v>
                </c:pt>
                <c:pt idx="19">
                  <c:v>DX</c:v>
                </c:pt>
                <c:pt idx="20">
                  <c:v>HaiN</c:v>
                </c:pt>
                <c:pt idx="21">
                  <c:v>CQ</c:v>
                </c:pt>
                <c:pt idx="22">
                  <c:v>SC</c:v>
                </c:pt>
                <c:pt idx="23">
                  <c:v>GZ</c:v>
                </c:pt>
                <c:pt idx="24">
                  <c:v>YN</c:v>
                </c:pt>
                <c:pt idx="25">
                  <c:v>ShX</c:v>
                </c:pt>
                <c:pt idx="26">
                  <c:v>GS</c:v>
                </c:pt>
                <c:pt idx="27">
                  <c:v>QH</c:v>
                </c:pt>
                <c:pt idx="28">
                  <c:v>NX</c:v>
                </c:pt>
                <c:pt idx="29">
                  <c:v>XJ</c:v>
                </c:pt>
              </c:strCache>
            </c:strRef>
          </c:cat>
          <c:val>
            <c:numRef>
              <c:f>'[结果展示表.xlsx]20181231省份间比较'!$H$2:$H$31</c:f>
              <c:numCache>
                <c:formatCode>General</c:formatCode>
                <c:ptCount val="30"/>
                <c:pt idx="0">
                  <c:v>0.80407554352941202</c:v>
                </c:pt>
                <c:pt idx="1">
                  <c:v>0.81085741764705899</c:v>
                </c:pt>
                <c:pt idx="2">
                  <c:v>0.80264073764705901</c:v>
                </c:pt>
                <c:pt idx="3">
                  <c:v>0.810673424705882</c:v>
                </c:pt>
                <c:pt idx="4">
                  <c:v>0.79041906117646998</c:v>
                </c:pt>
                <c:pt idx="5">
                  <c:v>0.811257688823529</c:v>
                </c:pt>
                <c:pt idx="6">
                  <c:v>0.79644859823529401</c:v>
                </c:pt>
                <c:pt idx="7">
                  <c:v>0.79715579352941202</c:v>
                </c:pt>
                <c:pt idx="8">
                  <c:v>0.82185151647058796</c:v>
                </c:pt>
                <c:pt idx="9">
                  <c:v>0.81116709941176501</c:v>
                </c:pt>
                <c:pt idx="10">
                  <c:v>0.81621176294117603</c:v>
                </c:pt>
                <c:pt idx="11">
                  <c:v>0.80314914941176496</c:v>
                </c:pt>
                <c:pt idx="12">
                  <c:v>0.803514018235294</c:v>
                </c:pt>
                <c:pt idx="13">
                  <c:v>0.79445643882353001</c:v>
                </c:pt>
                <c:pt idx="14">
                  <c:v>0.79560795705882303</c:v>
                </c:pt>
                <c:pt idx="15">
                  <c:v>0.81144868529411796</c:v>
                </c:pt>
                <c:pt idx="16">
                  <c:v>0.80090398294117604</c:v>
                </c:pt>
                <c:pt idx="17">
                  <c:v>0.80090398294117604</c:v>
                </c:pt>
                <c:pt idx="18">
                  <c:v>0.79569570764705899</c:v>
                </c:pt>
                <c:pt idx="19">
                  <c:v>0.79275017000000003</c:v>
                </c:pt>
                <c:pt idx="20">
                  <c:v>0.78715169529411799</c:v>
                </c:pt>
                <c:pt idx="21">
                  <c:v>0.78688159882352904</c:v>
                </c:pt>
                <c:pt idx="22">
                  <c:v>0.80265812235294098</c:v>
                </c:pt>
                <c:pt idx="23">
                  <c:v>0.78024561000000003</c:v>
                </c:pt>
                <c:pt idx="24">
                  <c:v>0.79379050235294102</c:v>
                </c:pt>
                <c:pt idx="25">
                  <c:v>0.80300993352941197</c:v>
                </c:pt>
                <c:pt idx="26">
                  <c:v>0.807301185882353</c:v>
                </c:pt>
                <c:pt idx="27">
                  <c:v>0.79868592176470599</c:v>
                </c:pt>
                <c:pt idx="28">
                  <c:v>0.79331148882352898</c:v>
                </c:pt>
                <c:pt idx="29">
                  <c:v>0.73565104058823505</c:v>
                </c:pt>
              </c:numCache>
            </c:numRef>
          </c:val>
          <c:extLst>
            <c:ext xmlns:c16="http://schemas.microsoft.com/office/drawing/2014/chart" uri="{C3380CC4-5D6E-409C-BE32-E72D297353CC}">
              <c16:uniqueId val="{00000000-B320-4BBC-BC4D-E44796F08F59}"/>
            </c:ext>
          </c:extLst>
        </c:ser>
        <c:dLbls>
          <c:showLegendKey val="0"/>
          <c:showVal val="0"/>
          <c:showCatName val="0"/>
          <c:showSerName val="0"/>
          <c:showPercent val="0"/>
          <c:showBubbleSize val="0"/>
        </c:dLbls>
        <c:gapWidth val="219"/>
        <c:overlap val="-27"/>
        <c:axId val="1362409952"/>
        <c:axId val="1362415392"/>
      </c:barChart>
      <c:catAx>
        <c:axId val="1362409952"/>
        <c:scaling>
          <c:orientation val="minMax"/>
        </c:scaling>
        <c:delete val="0"/>
        <c:axPos val="b"/>
        <c:title>
          <c:tx>
            <c:rich>
              <a:bodyPr rot="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r>
                  <a:rPr lang="en-US" altLang="zh-CN" sz="800" b="1">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Province</a:t>
                </a:r>
              </a:p>
            </c:rich>
          </c:tx>
          <c:layout>
            <c:manualLayout>
              <c:xMode val="edge"/>
              <c:yMode val="edge"/>
              <c:x val="0.45037418017471398"/>
              <c:y val="0.95865633074935397"/>
            </c:manualLayout>
          </c:layout>
          <c:overlay val="0"/>
          <c:spPr>
            <a:noFill/>
            <a:ln>
              <a:noFill/>
            </a:ln>
            <a:effectLst/>
          </c:spPr>
          <c:txPr>
            <a:bodyPr rot="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title>
        <c:numFmt formatCode="General" sourceLinked="0"/>
        <c:majorTickMark val="none"/>
        <c:minorTickMark val="none"/>
        <c:tickLblPos val="nextTo"/>
        <c:spPr>
          <a:noFill/>
          <a:ln w="9525" cap="flat" cmpd="sng" algn="ctr">
            <a:solidFill>
              <a:schemeClr val="tx1"/>
            </a:solidFill>
            <a:round/>
          </a:ln>
          <a:effectLst/>
        </c:spPr>
        <c:txPr>
          <a:bodyPr rot="-60000000" spcFirstLastPara="0" vertOverflow="ellipsis" vert="horz" wrap="square" anchor="ctr" anchorCtr="1"/>
          <a:lstStyle/>
          <a:p>
            <a:pPr>
              <a:defRPr lang="zh-CN" sz="600" b="1"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crossAx val="1362415392"/>
        <c:crosses val="autoZero"/>
        <c:auto val="1"/>
        <c:lblAlgn val="ctr"/>
        <c:lblOffset val="100"/>
        <c:noMultiLvlLbl val="0"/>
      </c:catAx>
      <c:valAx>
        <c:axId val="13624153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0" vertOverflow="ellipsis" vert="horz" wrap="square" anchor="ctr" anchorCtr="1"/>
              <a:lstStyle/>
              <a:p>
                <a:pPr defTabSz="914400">
                  <a:defRPr lang="zh-CN" sz="800" b="0"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r>
                  <a:rPr lang="en-US" altLang="zh-CN" sz="800" b="1">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Service efficiency</a:t>
                </a:r>
              </a:p>
            </c:rich>
          </c:tx>
          <c:layout>
            <c:manualLayout>
              <c:xMode val="edge"/>
              <c:yMode val="edge"/>
              <c:x val="3.6144578313253E-3"/>
              <c:y val="0.41931950703109"/>
            </c:manualLayout>
          </c:layout>
          <c:overlay val="0"/>
          <c:spPr>
            <a:noFill/>
            <a:ln>
              <a:noFill/>
            </a:ln>
            <a:effectLst/>
          </c:spPr>
          <c:txPr>
            <a:bodyPr rot="-5400000" spcFirstLastPara="0" vertOverflow="ellipsis" vert="horz" wrap="square" anchor="ctr" anchorCtr="1"/>
            <a:lstStyle/>
            <a:p>
              <a:pPr defTabSz="914400">
                <a:defRPr lang="zh-CN" sz="800" b="0"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title>
        <c:numFmt formatCode="General" sourceLinked="1"/>
        <c:majorTickMark val="none"/>
        <c:minorTickMark val="none"/>
        <c:tickLblPos val="nextTo"/>
        <c:spPr>
          <a:noFill/>
          <a:ln>
            <a:solidFill>
              <a:schemeClr val="tx1"/>
            </a:solidFill>
          </a:ln>
          <a:effectLst/>
        </c:spPr>
        <c:txPr>
          <a:bodyPr rot="-60000000" spcFirstLastPara="0" vertOverflow="ellipsis" vert="horz" wrap="square" anchor="ctr" anchorCtr="1"/>
          <a:lstStyle/>
          <a:p>
            <a:pPr>
              <a:defRPr lang="zh-CN" sz="700" b="1"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crossAx val="136240995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lang="zh-CN"/>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'[结果展示表.xlsx]20181231区域间比较'!$H$7:$H$12</c:f>
              <c:strCache>
                <c:ptCount val="6"/>
                <c:pt idx="0">
                  <c:v>East</c:v>
                </c:pt>
                <c:pt idx="1">
                  <c:v>Cent</c:v>
                </c:pt>
                <c:pt idx="2">
                  <c:v>North</c:v>
                </c:pt>
                <c:pt idx="3">
                  <c:v>NW</c:v>
                </c:pt>
                <c:pt idx="4">
                  <c:v>South</c:v>
                </c:pt>
                <c:pt idx="5">
                  <c:v>NE</c:v>
                </c:pt>
              </c:strCache>
            </c:strRef>
          </c:cat>
          <c:val>
            <c:numRef>
              <c:f>'[结果展示表.xlsx]20181231区域间比较'!$I$7:$I$12</c:f>
              <c:numCache>
                <c:formatCode>General</c:formatCode>
                <c:ptCount val="6"/>
                <c:pt idx="0">
                  <c:v>0.80258786529411796</c:v>
                </c:pt>
                <c:pt idx="1">
                  <c:v>0.800199636470588</c:v>
                </c:pt>
                <c:pt idx="2">
                  <c:v>0.802287902117647</c:v>
                </c:pt>
                <c:pt idx="3">
                  <c:v>0.775882817058823</c:v>
                </c:pt>
                <c:pt idx="4">
                  <c:v>0.79415864004901904</c:v>
                </c:pt>
                <c:pt idx="5">
                  <c:v>0.810058136470588</c:v>
                </c:pt>
              </c:numCache>
            </c:numRef>
          </c:val>
          <c:extLst>
            <c:ext xmlns:c16="http://schemas.microsoft.com/office/drawing/2014/chart" uri="{C3380CC4-5D6E-409C-BE32-E72D297353CC}">
              <c16:uniqueId val="{00000000-9892-4A55-B0AD-AAE0CA3D7677}"/>
            </c:ext>
          </c:extLst>
        </c:ser>
        <c:dLbls>
          <c:showLegendKey val="0"/>
          <c:showVal val="0"/>
          <c:showCatName val="0"/>
          <c:showSerName val="0"/>
          <c:showPercent val="0"/>
          <c:showBubbleSize val="0"/>
        </c:dLbls>
        <c:gapWidth val="219"/>
        <c:overlap val="-27"/>
        <c:axId val="1362411584"/>
        <c:axId val="1362414848"/>
      </c:barChart>
      <c:catAx>
        <c:axId val="1362411584"/>
        <c:scaling>
          <c:orientation val="minMax"/>
        </c:scaling>
        <c:delete val="0"/>
        <c:axPos val="b"/>
        <c:title>
          <c:tx>
            <c:rich>
              <a:bodyPr rot="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mn-lt"/>
                    <a:ea typeface="+mn-ea"/>
                    <a:cs typeface="+mn-cs"/>
                  </a:defRPr>
                </a:pPr>
                <a:r>
                  <a:rPr lang="en-US" altLang="zh-CN" sz="800" b="1"/>
                  <a:t>Region</a:t>
                </a:r>
              </a:p>
            </c:rich>
          </c:tx>
          <c:layout/>
          <c:overlay val="0"/>
          <c:spPr>
            <a:noFill/>
            <a:ln>
              <a:noFill/>
            </a:ln>
            <a:effectLst/>
          </c:spPr>
          <c:txPr>
            <a:bodyPr rot="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mn-lt"/>
                  <a:ea typeface="+mn-ea"/>
                  <a:cs typeface="+mn-cs"/>
                </a:defRPr>
              </a:pPr>
              <a:endParaRPr lang="zh-CN"/>
            </a:p>
          </c:txPr>
        </c:title>
        <c:numFmt formatCode="General" sourceLinked="0"/>
        <c:majorTickMark val="none"/>
        <c:minorTickMark val="none"/>
        <c:tickLblPos val="nextTo"/>
        <c:spPr>
          <a:noFill/>
          <a:ln w="9525" cap="flat" cmpd="sng" algn="ctr">
            <a:solidFill>
              <a:schemeClr val="tx1"/>
            </a:solidFill>
            <a:round/>
          </a:ln>
          <a:effectLst/>
        </c:spPr>
        <c:txPr>
          <a:bodyPr rot="-60000000" spcFirstLastPara="0" vertOverflow="ellipsis" vert="horz" wrap="square" anchor="ctr" anchorCtr="1"/>
          <a:lstStyle/>
          <a:p>
            <a:pPr>
              <a:defRPr lang="zh-CN" sz="1200" b="0"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crossAx val="1362414848"/>
        <c:crosses val="autoZero"/>
        <c:auto val="1"/>
        <c:lblAlgn val="ctr"/>
        <c:lblOffset val="100"/>
        <c:noMultiLvlLbl val="0"/>
      </c:catAx>
      <c:valAx>
        <c:axId val="13624148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mn-lt"/>
                    <a:ea typeface="+mn-ea"/>
                    <a:cs typeface="+mn-cs"/>
                  </a:defRPr>
                </a:pPr>
                <a:r>
                  <a:rPr lang="en-US" altLang="zh-CN" sz="800" b="1"/>
                  <a:t>Service efficiency</a:t>
                </a:r>
              </a:p>
            </c:rich>
          </c:tx>
          <c:layout>
            <c:manualLayout>
              <c:xMode val="edge"/>
              <c:yMode val="edge"/>
              <c:x val="1.8055555555555599E-2"/>
              <c:y val="0.31506756756756799"/>
            </c:manualLayout>
          </c:layout>
          <c:overlay val="0"/>
          <c:spPr>
            <a:noFill/>
            <a:ln>
              <a:noFill/>
            </a:ln>
            <a:effectLst/>
          </c:spPr>
          <c:txPr>
            <a:bodyPr rot="-540000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mn-lt"/>
                  <a:ea typeface="+mn-ea"/>
                  <a:cs typeface="+mn-cs"/>
                </a:defRPr>
              </a:pPr>
              <a:endParaRPr lang="zh-CN"/>
            </a:p>
          </c:txPr>
        </c:title>
        <c:numFmt formatCode="General" sourceLinked="1"/>
        <c:majorTickMark val="none"/>
        <c:minorTickMark val="none"/>
        <c:tickLblPos val="nextTo"/>
        <c:spPr>
          <a:noFill/>
          <a:ln>
            <a:solidFill>
              <a:schemeClr val="tx1"/>
            </a:solidFill>
          </a:ln>
          <a:effectLst/>
        </c:spPr>
        <c:txPr>
          <a:bodyPr rot="-60000000" spcFirstLastPara="0" vertOverflow="ellipsis" vert="horz" wrap="square" anchor="ctr" anchorCtr="1"/>
          <a:lstStyle/>
          <a:p>
            <a:pPr>
              <a:defRPr lang="zh-CN" sz="800" b="0" i="0" u="none" strike="noStrike" kern="1200" baseline="0">
                <a:solidFill>
                  <a:schemeClr val="tx1">
                    <a:lumMod val="65000"/>
                    <a:lumOff val="35000"/>
                  </a:schemeClr>
                </a:solidFill>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defRPr>
            </a:pPr>
            <a:endParaRPr lang="zh-CN"/>
          </a:p>
        </c:txPr>
        <c:crossAx val="13624115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lang="zh-CN"/>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11" Type="http://schemas.openxmlformats.org/officeDocument/2006/relationships/image" Target="../media/image24.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2019/6/1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4315811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t>2019/6/1</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t>‹#›</a:t>
            </a:fld>
            <a:endParaRPr lang="zh-CN" altLang="en-US"/>
          </a:p>
        </p:txBody>
      </p:sp>
    </p:spTree>
    <p:extLst>
      <p:ext uri="{BB962C8B-B14F-4D97-AF65-F5344CB8AC3E}">
        <p14:creationId xmlns:p14="http://schemas.microsoft.com/office/powerpoint/2010/main" val="9621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Ladies and Gentle</a:t>
            </a:r>
            <a:r>
              <a:rPr lang="en-US" altLang="zh-CN" baseline="0" dirty="0" smtClean="0"/>
              <a:t>man, welcome to my presentation</a:t>
            </a:r>
            <a:r>
              <a:rPr lang="en-US" altLang="zh-CN" dirty="0" smtClean="0"/>
              <a:t>. Today's </a:t>
            </a:r>
            <a:r>
              <a:rPr lang="en-US" altLang="zh-CN" dirty="0"/>
              <a:t>topic is about the unbundling reform that took place back in 2003, we are going to find out that has the unbundling reform improved service efficiency of China's power grid companies.</a:t>
            </a:r>
          </a:p>
        </p:txBody>
      </p:sp>
    </p:spTree>
    <p:extLst>
      <p:ext uri="{BB962C8B-B14F-4D97-AF65-F5344CB8AC3E}">
        <p14:creationId xmlns:p14="http://schemas.microsoft.com/office/powerpoint/2010/main" val="6715886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9E1B693-632D-4080-9CF6-EA28B66DC801}" type="slidenum">
              <a:rPr lang="zh-CN" altLang="en-US" smtClean="0"/>
              <a:t>10</a:t>
            </a:fld>
            <a:endParaRPr lang="zh-CN" altLang="en-US"/>
          </a:p>
        </p:txBody>
      </p:sp>
    </p:spTree>
    <p:extLst>
      <p:ext uri="{BB962C8B-B14F-4D97-AF65-F5344CB8AC3E}">
        <p14:creationId xmlns:p14="http://schemas.microsoft.com/office/powerpoint/2010/main" val="3864132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As</a:t>
            </a:r>
            <a:r>
              <a:rPr lang="en-US" altLang="zh-CN" baseline="0" dirty="0" smtClean="0"/>
              <a:t> I mentioned before, the study is based on Stochastic Frontier Analysis.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latin typeface="Times New Roman" panose="02020603050405020304" pitchFamily="18" charset="0"/>
                <a:cs typeface="Times New Roman" panose="02020603050405020304" pitchFamily="18" charset="0"/>
                <a:sym typeface="+mn-ea"/>
              </a:rPr>
              <a:t>Since its introduction by </a:t>
            </a:r>
            <a:r>
              <a:rPr lang="en-US" altLang="zh-CN" i="1" dirty="0" err="1" smtClean="0">
                <a:latin typeface="Times New Roman" panose="02020603050405020304" pitchFamily="18" charset="0"/>
                <a:cs typeface="Times New Roman" panose="02020603050405020304" pitchFamily="18" charset="0"/>
                <a:sym typeface="+mn-ea"/>
              </a:rPr>
              <a:t>Aigner</a:t>
            </a:r>
            <a:r>
              <a:rPr lang="en-US" altLang="zh-CN" i="1" dirty="0" smtClean="0">
                <a:latin typeface="Times New Roman" panose="02020603050405020304" pitchFamily="18" charset="0"/>
                <a:cs typeface="Times New Roman" panose="02020603050405020304" pitchFamily="18" charset="0"/>
                <a:sym typeface="+mn-ea"/>
              </a:rPr>
              <a:t> et al.(1977) </a:t>
            </a:r>
            <a:r>
              <a:rPr lang="en-US" altLang="zh-CN" dirty="0" smtClean="0">
                <a:latin typeface="Times New Roman" panose="02020603050405020304" pitchFamily="18" charset="0"/>
                <a:cs typeface="Times New Roman" panose="02020603050405020304" pitchFamily="18" charset="0"/>
                <a:sym typeface="+mn-ea"/>
              </a:rPr>
              <a:t>and </a:t>
            </a:r>
            <a:r>
              <a:rPr lang="en-US" altLang="zh-CN" i="1" dirty="0" err="1" smtClean="0">
                <a:latin typeface="Times New Roman" panose="02020603050405020304" pitchFamily="18" charset="0"/>
                <a:cs typeface="Times New Roman" panose="02020603050405020304" pitchFamily="18" charset="0"/>
                <a:sym typeface="+mn-ea"/>
              </a:rPr>
              <a:t>Meeusen</a:t>
            </a:r>
            <a:r>
              <a:rPr lang="en-US" altLang="zh-CN" i="1" dirty="0" smtClean="0">
                <a:latin typeface="Times New Roman" panose="02020603050405020304" pitchFamily="18" charset="0"/>
                <a:cs typeface="Times New Roman" panose="02020603050405020304" pitchFamily="18" charset="0"/>
                <a:sym typeface="+mn-ea"/>
              </a:rPr>
              <a:t> &amp; van den </a:t>
            </a:r>
            <a:r>
              <a:rPr lang="en-US" altLang="zh-CN" i="1" dirty="0" err="1" smtClean="0">
                <a:latin typeface="Times New Roman" panose="02020603050405020304" pitchFamily="18" charset="0"/>
                <a:cs typeface="Times New Roman" panose="02020603050405020304" pitchFamily="18" charset="0"/>
                <a:sym typeface="+mn-ea"/>
              </a:rPr>
              <a:t>Broeck</a:t>
            </a:r>
            <a:r>
              <a:rPr lang="en-US" altLang="zh-CN" i="1" dirty="0" smtClean="0">
                <a:latin typeface="Times New Roman" panose="02020603050405020304" pitchFamily="18" charset="0"/>
                <a:cs typeface="Times New Roman" panose="02020603050405020304" pitchFamily="18" charset="0"/>
                <a:sym typeface="+mn-ea"/>
              </a:rPr>
              <a:t> (1977)</a:t>
            </a:r>
            <a:r>
              <a:rPr lang="en-US" altLang="zh-CN" dirty="0" smtClean="0">
                <a:latin typeface="Times New Roman" panose="02020603050405020304" pitchFamily="18" charset="0"/>
                <a:cs typeface="Times New Roman" panose="02020603050405020304" pitchFamily="18" charset="0"/>
                <a:sym typeface="+mn-ea"/>
              </a:rPr>
              <a:t>, stochastic frontier analysis (SFA) has been extensively used to estimate technical efficiency in applied economic research. Estimates of technical efﬁciency measures in these models often depend on model speciﬁcation, distributional assumptions and temporal behavior of inefﬁciency.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latin typeface="Times New Roman" panose="02020603050405020304" pitchFamily="18" charset="0"/>
                <a:cs typeface="Times New Roman" panose="02020603050405020304" pitchFamily="18" charset="0"/>
                <a:sym typeface="+mn-ea"/>
              </a:rPr>
              <a:t>At present, stochastic frontier analysis methods can be divided into two categories, namely, models based on cross-sectional data and models based on panel data.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latin typeface="Times New Roman" panose="02020603050405020304" pitchFamily="18" charset="0"/>
                <a:cs typeface="Times New Roman" panose="02020603050405020304" pitchFamily="18" charset="0"/>
                <a:sym typeface="+mn-ea"/>
              </a:rPr>
              <a:t>Also, due to that more useful information can be extracted from repeated observation of firms, we prefer a panel data SFA model.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latin typeface="Times New Roman" panose="02020603050405020304" pitchFamily="18" charset="0"/>
                <a:cs typeface="Times New Roman" panose="02020603050405020304" pitchFamily="18" charset="0"/>
                <a:sym typeface="+mn-ea"/>
              </a:rPr>
              <a:t>A key advantage of panel data is that it enables the modeler to take into account some heterogeneity that may exist beyond what is possible to control using a cross-sectional approach.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endParaRPr lang="en-US" altLang="zh-CN" dirty="0" smtClean="0">
              <a:latin typeface="Times New Roman" panose="02020603050405020304" pitchFamily="18" charset="0"/>
              <a:cs typeface="Times New Roman" panose="02020603050405020304" pitchFamily="18" charset="0"/>
              <a:sym typeface="+mn-e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endParaRPr lang="en-US" altLang="zh-CN" dirty="0" smtClean="0">
              <a:latin typeface="Times New Roman" panose="02020603050405020304" pitchFamily="18" charset="0"/>
              <a:cs typeface="Times New Roman" panose="02020603050405020304" pitchFamily="18" charset="0"/>
              <a:sym typeface="+mn-ea"/>
            </a:endParaRPr>
          </a:p>
          <a:p>
            <a:endParaRPr lang="zh-CN" altLang="en-US" dirty="0"/>
          </a:p>
        </p:txBody>
      </p:sp>
    </p:spTree>
    <p:extLst>
      <p:ext uri="{BB962C8B-B14F-4D97-AF65-F5344CB8AC3E}">
        <p14:creationId xmlns:p14="http://schemas.microsoft.com/office/powerpoint/2010/main" val="3947299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However the panel data stochastic frontier analysis has</a:t>
            </a:r>
            <a:r>
              <a:rPr lang="en-US" altLang="zh-CN" baseline="0" dirty="0" smtClean="0"/>
              <a:t> also undergone a long term evolution an gradually developed into a more perfect model form.</a:t>
            </a:r>
          </a:p>
          <a:p>
            <a:r>
              <a:rPr lang="zh-CN" altLang="en-US" baseline="0" dirty="0" smtClean="0"/>
              <a:t>这一部分内容较多，如果老师觉得时间有限，可以自行删减。</a:t>
            </a:r>
            <a:endParaRPr lang="en-US" altLang="zh-CN" baseline="0" dirty="0" smtClean="0"/>
          </a:p>
          <a:p>
            <a:pPr marL="171450" indent="-171450">
              <a:buFont typeface="Arial" panose="020B0604020202020204" pitchFamily="34" charset="0"/>
              <a:buChar char="•"/>
            </a:pPr>
            <a:r>
              <a:rPr lang="en-US" altLang="zh-CN" dirty="0" smtClean="0"/>
              <a:t>While Pitt &amp; Lee (1981) were the first to consider extending the cross sectional SFM to the panel data setting, it was Schmidt &amp; Sickles (1984) who brought prominence to the use of models tailored exclusively to panel data. When inefficiency in the panel</a:t>
            </a:r>
            <a:r>
              <a:rPr lang="en-US" altLang="zh-CN" baseline="0" dirty="0" smtClean="0"/>
              <a:t> </a:t>
            </a:r>
            <a:r>
              <a:rPr lang="en-US" altLang="zh-CN" dirty="0" smtClean="0"/>
              <a:t>data SFM is assumed to be time-invariant, it is possible to estimate the model without the need for distributional assumptions.</a:t>
            </a:r>
          </a:p>
          <a:p>
            <a:pPr marL="171450" indent="-171450">
              <a:buFont typeface="Arial" panose="020B0604020202020204" pitchFamily="34" charset="0"/>
              <a:buChar char="•"/>
            </a:pPr>
            <a:r>
              <a:rPr lang="en-US" altLang="zh-CN" dirty="0" smtClean="0"/>
              <a:t>Then some researchers came</a:t>
            </a:r>
            <a:r>
              <a:rPr lang="en-US" altLang="zh-CN" baseline="0" dirty="0" smtClean="0"/>
              <a:t> up with time-varying technical inefficiency models. The time-invariant SFM allows inefficiency to differ across individuals</a:t>
            </a:r>
          </a:p>
          <a:p>
            <a:pPr marL="171450" indent="-171450">
              <a:buFont typeface="Arial" panose="020B0604020202020204" pitchFamily="34" charset="0"/>
              <a:buChar char="•"/>
            </a:pPr>
            <a:r>
              <a:rPr lang="en-US" altLang="zh-CN" baseline="0" dirty="0" smtClean="0"/>
              <a:t>After that, there came models that separate firm </a:t>
            </a:r>
            <a:r>
              <a:rPr lang="en-US" altLang="zh-CN" baseline="0" dirty="0" smtClean="0">
                <a:solidFill>
                  <a:schemeClr val="accent1">
                    <a:lumMod val="75000"/>
                  </a:schemeClr>
                </a:solidFill>
                <a:latin typeface="Times New Roman" panose="02020603050405020304" pitchFamily="18" charset="0"/>
                <a:cs typeface="Times New Roman" panose="02020603050405020304" pitchFamily="18" charset="0"/>
                <a:sym typeface="+mn-ea"/>
              </a:rPr>
              <a:t>h</a:t>
            </a:r>
            <a:r>
              <a:rPr lang="en-US" altLang="zh-CN" dirty="0" smtClean="0">
                <a:solidFill>
                  <a:schemeClr val="accent1">
                    <a:lumMod val="75000"/>
                  </a:schemeClr>
                </a:solidFill>
                <a:latin typeface="Times New Roman" panose="02020603050405020304" pitchFamily="18" charset="0"/>
                <a:cs typeface="Times New Roman" panose="02020603050405020304" pitchFamily="18" charset="0"/>
                <a:sym typeface="+mn-ea"/>
              </a:rPr>
              <a:t>eterogeneity from Ineﬃciency. In these models inefficiency may be decomposed into two components:</a:t>
            </a:r>
            <a:r>
              <a:rPr lang="en-US" altLang="zh-CN" baseline="0" dirty="0" smtClean="0">
                <a:solidFill>
                  <a:schemeClr val="accent1">
                    <a:lumMod val="75000"/>
                  </a:schemeClr>
                </a:solidFill>
                <a:latin typeface="Times New Roman" panose="02020603050405020304" pitchFamily="18" charset="0"/>
                <a:cs typeface="Times New Roman" panose="02020603050405020304" pitchFamily="18" charset="0"/>
                <a:sym typeface="+mn-ea"/>
              </a:rPr>
              <a:t> </a:t>
            </a:r>
            <a:r>
              <a:rPr lang="en-US" altLang="zh-CN" dirty="0" smtClean="0">
                <a:solidFill>
                  <a:schemeClr val="accent1">
                    <a:lumMod val="75000"/>
                  </a:schemeClr>
                </a:solidFill>
                <a:latin typeface="Times New Roman" panose="02020603050405020304" pitchFamily="18" charset="0"/>
                <a:cs typeface="Times New Roman" panose="02020603050405020304" pitchFamily="18" charset="0"/>
                <a:sym typeface="+mn-ea"/>
              </a:rPr>
              <a:t>one that is persistent over time and one that varies over time.</a:t>
            </a:r>
            <a:endParaRPr lang="zh-CN" altLang="en-US" dirty="0"/>
          </a:p>
        </p:txBody>
      </p:sp>
    </p:spTree>
    <p:extLst>
      <p:ext uri="{BB962C8B-B14F-4D97-AF65-F5344CB8AC3E}">
        <p14:creationId xmlns:p14="http://schemas.microsoft.com/office/powerpoint/2010/main" val="86480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pPr marL="171450" indent="-171450">
              <a:buFont typeface="Arial" panose="020B0604020202020204" pitchFamily="34" charset="0"/>
              <a:buChar char="•"/>
            </a:pPr>
            <a:r>
              <a:rPr lang="en-US" altLang="zh-CN" dirty="0" smtClean="0"/>
              <a:t>And then the model that Separate Persistent and Time-varying Inefficiency: Although several models discussed earlier can separate firm-heterogeneity from time-varying inefficiency none of these</a:t>
            </a:r>
            <a:r>
              <a:rPr lang="en-US" altLang="zh-CN" baseline="0" dirty="0" smtClean="0"/>
              <a:t> </a:t>
            </a:r>
            <a:r>
              <a:rPr lang="en-US" altLang="zh-CN" dirty="0" smtClean="0"/>
              <a:t>models consider persistent technical inefficiency. This model is good at quantifying persistent inefficiency, especially in short panels, as it captures the effects of inputs like management quality</a:t>
            </a:r>
          </a:p>
          <a:p>
            <a:pPr marL="171450" indent="-171450">
              <a:buFont typeface="Arial" panose="020B0604020202020204" pitchFamily="34" charset="0"/>
              <a:buChar char="•"/>
            </a:pPr>
            <a:r>
              <a:rPr lang="en-US" altLang="zh-CN" dirty="0" smtClean="0"/>
              <a:t>And</a:t>
            </a:r>
            <a:r>
              <a:rPr lang="en-US" altLang="zh-CN" baseline="0" dirty="0" smtClean="0"/>
              <a:t> at last, the model that separate firm effects, persistent inefficiency and time-varying inefficiency. Which was first brought up by </a:t>
            </a:r>
            <a:r>
              <a:rPr lang="en-US" altLang="zh-CN" baseline="0" dirty="0" err="1" smtClean="0"/>
              <a:t>Kumbhakar</a:t>
            </a:r>
            <a:r>
              <a:rPr lang="en-US" altLang="zh-CN" baseline="0" dirty="0" smtClean="0"/>
              <a:t> in 2014.This model overcome the limitations of the previous models by embracing the nature of the four component structure inherent in the general panel data SFM. So it also called four error component SFM. </a:t>
            </a:r>
          </a:p>
          <a:p>
            <a:pPr marL="171450" indent="-171450">
              <a:buFont typeface="Arial" panose="020B0604020202020204" pitchFamily="34" charset="0"/>
              <a:buChar char="•"/>
            </a:pPr>
            <a:r>
              <a:rPr lang="en-US" altLang="zh-CN" baseline="0" dirty="0" smtClean="0"/>
              <a:t>The four error components are as follows: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solidFill>
                  <a:schemeClr val="tx1"/>
                </a:solidFill>
                <a:latin typeface="Times New Roman" panose="02020603050405020304" pitchFamily="18" charset="0"/>
                <a:cs typeface="Times New Roman" panose="02020603050405020304" pitchFamily="18" charset="0"/>
                <a:sym typeface="+mn-ea"/>
              </a:rPr>
              <a:t>first component: firms' latent heterogeneity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solidFill>
                  <a:schemeClr val="tx1"/>
                </a:solidFill>
                <a:latin typeface="Times New Roman" panose="02020603050405020304" pitchFamily="18" charset="0"/>
                <a:cs typeface="Times New Roman" panose="02020603050405020304" pitchFamily="18" charset="0"/>
                <a:sym typeface="+mn-ea"/>
              </a:rPr>
              <a:t>second component: time-varying inefficiency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solidFill>
                  <a:schemeClr val="tx1"/>
                </a:solidFill>
                <a:latin typeface="Times New Roman" panose="02020603050405020304" pitchFamily="18" charset="0"/>
                <a:cs typeface="Times New Roman" panose="02020603050405020304" pitchFamily="18" charset="0"/>
                <a:sym typeface="+mn-ea"/>
              </a:rPr>
              <a:t>third component: time-invariant inefficiency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dirty="0" smtClean="0">
                <a:solidFill>
                  <a:schemeClr val="tx1"/>
                </a:solidFill>
                <a:latin typeface="Times New Roman" panose="02020603050405020304" pitchFamily="18" charset="0"/>
                <a:cs typeface="Times New Roman" panose="02020603050405020304" pitchFamily="18" charset="0"/>
                <a:sym typeface="+mn-ea"/>
              </a:rPr>
              <a:t>fourth component: stochastic noise beyond control of the firm</a:t>
            </a:r>
          </a:p>
          <a:p>
            <a:pPr marL="171450" indent="-171450">
              <a:buFont typeface="Arial" panose="020B0604020202020204" pitchFamily="34" charset="0"/>
              <a:buChar char="•"/>
            </a:pPr>
            <a:r>
              <a:rPr lang="en-US" altLang="zh-CN" dirty="0" smtClean="0"/>
              <a:t>And we</a:t>
            </a:r>
            <a:r>
              <a:rPr lang="en-US" altLang="zh-CN" baseline="0" dirty="0" smtClean="0"/>
              <a:t> believe this model is the best fit for our study.</a:t>
            </a:r>
            <a:endParaRPr lang="en-US" altLang="zh-CN" dirty="0" smtClean="0"/>
          </a:p>
        </p:txBody>
      </p:sp>
    </p:spTree>
    <p:extLst>
      <p:ext uri="{BB962C8B-B14F-4D97-AF65-F5344CB8AC3E}">
        <p14:creationId xmlns:p14="http://schemas.microsoft.com/office/powerpoint/2010/main" val="3534827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Our model is specified as follows:</a:t>
            </a:r>
          </a:p>
          <a:p>
            <a:r>
              <a:rPr lang="en-US" altLang="zh-CN" dirty="0" smtClean="0"/>
              <a:t>Where </a:t>
            </a:r>
          </a:p>
          <a:p>
            <a:r>
              <a:rPr lang="zh-CN" altLang="zh-CN" dirty="0" smtClean="0">
                <a:solidFill>
                  <a:srgbClr val="0070C0"/>
                </a:solidFill>
                <a:latin typeface="Times New Roman" panose="02020603050405020304" pitchFamily="18" charset="0"/>
                <a:cs typeface="Times New Roman" panose="02020603050405020304" pitchFamily="18" charset="0"/>
                <a:sym typeface="+mn-ea"/>
              </a:rPr>
              <a:t>随机</a:t>
            </a:r>
            <a:r>
              <a:rPr lang="zh-CN" altLang="zh-CN" dirty="0">
                <a:solidFill>
                  <a:srgbClr val="0070C0"/>
                </a:solidFill>
                <a:latin typeface="Times New Roman" panose="02020603050405020304" pitchFamily="18" charset="0"/>
                <a:cs typeface="Times New Roman" panose="02020603050405020304" pitchFamily="18" charset="0"/>
                <a:sym typeface="+mn-ea"/>
              </a:rPr>
              <a:t>前沿分析模型假设决策单元的实际生产运营情况与行业生产前沿面的距离服从随机分布，通过在回归模型的组合误差项中加入无效率项来描述引起决策单元生产效率发生变动原因，这里，沿用Kumbhakar et al. (2014) 提出的模型，函数形式如下：</a:t>
            </a:r>
          </a:p>
          <a:p>
            <a:endParaRPr lang="zh-CN" altLang="en-US" dirty="0"/>
          </a:p>
        </p:txBody>
      </p:sp>
    </p:spTree>
    <p:extLst>
      <p:ext uri="{BB962C8B-B14F-4D97-AF65-F5344CB8AC3E}">
        <p14:creationId xmlns:p14="http://schemas.microsoft.com/office/powerpoint/2010/main" val="12526889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9529869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pPr indent="0" algn="just">
              <a:lnSpc>
                <a:spcPct val="150000"/>
              </a:lnSpc>
              <a:buFont typeface="Wingdings" panose="05000000000000000000" pitchFamily="2" charset="2"/>
              <a:buNone/>
            </a:pPr>
            <a:r>
              <a:rPr lang="en-US" altLang="zh-CN" dirty="0" smtClean="0"/>
              <a:t>We</a:t>
            </a:r>
            <a:r>
              <a:rPr lang="en-US" altLang="zh-CN" baseline="0" dirty="0" smtClean="0"/>
              <a:t> choose a </a:t>
            </a:r>
            <a:r>
              <a:rPr lang="en-US" altLang="zh-CN" sz="1200" b="0" i="0" kern="1200" dirty="0" err="1" smtClean="0">
                <a:solidFill>
                  <a:schemeClr val="tx1"/>
                </a:solidFill>
                <a:effectLst/>
                <a:latin typeface="+mn-lt"/>
                <a:ea typeface="+mn-ea"/>
                <a:cs typeface="+mn-cs"/>
              </a:rPr>
              <a:t>translog</a:t>
            </a:r>
            <a:r>
              <a:rPr lang="en-US" altLang="zh-CN" sz="1200" b="0" i="0" kern="1200" dirty="0" smtClean="0">
                <a:solidFill>
                  <a:schemeClr val="tx1"/>
                </a:solidFill>
                <a:effectLst/>
                <a:latin typeface="+mn-lt"/>
                <a:ea typeface="+mn-ea"/>
                <a:cs typeface="+mn-cs"/>
              </a:rPr>
              <a:t> specification of the f (x) function in our empirical analysis in the</a:t>
            </a:r>
            <a:r>
              <a:rPr lang="en-US" altLang="zh-CN" sz="1200" b="0" i="0" kern="1200" baseline="0" dirty="0" smtClean="0">
                <a:solidFill>
                  <a:schemeClr val="tx1"/>
                </a:solidFill>
                <a:effectLst/>
                <a:latin typeface="+mn-lt"/>
                <a:ea typeface="+mn-ea"/>
                <a:cs typeface="+mn-cs"/>
              </a:rPr>
              <a:t> m</a:t>
            </a:r>
            <a:r>
              <a:rPr lang="en-US" altLang="zh-CN" sz="1200" b="0" i="0" kern="1200" dirty="0" smtClean="0">
                <a:solidFill>
                  <a:schemeClr val="tx1"/>
                </a:solidFill>
                <a:effectLst/>
                <a:latin typeface="+mn-lt"/>
                <a:ea typeface="+mn-ea"/>
                <a:cs typeface="+mn-cs"/>
              </a:rPr>
              <a:t>odel because of its flexibility.</a:t>
            </a:r>
          </a:p>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To impose the properties proposed by microeconomic theory, some constraints</a:t>
            </a:r>
            <a:r>
              <a:rPr lang="en-US" altLang="zh-CN" baseline="0" dirty="0" smtClean="0">
                <a:latin typeface="Times New Roman" panose="02020603050405020304" pitchFamily="18" charset="0"/>
                <a:cs typeface="Times New Roman" panose="02020603050405020304" pitchFamily="18" charset="0"/>
                <a:sym typeface="+mn-ea"/>
              </a:rPr>
              <a:t> </a:t>
            </a:r>
            <a:r>
              <a:rPr lang="en-US" altLang="zh-CN" dirty="0" smtClean="0">
                <a:latin typeface="Times New Roman" panose="02020603050405020304" pitchFamily="18" charset="0"/>
                <a:cs typeface="Times New Roman" panose="02020603050405020304" pitchFamily="18" charset="0"/>
                <a:sym typeface="+mn-ea"/>
              </a:rPr>
              <a:t>on the unknown parameters are required. </a:t>
            </a:r>
            <a:endParaRPr lang="zh-CN" altLang="en-US" dirty="0" smtClean="0">
              <a:latin typeface="Times New Roman" panose="02020603050405020304" pitchFamily="18" charset="0"/>
              <a:cs typeface="Times New Roman" panose="02020603050405020304" pitchFamily="18" charset="0"/>
              <a:sym typeface="+mn-ea"/>
            </a:endParaRPr>
          </a:p>
          <a:p>
            <a:endParaRPr lang="zh-CN" altLang="en-US" dirty="0"/>
          </a:p>
        </p:txBody>
      </p:sp>
    </p:spTree>
    <p:extLst>
      <p:ext uri="{BB962C8B-B14F-4D97-AF65-F5344CB8AC3E}">
        <p14:creationId xmlns:p14="http://schemas.microsoft.com/office/powerpoint/2010/main" val="14873472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latin typeface="Times New Roman" panose="02020603050405020304" pitchFamily="18" charset="0"/>
                <a:cs typeface="Times New Roman" panose="02020603050405020304" pitchFamily="18" charset="0"/>
                <a:sym typeface="+mn-ea"/>
              </a:rPr>
              <a:t>Here</a:t>
            </a:r>
            <a:r>
              <a:rPr lang="en-US" altLang="zh-CN" baseline="0" dirty="0" smtClean="0">
                <a:latin typeface="Times New Roman" panose="02020603050405020304" pitchFamily="18" charset="0"/>
                <a:cs typeface="Times New Roman" panose="02020603050405020304" pitchFamily="18" charset="0"/>
                <a:sym typeface="+mn-ea"/>
              </a:rPr>
              <a:t> is the summary </a:t>
            </a:r>
            <a:r>
              <a:rPr lang="en-US" altLang="zh-CN" sz="1200" dirty="0" smtClean="0">
                <a:solidFill>
                  <a:srgbClr val="0070C0"/>
                </a:solidFill>
                <a:latin typeface="Times New Roman" panose="02020603050405020304" pitchFamily="18" charset="0"/>
                <a:cs typeface="Times New Roman" panose="02020603050405020304" pitchFamily="18" charset="0"/>
              </a:rPr>
              <a:t>statistics of inputs and outputs for the 30 provincial power </a:t>
            </a:r>
            <a:r>
              <a:rPr lang="en-US" altLang="zh-CN" sz="1200" dirty="0" err="1" smtClean="0">
                <a:solidFill>
                  <a:srgbClr val="0070C0"/>
                </a:solidFill>
                <a:latin typeface="Times New Roman" panose="02020603050405020304" pitchFamily="18" charset="0"/>
                <a:cs typeface="Times New Roman" panose="02020603050405020304" pitchFamily="18" charset="0"/>
              </a:rPr>
              <a:t>gid</a:t>
            </a:r>
            <a:r>
              <a:rPr lang="en-US" altLang="zh-CN" sz="1200" dirty="0" smtClean="0">
                <a:solidFill>
                  <a:srgbClr val="0070C0"/>
                </a:solidFill>
                <a:latin typeface="Times New Roman" panose="02020603050405020304" pitchFamily="18" charset="0"/>
                <a:cs typeface="Times New Roman" panose="02020603050405020304" pitchFamily="18" charset="0"/>
              </a:rPr>
              <a:t> companies studied.</a:t>
            </a:r>
            <a:endParaRPr lang="zh-CN" dirty="0">
              <a:latin typeface="Times New Roman" panose="02020603050405020304" pitchFamily="18" charset="0"/>
              <a:cs typeface="Times New Roman" panose="02020603050405020304" pitchFamily="18" charset="0"/>
              <a:sym typeface="+mn-ea"/>
            </a:endParaRPr>
          </a:p>
          <a:p>
            <a:endParaRPr lang="zh-CN" altLang="en-US" dirty="0"/>
          </a:p>
        </p:txBody>
      </p:sp>
    </p:spTree>
    <p:extLst>
      <p:ext uri="{BB962C8B-B14F-4D97-AF65-F5344CB8AC3E}">
        <p14:creationId xmlns:p14="http://schemas.microsoft.com/office/powerpoint/2010/main" val="1149884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rtl="0" eaLnBrk="1" fontAlgn="ctr" latinLnBrk="0" hangingPunct="1"/>
            <a:endParaRPr lang="zh-CN" altLang="zh-CN" sz="1200" b="0" i="0" u="none" strike="noStrike"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F9E1B693-632D-4080-9CF6-EA28B66DC801}" type="slidenum">
              <a:rPr lang="zh-CN" altLang="en-US" smtClean="0"/>
              <a:t>18</a:t>
            </a:fld>
            <a:endParaRPr lang="zh-CN" altLang="en-US"/>
          </a:p>
        </p:txBody>
      </p:sp>
    </p:spTree>
    <p:extLst>
      <p:ext uri="{BB962C8B-B14F-4D97-AF65-F5344CB8AC3E}">
        <p14:creationId xmlns:p14="http://schemas.microsoft.com/office/powerpoint/2010/main" val="36531749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As we can see from the overall service efficiency of provincial power grid companies, when the cost variables are not included, almost every province is efficient. However, when cost variables are included, it's easy for us to see that service efficiency is changing over time. This indicates that it is important to include cost variable in the analysis of service efficiency. So all analyses will be based on model that take into account cost variables. </a:t>
            </a:r>
          </a:p>
          <a:p>
            <a:r>
              <a:rPr lang="en-US" altLang="zh-CN" dirty="0" smtClean="0"/>
              <a:t>Also, we can see that, the service efficiency is actually increasing before the unbundling reform taken place. However what’s interesting about this is that , after the reform , service efficiency is slowly decreasing, which is contrary to what we expected.</a:t>
            </a:r>
          </a:p>
        </p:txBody>
      </p:sp>
    </p:spTree>
    <p:extLst>
      <p:ext uri="{BB962C8B-B14F-4D97-AF65-F5344CB8AC3E}">
        <p14:creationId xmlns:p14="http://schemas.microsoft.com/office/powerpoint/2010/main" val="3645330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a:t>And my </a:t>
            </a:r>
          </a:p>
        </p:txBody>
      </p:sp>
    </p:spTree>
    <p:extLst>
      <p:ext uri="{BB962C8B-B14F-4D97-AF65-F5344CB8AC3E}">
        <p14:creationId xmlns:p14="http://schemas.microsoft.com/office/powerpoint/2010/main" val="2830570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This fig shows us the result of inter-provincial comparison. It can be seen that Shanghai has the highest service efficiency, followed by Hainan, Anhui and Shanghai, while the provinces with lower service efficiency are Inner Mongolia , Gansu and other remote areas. </a:t>
            </a:r>
          </a:p>
        </p:txBody>
      </p:sp>
    </p:spTree>
    <p:extLst>
      <p:ext uri="{BB962C8B-B14F-4D97-AF65-F5344CB8AC3E}">
        <p14:creationId xmlns:p14="http://schemas.microsoft.com/office/powerpoint/2010/main" val="9241169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F9E1B693-632D-4080-9CF6-EA28B66DC801}" type="slidenum">
              <a:rPr lang="zh-CN" altLang="en-US" smtClean="0"/>
              <a:t>21</a:t>
            </a:fld>
            <a:endParaRPr lang="zh-CN" altLang="en-US"/>
          </a:p>
        </p:txBody>
      </p:sp>
    </p:spTree>
    <p:extLst>
      <p:ext uri="{BB962C8B-B14F-4D97-AF65-F5344CB8AC3E}">
        <p14:creationId xmlns:p14="http://schemas.microsoft.com/office/powerpoint/2010/main" val="23891246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smtClean="0"/>
              <a:t>As can be seen from this figure, among the six regions, the service efficiency score of Northeast China is the highest, followed by North China power grid and East China power grid, while the Northwest China power grid achieves the lowest service efficiency. At the same time, it is understandable that the service efficiency of the Southern Power Grid is relatively low due to the fact that there are many areas under its jurisdiction that may suffer from typhoons in summer compared to areas under jurisdiction of the State Grid Corporation.</a:t>
            </a:r>
          </a:p>
          <a:p>
            <a:endParaRPr lang="zh-CN" altLang="en-US" dirty="0"/>
          </a:p>
        </p:txBody>
      </p:sp>
    </p:spTree>
    <p:extLst>
      <p:ext uri="{BB962C8B-B14F-4D97-AF65-F5344CB8AC3E}">
        <p14:creationId xmlns:p14="http://schemas.microsoft.com/office/powerpoint/2010/main" val="11822446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sz="1200" kern="1200" dirty="0" smtClean="0">
                <a:solidFill>
                  <a:schemeClr val="tx1"/>
                </a:solidFill>
                <a:effectLst/>
                <a:latin typeface="+mn-lt"/>
                <a:ea typeface="+mn-ea"/>
                <a:cs typeface="+mn-cs"/>
              </a:rPr>
              <a:t>From the determinant analysis, the following conclusions can be drawn. The first order coefficients of every variable(except of</a:t>
            </a:r>
            <a:r>
              <a:rPr lang="en-US" altLang="zh-CN" sz="1200" i="1" kern="1200" dirty="0" smtClean="0">
                <a:solidFill>
                  <a:schemeClr val="tx1"/>
                </a:solidFill>
                <a:effectLst/>
                <a:latin typeface="+mn-lt"/>
                <a:ea typeface="+mn-ea"/>
                <a:cs typeface="+mn-cs"/>
              </a:rPr>
              <a:t> Labor</a:t>
            </a:r>
            <a:r>
              <a:rPr lang="en-US" altLang="zh-CN" sz="1200" kern="1200" dirty="0" smtClean="0">
                <a:solidFill>
                  <a:schemeClr val="tx1"/>
                </a:solidFill>
                <a:effectLst/>
                <a:latin typeface="+mn-lt"/>
                <a:ea typeface="+mn-ea"/>
                <a:cs typeface="+mn-cs"/>
              </a:rPr>
              <a:t>) are statistially significant and show the expected signs. Also the service efficiency increases with both increasing the number of </a:t>
            </a:r>
            <a:r>
              <a:rPr lang="en-US" altLang="zh-CN" sz="1200" i="1" kern="1200" dirty="0" smtClean="0">
                <a:solidFill>
                  <a:schemeClr val="tx1"/>
                </a:solidFill>
                <a:effectLst/>
                <a:latin typeface="+mn-lt"/>
                <a:ea typeface="+mn-ea"/>
                <a:cs typeface="+mn-cs"/>
              </a:rPr>
              <a:t>Customer</a:t>
            </a:r>
            <a:r>
              <a:rPr lang="en-US" altLang="zh-CN" sz="1200" kern="1200" dirty="0" smtClean="0">
                <a:solidFill>
                  <a:schemeClr val="tx1"/>
                </a:solidFill>
                <a:effectLst/>
                <a:latin typeface="+mn-lt"/>
                <a:ea typeface="+mn-ea"/>
                <a:cs typeface="+mn-cs"/>
              </a:rPr>
              <a:t> and the </a:t>
            </a:r>
            <a:r>
              <a:rPr lang="en-US" altLang="zh-CN" sz="1200" i="1" kern="1200" dirty="0" smtClean="0">
                <a:solidFill>
                  <a:schemeClr val="tx1"/>
                </a:solidFill>
                <a:effectLst/>
                <a:latin typeface="+mn-lt"/>
                <a:ea typeface="+mn-ea"/>
                <a:cs typeface="+mn-cs"/>
              </a:rPr>
              <a:t>Length </a:t>
            </a:r>
            <a:r>
              <a:rPr lang="en-US" altLang="zh-CN" sz="1200" kern="1200" dirty="0" smtClean="0">
                <a:solidFill>
                  <a:schemeClr val="tx1"/>
                </a:solidFill>
                <a:effectLst/>
                <a:latin typeface="+mn-lt"/>
                <a:ea typeface="+mn-ea"/>
                <a:cs typeface="+mn-cs"/>
              </a:rPr>
              <a:t>of network. This indicates that those provinces which have more customer or longer network will achieve higher service efficiency. </a:t>
            </a:r>
            <a:endParaRPr lang="zh-CN" altLang="zh-CN" sz="1200"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Here we want to explain why the sign of</a:t>
            </a:r>
            <a:r>
              <a:rPr lang="en-US" altLang="zh-CN" sz="1200" i="1" kern="1200" dirty="0" smtClean="0">
                <a:solidFill>
                  <a:schemeClr val="tx1"/>
                </a:solidFill>
                <a:effectLst/>
                <a:latin typeface="+mn-lt"/>
                <a:ea typeface="+mn-ea"/>
                <a:cs typeface="+mn-cs"/>
              </a:rPr>
              <a:t> Labor</a:t>
            </a:r>
            <a:r>
              <a:rPr lang="en-US" altLang="zh-CN" sz="1200" kern="1200" dirty="0" smtClean="0">
                <a:solidFill>
                  <a:schemeClr val="tx1"/>
                </a:solidFill>
                <a:effectLst/>
                <a:latin typeface="+mn-lt"/>
                <a:ea typeface="+mn-ea"/>
                <a:cs typeface="+mn-cs"/>
              </a:rPr>
              <a:t> is negative. Normally, Labor cost which is (the quantity of labor * the salary of labor) is used  when they conduct cost efficiency  or technical efficiency analysis. However, due to the difficulty of data acquisition ,we use the quantity of labor as an approximation of labor cost. Obviously ,the results is not very well.</a:t>
            </a:r>
            <a:endParaRPr lang="zh-CN" altLang="zh-CN" sz="1200" kern="1200" dirty="0" smtClean="0">
              <a:solidFill>
                <a:schemeClr val="tx1"/>
              </a:solidFill>
              <a:effectLst/>
              <a:latin typeface="+mn-lt"/>
              <a:ea typeface="+mn-ea"/>
              <a:cs typeface="+mn-cs"/>
            </a:endParaRPr>
          </a:p>
          <a:p>
            <a:r>
              <a:rPr lang="en-US" altLang="zh-CN" sz="1200" i="1" kern="1200" dirty="0" smtClean="0">
                <a:solidFill>
                  <a:schemeClr val="tx1"/>
                </a:solidFill>
                <a:effectLst/>
                <a:latin typeface="+mn-lt"/>
                <a:ea typeface="+mn-ea"/>
                <a:cs typeface="+mn-cs"/>
              </a:rPr>
              <a:t>CML </a:t>
            </a:r>
            <a:r>
              <a:rPr lang="en-US" altLang="zh-CN" sz="1200" kern="1200" dirty="0" smtClean="0">
                <a:solidFill>
                  <a:schemeClr val="tx1"/>
                </a:solidFill>
                <a:effectLst/>
                <a:latin typeface="+mn-lt"/>
                <a:ea typeface="+mn-ea"/>
                <a:cs typeface="+mn-cs"/>
              </a:rPr>
              <a:t>influences the service efficiency as expected, with increasing </a:t>
            </a:r>
            <a:r>
              <a:rPr lang="en-US" altLang="zh-CN" sz="1200" i="1" kern="1200" dirty="0" smtClean="0">
                <a:solidFill>
                  <a:schemeClr val="tx1"/>
                </a:solidFill>
                <a:effectLst/>
                <a:latin typeface="+mn-lt"/>
                <a:ea typeface="+mn-ea"/>
                <a:cs typeface="+mn-cs"/>
              </a:rPr>
              <a:t>CML</a:t>
            </a:r>
            <a:r>
              <a:rPr lang="en-US" altLang="zh-CN" sz="1200" kern="1200" dirty="0" smtClean="0">
                <a:solidFill>
                  <a:schemeClr val="tx1"/>
                </a:solidFill>
                <a:effectLst/>
                <a:latin typeface="+mn-lt"/>
                <a:ea typeface="+mn-ea"/>
                <a:cs typeface="+mn-cs"/>
              </a:rPr>
              <a:t>, service efficiency decreases. </a:t>
            </a:r>
            <a:endParaRPr lang="zh-CN" altLang="zh-CN" sz="1200"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And ,the coefficient of </a:t>
            </a:r>
            <a:r>
              <a:rPr lang="en-US" altLang="zh-CN" sz="1200" i="1" kern="1200" dirty="0" smtClean="0">
                <a:solidFill>
                  <a:schemeClr val="tx1"/>
                </a:solidFill>
                <a:effectLst/>
                <a:latin typeface="+mn-lt"/>
                <a:ea typeface="+mn-ea"/>
                <a:cs typeface="+mn-cs"/>
              </a:rPr>
              <a:t>Unbundling </a:t>
            </a:r>
            <a:r>
              <a:rPr lang="en-US" altLang="zh-CN" sz="1200" kern="1200" dirty="0" smtClean="0">
                <a:solidFill>
                  <a:schemeClr val="tx1"/>
                </a:solidFill>
                <a:effectLst/>
                <a:latin typeface="+mn-lt"/>
                <a:ea typeface="+mn-ea"/>
                <a:cs typeface="+mn-cs"/>
              </a:rPr>
              <a:t>explain why the overall service efficiency is decreasing after the unbunding reform. This indicates that, the unbundling reform conducted in 2003 has not achieved enough improvement in service quality.</a:t>
            </a:r>
          </a:p>
          <a:p>
            <a:r>
              <a:rPr lang="en-US" altLang="zh-CN" sz="1200" kern="1200" dirty="0" smtClean="0">
                <a:solidFill>
                  <a:schemeClr val="tx1"/>
                </a:solidFill>
                <a:effectLst/>
                <a:latin typeface="+mn-lt"/>
                <a:ea typeface="+mn-ea"/>
                <a:cs typeface="+mn-cs"/>
              </a:rPr>
              <a:t>Maybe that's why , a new round of electricity reform has begun.</a:t>
            </a:r>
          </a:p>
          <a:p>
            <a:endParaRPr lang="zh-CN" altLang="zh-CN" sz="1200" kern="1200" dirty="0" smtClean="0">
              <a:solidFill>
                <a:schemeClr val="tx1"/>
              </a:solidFill>
              <a:effectLst/>
              <a:latin typeface="+mn-lt"/>
              <a:ea typeface="+mn-ea"/>
              <a:cs typeface="+mn-cs"/>
            </a:endParaRPr>
          </a:p>
          <a:p>
            <a:endParaRPr lang="zh-CN" altLang="en-US" dirty="0"/>
          </a:p>
        </p:txBody>
      </p:sp>
    </p:spTree>
    <p:extLst>
      <p:ext uri="{BB962C8B-B14F-4D97-AF65-F5344CB8AC3E}">
        <p14:creationId xmlns:p14="http://schemas.microsoft.com/office/powerpoint/2010/main" val="1663061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a:t>First let's take a look at the history of the unbundling reform around the world. </a:t>
            </a: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Since the 1970s, the electricity sector has witnessed considerable liberalization activities in many countries around the world.</a:t>
            </a: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The main principles of power sector liberalization are restructuring, regulation and privatization(</a:t>
            </a:r>
            <a:r>
              <a:rPr lang="en-US" altLang="zh-CN" i="1" dirty="0">
                <a:solidFill>
                  <a:schemeClr val="accent1">
                    <a:lumMod val="75000"/>
                  </a:schemeClr>
                </a:solidFill>
                <a:latin typeface="Times New Roman" panose="02020603050405020304" pitchFamily="18" charset="0"/>
                <a:cs typeface="Times New Roman" panose="02020603050405020304" pitchFamily="18" charset="0"/>
                <a:sym typeface="+mn-ea"/>
              </a:rPr>
              <a:t>Growitsch et al., 2009</a:t>
            </a:r>
            <a:r>
              <a:rPr lang="en-US" altLang="zh-CN" dirty="0">
                <a:latin typeface="Times New Roman" panose="02020603050405020304" pitchFamily="18" charset="0"/>
                <a:cs typeface="Times New Roman" panose="02020603050405020304" pitchFamily="18" charset="0"/>
                <a:sym typeface="+mn-ea"/>
              </a:rPr>
              <a:t>) . Implementation of the new model requires the regulator to separate the potential competition sectors (which are power generation sector and retail supply sector) from natural monopoly activities (which are transmission sector and distribution sector) that need to be regulated. </a:t>
            </a:r>
            <a:endParaRPr lang="en-US" altLang="zh-C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The unbundling reform and profit incentive would promote internal efficiency in the firms. However, such reform may also cause the company to ignore the improvement of customer service quality in order to achieve maxium profit.</a:t>
            </a:r>
            <a:endParaRPr lang="en-US" altLang="zh-C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endParaRPr lang="en-US" altLang="zh-CN" dirty="0"/>
          </a:p>
        </p:txBody>
      </p:sp>
    </p:spTree>
    <p:extLst>
      <p:ext uri="{BB962C8B-B14F-4D97-AF65-F5344CB8AC3E}">
        <p14:creationId xmlns:p14="http://schemas.microsoft.com/office/powerpoint/2010/main" val="2223086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a:t>Then we have to know the history of unbundling reform in China.</a:t>
            </a:r>
          </a:p>
          <a:p>
            <a:pPr marL="171450" indent="-1714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The unbundling reform in China’s electricity sector was introduced in 2002 and took effect in 2003. </a:t>
            </a:r>
            <a:endParaRPr lang="en-US" altLang="zh-CN"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The reform built on the same efficiency rationale that is employed in the decentralization and unbundling policies of electricity sectors in many other economies--that is to break the vertical monopoly and increase the efficiency and competition on the transmission and distribution side.</a:t>
            </a:r>
          </a:p>
          <a:p>
            <a:pPr marL="171450" indent="-1714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As a result , China’s former vertically integrated electricity utility -- the State Power Corporation so called SPC-- , was dismantled into eleven companies including two power grid companies, five generation groups and four auxiliary companies.</a:t>
            </a:r>
            <a:endParaRPr lang="en-US" altLang="zh-CN"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altLang="zh-CN" dirty="0">
              <a:latin typeface="Times New Roman" panose="02020603050405020304" pitchFamily="18" charset="0"/>
              <a:cs typeface="Times New Roman" panose="02020603050405020304" pitchFamily="18" charset="0"/>
            </a:endParaRPr>
          </a:p>
          <a:p>
            <a:endParaRPr lang="en-US" altLang="zh-CN" dirty="0">
              <a:latin typeface="Times New Roman" panose="02020603050405020304" pitchFamily="18" charset="0"/>
              <a:cs typeface="Times New Roman" panose="02020603050405020304" pitchFamily="18" charset="0"/>
            </a:endParaRPr>
          </a:p>
          <a:p>
            <a:endParaRPr lang="en-US" altLang="zh-CN" dirty="0"/>
          </a:p>
        </p:txBody>
      </p:sp>
    </p:spTree>
    <p:extLst>
      <p:ext uri="{BB962C8B-B14F-4D97-AF65-F5344CB8AC3E}">
        <p14:creationId xmlns:p14="http://schemas.microsoft.com/office/powerpoint/2010/main" val="2745737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pPr marL="171450" indent="-1714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However, as the transmission and distribution industry is characterized as natural monopoly and cost sub additivity ,so competitive markets may lead to over-construction and lower efficiency.</a:t>
            </a:r>
            <a:endParaRPr lang="en-US" altLang="zh-CN"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At the same time, as the basic guarantee of people's livelihood, the power grid department has a high social service nature.</a:t>
            </a:r>
            <a:endParaRPr lang="en-US" altLang="zh-CN"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sym typeface="+mn-ea"/>
              </a:rPr>
              <a:t>Meanwhile , one of the main objectives of the 2002 reforms is to improve the service quality of electricity industry through reform. But equivalent quality of service means equivalent cost investment. If an enterprise wants to obtain better quality of service, it must sacrifice a certain amount of cost.</a:t>
            </a:r>
            <a:endParaRPr lang="en-US" altLang="zh-CN" dirty="0">
              <a:latin typeface="Times New Roman" panose="02020603050405020304" pitchFamily="18" charset="0"/>
              <a:cs typeface="Times New Roman" panose="02020603050405020304" pitchFamily="18" charset="0"/>
            </a:endParaRPr>
          </a:p>
          <a:p>
            <a:endParaRPr lang="zh-CN" altLang="en-US">
              <a:sym typeface="+mn-ea"/>
            </a:endParaRPr>
          </a:p>
          <a:p>
            <a:endParaRPr lang="zh-CN" altLang="en-US">
              <a:sym typeface="+mn-ea"/>
            </a:endParaRPr>
          </a:p>
          <a:p>
            <a:endParaRPr lang="zh-CN" altLang="en-US"/>
          </a:p>
        </p:txBody>
      </p:sp>
    </p:spTree>
    <p:extLst>
      <p:ext uri="{BB962C8B-B14F-4D97-AF65-F5344CB8AC3E}">
        <p14:creationId xmlns:p14="http://schemas.microsoft.com/office/powerpoint/2010/main" val="4077042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en-US" altLang="zh-CN" dirty="0">
                <a:latin typeface="Times New Roman" panose="02020603050405020304" pitchFamily="18" charset="0"/>
                <a:cs typeface="Times New Roman" panose="02020603050405020304" pitchFamily="18" charset="0"/>
                <a:sym typeface="+mn-ea"/>
              </a:rPr>
              <a:t>This paper aim to estimate whether the unbundling reform back in 2003 played a key role in promoting the service efficiency of regional power grid companies by applying a panel data Stochastic Frontier Analysis (SFA) model. Therefore we introduced a dummy variable that can reflect the reform in our model specification to capture the impact of the unbundling reform on the quality of service.</a:t>
            </a:r>
          </a:p>
          <a:p>
            <a:r>
              <a:rPr lang="en-US" altLang="zh-CN" dirty="0">
                <a:latin typeface="Times New Roman" panose="02020603050405020304" pitchFamily="18" charset="0"/>
                <a:cs typeface="Times New Roman" panose="02020603050405020304" pitchFamily="18" charset="0"/>
                <a:sym typeface="+mn-ea"/>
              </a:rPr>
              <a:t>Meanwhile inorder to fully consider the impact of cost on service efficiency, this article will also examine how service efficiency change in the face of the inclusion or non-inclusion of cost.</a:t>
            </a:r>
          </a:p>
          <a:p>
            <a:r>
              <a:rPr lang="en-US" altLang="zh-CN" dirty="0">
                <a:latin typeface="Times New Roman" panose="02020603050405020304" pitchFamily="18" charset="0"/>
                <a:cs typeface="Times New Roman" panose="02020603050405020304" pitchFamily="18" charset="0"/>
                <a:sym typeface="+mn-ea"/>
              </a:rPr>
              <a:t>The paper will also analyze the service efficiency at the national level, regional level and provincial levels u</a:t>
            </a:r>
            <a:r>
              <a:rPr lang="en-US" altLang="zh-CN" dirty="0" smtClean="0">
                <a:latin typeface="Times New Roman" panose="02020603050405020304" pitchFamily="18" charset="0"/>
                <a:cs typeface="Times New Roman" panose="02020603050405020304" pitchFamily="18" charset="0"/>
                <a:sym typeface="+mn-ea"/>
              </a:rPr>
              <a:t>sing </a:t>
            </a:r>
            <a:r>
              <a:rPr lang="en-US" altLang="zh-CN" dirty="0">
                <a:latin typeface="Times New Roman" panose="02020603050405020304" pitchFamily="18" charset="0"/>
                <a:cs typeface="Times New Roman" panose="02020603050405020304" pitchFamily="18" charset="0"/>
                <a:sym typeface="+mn-ea"/>
              </a:rPr>
              <a:t>a panel data of 30 </a:t>
            </a:r>
            <a:r>
              <a:rPr lang="en-US" altLang="zh-CN" dirty="0" smtClean="0">
                <a:latin typeface="Times New Roman" panose="02020603050405020304" pitchFamily="18" charset="0"/>
                <a:cs typeface="Times New Roman" panose="02020603050405020304" pitchFamily="18" charset="0"/>
                <a:sym typeface="+mn-ea"/>
              </a:rPr>
              <a:t>provinces </a:t>
            </a:r>
            <a:r>
              <a:rPr lang="en-US" altLang="zh-CN" dirty="0">
                <a:latin typeface="Times New Roman" panose="02020603050405020304" pitchFamily="18" charset="0"/>
                <a:cs typeface="Times New Roman" panose="02020603050405020304" pitchFamily="18" charset="0"/>
                <a:sym typeface="+mn-ea"/>
              </a:rPr>
              <a:t>for a period of 17 years.</a:t>
            </a:r>
            <a:endParaRPr lang="zh-CN" altLang="zh-CN" dirty="0">
              <a:sym typeface="+mn-ea"/>
            </a:endParaRPr>
          </a:p>
        </p:txBody>
      </p:sp>
    </p:spTree>
    <p:extLst>
      <p:ext uri="{BB962C8B-B14F-4D97-AF65-F5344CB8AC3E}">
        <p14:creationId xmlns:p14="http://schemas.microsoft.com/office/powerpoint/2010/main" val="1051239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Until</a:t>
            </a:r>
            <a:r>
              <a:rPr lang="en-US" altLang="zh-CN" sz="1200" kern="1200" baseline="0" dirty="0" smtClean="0">
                <a:solidFill>
                  <a:schemeClr val="tx1"/>
                </a:solidFill>
                <a:effectLst/>
                <a:latin typeface="+mn-lt"/>
                <a:ea typeface="+mn-ea"/>
                <a:cs typeface="+mn-cs"/>
              </a:rPr>
              <a:t> now, there have been extensive studies focused on the </a:t>
            </a:r>
            <a:r>
              <a:rPr lang="en-US" altLang="zh-CN" dirty="0" smtClean="0">
                <a:latin typeface="Times New Roman" panose="02020603050405020304" pitchFamily="18" charset="0"/>
                <a:cs typeface="Times New Roman" panose="02020603050405020304" pitchFamily="18" charset="0"/>
              </a:rPr>
              <a:t>effect of electricity sector deregulation and unbundling on efficiency. The majority of the studies have found that increased competition and unbundling may work to improve the efficiency of power grid companies. The</a:t>
            </a:r>
            <a:r>
              <a:rPr lang="en-US" altLang="zh-CN" baseline="0" dirty="0" smtClean="0">
                <a:latin typeface="Times New Roman" panose="02020603050405020304" pitchFamily="18" charset="0"/>
                <a:cs typeface="Times New Roman" panose="02020603050405020304" pitchFamily="18" charset="0"/>
              </a:rPr>
              <a:t> perspectives of these studies can be divided into the following three categories: national level/company level/and regional level.</a:t>
            </a:r>
          </a:p>
          <a:p>
            <a:r>
              <a:rPr lang="en-US" altLang="zh-CN" sz="1200" kern="1200" baseline="0" dirty="0" smtClean="0">
                <a:solidFill>
                  <a:schemeClr val="tx1"/>
                </a:solidFill>
                <a:effectLst/>
                <a:latin typeface="Times New Roman" panose="02020603050405020304" pitchFamily="18" charset="0"/>
                <a:ea typeface="+mn-ea"/>
                <a:cs typeface="Times New Roman" panose="02020603050405020304" pitchFamily="18" charset="0"/>
              </a:rPr>
              <a:t>(</a:t>
            </a:r>
            <a:r>
              <a:rPr lang="zh-CN" altLang="en-US" sz="1200" kern="1200" baseline="0" dirty="0" smtClean="0">
                <a:solidFill>
                  <a:schemeClr val="tx1"/>
                </a:solidFill>
                <a:effectLst/>
                <a:latin typeface="Times New Roman" panose="02020603050405020304" pitchFamily="18" charset="0"/>
                <a:ea typeface="+mn-ea"/>
                <a:cs typeface="Times New Roman" panose="02020603050405020304" pitchFamily="18" charset="0"/>
              </a:rPr>
              <a:t>这里可以简单点说，不然要讲太多了</a:t>
            </a:r>
            <a:r>
              <a:rPr lang="en-US" altLang="zh-CN" sz="1200" kern="1200" baseline="0" dirty="0" smtClean="0">
                <a:solidFill>
                  <a:schemeClr val="tx1"/>
                </a:solidFill>
                <a:effectLst/>
                <a:latin typeface="Times New Roman" panose="02020603050405020304" pitchFamily="18" charset="0"/>
                <a:ea typeface="+mn-ea"/>
                <a:cs typeface="Times New Roman" panose="02020603050405020304" pitchFamily="18" charset="0"/>
              </a:rPr>
              <a:t>)Previous studies are mainly concerned with the efficiency comparison between countries and companies</a:t>
            </a:r>
            <a:endParaRPr lang="en-US" altLang="zh-CN" sz="1200" kern="1200" dirty="0" smtClean="0">
              <a:solidFill>
                <a:schemeClr val="tx1"/>
              </a:solidFill>
              <a:effectLst/>
              <a:latin typeface="+mn-lt"/>
              <a:ea typeface="+mn-ea"/>
              <a:cs typeface="+mn-cs"/>
            </a:endParaRPr>
          </a:p>
          <a:p>
            <a:endParaRPr lang="zh-CN" altLang="zh-CN" sz="1200" kern="1200" dirty="0" smtClean="0">
              <a:solidFill>
                <a:schemeClr val="tx1"/>
              </a:solidFill>
              <a:effectLst/>
              <a:latin typeface="+mn-lt"/>
              <a:ea typeface="+mn-ea"/>
              <a:cs typeface="+mn-cs"/>
            </a:endParaRPr>
          </a:p>
          <a:p>
            <a:endParaRPr lang="zh-CN" altLang="zh-CN" sz="1200" kern="1200" dirty="0" smtClean="0">
              <a:solidFill>
                <a:schemeClr val="tx1"/>
              </a:solidFill>
              <a:effectLst/>
              <a:latin typeface="+mn-lt"/>
              <a:ea typeface="+mn-ea"/>
              <a:cs typeface="+mn-cs"/>
            </a:endParaRPr>
          </a:p>
          <a:p>
            <a:endParaRPr lang="zh-CN" altLang="en-US" dirty="0"/>
          </a:p>
        </p:txBody>
      </p:sp>
      <p:sp>
        <p:nvSpPr>
          <p:cNvPr id="4" name="灯片编号占位符 3"/>
          <p:cNvSpPr>
            <a:spLocks noGrp="1"/>
          </p:cNvSpPr>
          <p:nvPr>
            <p:ph type="sldNum" sz="quarter" idx="10"/>
          </p:nvPr>
        </p:nvSpPr>
        <p:spPr/>
        <p:txBody>
          <a:bodyPr/>
          <a:lstStyle/>
          <a:p>
            <a:fld id="{74D57BBE-C7D8-4655-9E26-205329C55277}" type="slidenum">
              <a:rPr lang="zh-CN" altLang="en-US" smtClean="0"/>
              <a:t>7</a:t>
            </a:fld>
            <a:endParaRPr lang="zh-CN" altLang="en-US"/>
          </a:p>
        </p:txBody>
      </p:sp>
    </p:spTree>
    <p:extLst>
      <p:ext uri="{BB962C8B-B14F-4D97-AF65-F5344CB8AC3E}">
        <p14:creationId xmlns:p14="http://schemas.microsoft.com/office/powerpoint/2010/main" val="3226147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effectLst/>
                <a:sym typeface="+mn-ea"/>
              </a:rPr>
              <a:t>However</a:t>
            </a:r>
            <a:r>
              <a:rPr lang="zh-CN" altLang="en-US" dirty="0" smtClean="0">
                <a:effectLst/>
                <a:sym typeface="+mn-ea"/>
              </a:rPr>
              <a:t>，</a:t>
            </a:r>
            <a:r>
              <a:rPr lang="en-US" altLang="zh-CN" dirty="0" smtClean="0">
                <a:effectLst/>
                <a:sym typeface="+mn-ea"/>
              </a:rPr>
              <a:t>few</a:t>
            </a:r>
            <a:r>
              <a:rPr lang="en-US" altLang="zh-CN" baseline="0" dirty="0" smtClean="0">
                <a:effectLst/>
                <a:sym typeface="+mn-ea"/>
              </a:rPr>
              <a:t> researchers have focused on regional comparison. We seem to acquiesce: any company can always maintain the same level of efficiency among different regions. But with the existence of exogenous heterogeneity, even an efficient enterprise will have different efficiency performance in different regions. So, it is necessary to make efficiency comparisons among regions.</a:t>
            </a:r>
          </a:p>
          <a:p>
            <a:r>
              <a:rPr lang="en-US" altLang="zh-CN" dirty="0" smtClean="0">
                <a:effectLst/>
                <a:sym typeface="+mn-ea"/>
              </a:rPr>
              <a:t>Until now, regional researches</a:t>
            </a:r>
            <a:r>
              <a:rPr lang="en-US" altLang="zh-CN" baseline="0" dirty="0" smtClean="0">
                <a:effectLst/>
                <a:sym typeface="+mn-ea"/>
              </a:rPr>
              <a:t> mainly focus on comparison between Chinese provincial companies.</a:t>
            </a:r>
            <a:endParaRPr lang="en-US" altLang="zh-CN" dirty="0" smtClean="0">
              <a:effectLst/>
              <a:sym typeface="+mn-ea"/>
            </a:endParaRPr>
          </a:p>
          <a:p>
            <a:r>
              <a:rPr lang="en-US" altLang="zh-CN" dirty="0" smtClean="0">
                <a:effectLst/>
                <a:sym typeface="+mn-ea"/>
              </a:rPr>
              <a:t>Li(2016) applied SFA</a:t>
            </a:r>
            <a:r>
              <a:rPr lang="en-US" altLang="zh-CN" baseline="0" dirty="0" smtClean="0">
                <a:effectLst/>
                <a:sym typeface="+mn-ea"/>
              </a:rPr>
              <a:t> to study the efficiency of State Grid Corporation of China using a data from 2005 to 2009 in 23 provinces and found that per capita GDP of province is negatively related to the costs of the electric grid company located in the corresponding province.</a:t>
            </a:r>
          </a:p>
          <a:p>
            <a:r>
              <a:rPr lang="en-US" altLang="zh-CN" dirty="0" smtClean="0">
                <a:effectLst/>
                <a:sym typeface="+mn-ea"/>
              </a:rPr>
              <a:t>Deng et al.(2018) used SFA to estimate both technical efficiency and service efficiency of China's power gird companies, and found that economic development has a comparatively greater influence on technical efficiency.</a:t>
            </a:r>
          </a:p>
        </p:txBody>
      </p:sp>
      <p:sp>
        <p:nvSpPr>
          <p:cNvPr id="4" name="灯片编号占位符 3"/>
          <p:cNvSpPr>
            <a:spLocks noGrp="1"/>
          </p:cNvSpPr>
          <p:nvPr>
            <p:ph type="sldNum" sz="quarter" idx="10"/>
          </p:nvPr>
        </p:nvSpPr>
        <p:spPr/>
        <p:txBody>
          <a:bodyPr/>
          <a:lstStyle/>
          <a:p>
            <a:fld id="{74D57BBE-C7D8-4655-9E26-205329C55277}" type="slidenum">
              <a:rPr lang="zh-CN" altLang="en-US" smtClean="0"/>
              <a:t>8</a:t>
            </a:fld>
            <a:endParaRPr lang="zh-CN" altLang="en-US"/>
          </a:p>
        </p:txBody>
      </p:sp>
    </p:spTree>
    <p:extLst>
      <p:ext uri="{BB962C8B-B14F-4D97-AF65-F5344CB8AC3E}">
        <p14:creationId xmlns:p14="http://schemas.microsoft.com/office/powerpoint/2010/main" val="2679463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effectLst/>
                <a:sym typeface="+mn-ea"/>
              </a:rPr>
              <a:t>What</a:t>
            </a:r>
            <a:r>
              <a:rPr lang="en-US" altLang="zh-CN" baseline="0" dirty="0" smtClean="0">
                <a:effectLst/>
                <a:sym typeface="+mn-ea"/>
              </a:rPr>
              <a:t> else do researchers tent to ignore?</a:t>
            </a:r>
          </a:p>
          <a:p>
            <a:r>
              <a:rPr lang="en-US" altLang="zh-CN" dirty="0" smtClean="0">
                <a:effectLst/>
                <a:sym typeface="+mn-ea"/>
              </a:rPr>
              <a:t>However, researchers often ignored the importance they attached to the quality of service in the power industry during the reform process. There is only a limited body of literature has addressed the issue of quality of </a:t>
            </a:r>
            <a:r>
              <a:rPr lang="en-US" altLang="zh-CN" dirty="0" err="1" smtClean="0">
                <a:effectLst/>
                <a:sym typeface="+mn-ea"/>
              </a:rPr>
              <a:t>service.Service</a:t>
            </a:r>
            <a:r>
              <a:rPr lang="en-US" altLang="zh-CN" dirty="0" smtClean="0">
                <a:effectLst/>
                <a:sym typeface="+mn-ea"/>
              </a:rPr>
              <a:t> quality often plays a key role in the reform of power industry. Only a few researchers have taken quality of service into account when study power industry.</a:t>
            </a:r>
          </a:p>
          <a:p>
            <a:endParaRPr lang="en-US" altLang="zh-CN" dirty="0" smtClean="0">
              <a:effectLst/>
              <a:sym typeface="+mn-ea"/>
            </a:endParaRPr>
          </a:p>
        </p:txBody>
      </p:sp>
      <p:sp>
        <p:nvSpPr>
          <p:cNvPr id="4" name="灯片编号占位符 3"/>
          <p:cNvSpPr>
            <a:spLocks noGrp="1"/>
          </p:cNvSpPr>
          <p:nvPr>
            <p:ph type="sldNum" sz="quarter" idx="10"/>
          </p:nvPr>
        </p:nvSpPr>
        <p:spPr/>
        <p:txBody>
          <a:bodyPr/>
          <a:lstStyle/>
          <a:p>
            <a:fld id="{74D57BBE-C7D8-4655-9E26-205329C55277}" type="slidenum">
              <a:rPr lang="zh-CN" altLang="en-US" smtClean="0"/>
              <a:t>9</a:t>
            </a:fld>
            <a:endParaRPr lang="zh-CN" altLang="en-US"/>
          </a:p>
        </p:txBody>
      </p:sp>
    </p:spTree>
    <p:extLst>
      <p:ext uri="{BB962C8B-B14F-4D97-AF65-F5344CB8AC3E}">
        <p14:creationId xmlns:p14="http://schemas.microsoft.com/office/powerpoint/2010/main" val="4161637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143000" y="1854199"/>
            <a:ext cx="6858000" cy="1655763"/>
          </a:xfrm>
        </p:spPr>
        <p:txBody>
          <a:bodyPr anchor="b">
            <a:normAutofit/>
          </a:bodyPr>
          <a:lstStyle>
            <a:lvl1pPr algn="ctr">
              <a:defRPr sz="7200" b="0"/>
            </a:lvl1pPr>
          </a:lstStyle>
          <a:p>
            <a:r>
              <a:rPr lang="zh-CN" altLang="en-US" dirty="0"/>
              <a:t>单击此处编辑标题</a:t>
            </a:r>
          </a:p>
        </p:txBody>
      </p:sp>
      <p:sp>
        <p:nvSpPr>
          <p:cNvPr id="3" name="副标题 2"/>
          <p:cNvSpPr>
            <a:spLocks noGrp="1"/>
          </p:cNvSpPr>
          <p:nvPr>
            <p:ph type="subTitle" idx="1"/>
          </p:nvPr>
        </p:nvSpPr>
        <p:spPr>
          <a:xfrm>
            <a:off x="1143000" y="3602038"/>
            <a:ext cx="6858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2019/6/1</a:t>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t>2019/6/1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628650" y="551543"/>
            <a:ext cx="7886700" cy="5558971"/>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1ED9E50-3D89-4C51-989E-729BDBD1B414}" type="datetimeFigureOut">
              <a:rPr lang="zh-CN" altLang="en-US" smtClean="0"/>
              <a:t>2019/6/1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8B2707-E82A-48E9-8EBF-CE9251085F95}" type="slidenum">
              <a:rPr lang="zh-CN" altLang="en-US" smtClean="0"/>
              <a:t>‹#›</a:t>
            </a:fld>
            <a:endParaRPr lang="zh-CN" altLang="en-US"/>
          </a:p>
        </p:txBody>
      </p:sp>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905000" y="254000"/>
            <a:ext cx="7610349" cy="749301"/>
          </a:xfrm>
        </p:spPr>
        <p:txBody>
          <a:bodyPr/>
          <a:lstStyle/>
          <a:p>
            <a:r>
              <a:rPr lang="zh-CN" altLang="en-US" dirty="0" smtClean="0"/>
              <a:t>单击此处编辑母版标题样式</a:t>
            </a:r>
            <a:endParaRPr lang="en-US" dirty="0"/>
          </a:p>
        </p:txBody>
      </p:sp>
      <p:sp>
        <p:nvSpPr>
          <p:cNvPr id="3" name="Content Placeholder 2"/>
          <p:cNvSpPr>
            <a:spLocks noGrp="1"/>
          </p:cNvSpPr>
          <p:nvPr>
            <p:ph idx="1"/>
          </p:nvPr>
        </p:nvSpPr>
        <p:spPr>
          <a:xfrm>
            <a:off x="628650" y="1622425"/>
            <a:ext cx="78867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a:xfrm>
            <a:off x="628650" y="6470651"/>
            <a:ext cx="2057400" cy="365125"/>
          </a:xfrm>
        </p:spPr>
        <p:txBody>
          <a:bodyPr/>
          <a:lstStyle/>
          <a:p>
            <a:fld id="{41ED9E50-3D89-4C51-989E-729BDBD1B414}" type="datetimeFigureOut">
              <a:rPr lang="zh-CN" altLang="en-US" smtClean="0"/>
              <a:t>2019/6/1</a:t>
            </a:fld>
            <a:endParaRPr lang="zh-CN" altLang="en-US" dirty="0"/>
          </a:p>
        </p:txBody>
      </p:sp>
      <p:sp>
        <p:nvSpPr>
          <p:cNvPr id="5" name="Footer Placeholder 4"/>
          <p:cNvSpPr>
            <a:spLocks noGrp="1"/>
          </p:cNvSpPr>
          <p:nvPr>
            <p:ph type="ftr" sz="quarter" idx="11"/>
          </p:nvPr>
        </p:nvSpPr>
        <p:spPr>
          <a:xfrm>
            <a:off x="3028950" y="6470651"/>
            <a:ext cx="3086100" cy="365125"/>
          </a:xfrm>
        </p:spPr>
        <p:txBody>
          <a:bodyPr/>
          <a:lstStyle/>
          <a:p>
            <a:endParaRPr lang="zh-CN" altLang="en-US" dirty="0"/>
          </a:p>
        </p:txBody>
      </p:sp>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9895"/>
            <a:ext cx="905001" cy="981212"/>
          </a:xfrm>
          <a:prstGeom prst="rect">
            <a:avLst/>
          </a:prstGeom>
        </p:spPr>
      </p:pic>
      <p:sp>
        <p:nvSpPr>
          <p:cNvPr id="10" name="矩形 9"/>
          <p:cNvSpPr/>
          <p:nvPr userDrawn="1"/>
        </p:nvSpPr>
        <p:spPr>
          <a:xfrm>
            <a:off x="3028950" y="6488668"/>
            <a:ext cx="2965684" cy="369332"/>
          </a:xfrm>
          <a:prstGeom prst="rect">
            <a:avLst/>
          </a:prstGeom>
        </p:spPr>
        <p:txBody>
          <a:bodyPr wrap="none">
            <a:spAutoFit/>
          </a:bodyPr>
          <a:lstStyle/>
          <a:p>
            <a:r>
              <a:rPr lang="en-US" altLang="zh-CN" dirty="0" smtClean="0">
                <a:latin typeface="Cambria" panose="02040503050406030204" pitchFamily="18" charset="0"/>
                <a:ea typeface="Cambria" panose="02040503050406030204" pitchFamily="18" charset="0"/>
              </a:rPr>
              <a:t>42</a:t>
            </a:r>
            <a:r>
              <a:rPr lang="en-US" altLang="zh-CN" baseline="30000" dirty="0" smtClean="0">
                <a:latin typeface="Cambria" panose="02040503050406030204" pitchFamily="18" charset="0"/>
                <a:ea typeface="Cambria" panose="02040503050406030204" pitchFamily="18" charset="0"/>
              </a:rPr>
              <a:t>nd</a:t>
            </a:r>
            <a:r>
              <a:rPr lang="en-US" altLang="zh-CN" dirty="0" smtClean="0">
                <a:latin typeface="Cambria" panose="02040503050406030204" pitchFamily="18" charset="0"/>
                <a:ea typeface="Cambria" panose="02040503050406030204" pitchFamily="18" charset="0"/>
              </a:rPr>
              <a:t> IAEE, Montreal,</a:t>
            </a:r>
            <a:r>
              <a:rPr lang="en-US" altLang="zh-CN" baseline="0" dirty="0" smtClean="0">
                <a:latin typeface="Cambria" panose="02040503050406030204" pitchFamily="18" charset="0"/>
                <a:ea typeface="Cambria" panose="02040503050406030204" pitchFamily="18" charset="0"/>
              </a:rPr>
              <a:t> </a:t>
            </a:r>
            <a:r>
              <a:rPr lang="en-US" altLang="zh-CN" dirty="0" smtClean="0">
                <a:latin typeface="Cambria" panose="02040503050406030204" pitchFamily="18" charset="0"/>
                <a:ea typeface="Cambria" panose="02040503050406030204" pitchFamily="18" charset="0"/>
              </a:rPr>
              <a:t>June 1  </a:t>
            </a:r>
            <a:endParaRPr lang="zh-CN" altLang="en-US" dirty="0"/>
          </a:p>
        </p:txBody>
      </p:sp>
      <p:pic>
        <p:nvPicPr>
          <p:cNvPr id="11" name="图片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36440" y="147484"/>
            <a:ext cx="1407560" cy="763833"/>
          </a:xfrm>
          <a:prstGeom prst="rect">
            <a:avLst/>
          </a:prstGeom>
        </p:spPr>
      </p:pic>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5700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4497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a:xfrm>
            <a:off x="628650" y="6470651"/>
            <a:ext cx="2057400" cy="365125"/>
          </a:xfrm>
        </p:spPr>
        <p:txBody>
          <a:bodyPr/>
          <a:lstStyle/>
          <a:p>
            <a:fld id="{41ED9E50-3D89-4C51-989E-729BDBD1B414}" type="datetimeFigureOut">
              <a:rPr lang="zh-CN" altLang="en-US" smtClean="0"/>
              <a:t>2019/6/1</a:t>
            </a:fld>
            <a:endParaRPr lang="zh-CN" altLang="en-US"/>
          </a:p>
        </p:txBody>
      </p:sp>
      <p:sp>
        <p:nvSpPr>
          <p:cNvPr id="5" name="Footer Placeholder 4"/>
          <p:cNvSpPr>
            <a:spLocks noGrp="1"/>
          </p:cNvSpPr>
          <p:nvPr>
            <p:ph type="ftr" sz="quarter" idx="11"/>
          </p:nvPr>
        </p:nvSpPr>
        <p:spPr>
          <a:xfrm>
            <a:off x="3028950" y="6470651"/>
            <a:ext cx="3086100" cy="365125"/>
          </a:xfrm>
        </p:spPr>
        <p:txBody>
          <a:bodyPr/>
          <a:lstStyle/>
          <a:p>
            <a:endParaRPr lang="zh-CN" alt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628650" y="266699"/>
            <a:ext cx="7886700" cy="762001"/>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6732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6732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a:xfrm>
            <a:off x="628650" y="6470651"/>
            <a:ext cx="2057400" cy="365125"/>
          </a:xfrm>
        </p:spPr>
        <p:txBody>
          <a:bodyPr/>
          <a:lstStyle/>
          <a:p>
            <a:fld id="{41ED9E50-3D89-4C51-989E-729BDBD1B414}" type="datetimeFigureOut">
              <a:rPr lang="zh-CN" altLang="en-US" smtClean="0"/>
              <a:t>2019/6/1</a:t>
            </a:fld>
            <a:endParaRPr lang="zh-CN" altLang="en-US"/>
          </a:p>
        </p:txBody>
      </p:sp>
      <p:sp>
        <p:nvSpPr>
          <p:cNvPr id="6" name="Footer Placeholder 5"/>
          <p:cNvSpPr>
            <a:spLocks noGrp="1"/>
          </p:cNvSpPr>
          <p:nvPr>
            <p:ph type="ftr" sz="quarter" idx="11"/>
          </p:nvPr>
        </p:nvSpPr>
        <p:spPr>
          <a:xfrm>
            <a:off x="3028950" y="6470651"/>
            <a:ext cx="3086100" cy="365125"/>
          </a:xfrm>
        </p:spPr>
        <p:txBody>
          <a:bodyPr/>
          <a:lstStyle/>
          <a:p>
            <a:endParaRPr lang="zh-CN" altLang="en-US"/>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1ED9E50-3D89-4C51-989E-729BDBD1B414}" type="datetimeFigureOut">
              <a:rPr lang="zh-CN" altLang="en-US" smtClean="0"/>
              <a:t>2019/6/1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endParaRPr lang="zh-CN" altLang="en-US"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739738" y="215900"/>
            <a:ext cx="7775611" cy="787401"/>
          </a:xfrm>
        </p:spPr>
        <p:txBody>
          <a:bodyPr/>
          <a:lstStyle>
            <a:lvl1pPr>
              <a:defRPr lang="zh-CN" altLang="en-US" sz="4000" kern="1200" smtClean="0">
                <a:solidFill>
                  <a:srgbClr val="0070C0"/>
                </a:solidFill>
                <a:latin typeface="Times New Roman" panose="02020603050405020304" pitchFamily="18" charset="0"/>
                <a:ea typeface="+mj-ea"/>
                <a:cs typeface="Times New Roman" panose="02020603050405020304" pitchFamily="18" charset="0"/>
              </a:defRPr>
            </a:lvl1pPr>
          </a:lstStyle>
          <a:p>
            <a:r>
              <a:rPr lang="zh-CN" altLang="en-US" dirty="0" smtClean="0"/>
              <a:t>单击此处编辑母版标题样式</a:t>
            </a:r>
            <a:endParaRPr lang="en-US" dirty="0"/>
          </a:p>
        </p:txBody>
      </p:sp>
      <p:sp>
        <p:nvSpPr>
          <p:cNvPr id="3" name="Date Placeholder 2"/>
          <p:cNvSpPr>
            <a:spLocks noGrp="1"/>
          </p:cNvSpPr>
          <p:nvPr>
            <p:ph type="dt" sz="half" idx="10"/>
          </p:nvPr>
        </p:nvSpPr>
        <p:spPr>
          <a:xfrm>
            <a:off x="628650" y="6470651"/>
            <a:ext cx="2057400" cy="365125"/>
          </a:xfrm>
        </p:spPr>
        <p:txBody>
          <a:bodyPr/>
          <a:lstStyle/>
          <a:p>
            <a:fld id="{41ED9E50-3D89-4C51-989E-729BDBD1B414}" type="datetimeFigureOut">
              <a:rPr lang="zh-CN" altLang="en-US" smtClean="0"/>
              <a:t>2019/6/1</a:t>
            </a:fld>
            <a:endParaRPr lang="zh-CN" altLang="en-US"/>
          </a:p>
        </p:txBody>
      </p:sp>
      <p:sp>
        <p:nvSpPr>
          <p:cNvPr id="4" name="Footer Placeholder 3"/>
          <p:cNvSpPr>
            <a:spLocks noGrp="1"/>
          </p:cNvSpPr>
          <p:nvPr>
            <p:ph type="ftr" sz="quarter" idx="11"/>
          </p:nvPr>
        </p:nvSpPr>
        <p:spPr>
          <a:xfrm>
            <a:off x="3028950" y="6470651"/>
            <a:ext cx="3086100" cy="365125"/>
          </a:xfrm>
        </p:spPr>
        <p:txBody>
          <a:bodyPr/>
          <a:lstStyle/>
          <a:p>
            <a:endParaRPr lang="zh-CN" altLang="en-US"/>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D9E50-3D89-4C51-989E-729BDBD1B414}" type="datetimeFigureOut">
              <a:rPr lang="zh-CN" altLang="en-US" smtClean="0"/>
              <a:t>2019/6/1</a:t>
            </a:fld>
            <a:endParaRPr lang="zh-CN" altLang="en-US"/>
          </a:p>
        </p:txBody>
      </p:sp>
      <p:sp>
        <p:nvSpPr>
          <p:cNvPr id="3" name="Footer Placeholder 2"/>
          <p:cNvSpPr>
            <a:spLocks noGrp="1"/>
          </p:cNvSpPr>
          <p:nvPr>
            <p:ph type="ftr" sz="quarter" idx="11"/>
          </p:nvPr>
        </p:nvSpPr>
        <p:spPr/>
        <p:txBody>
          <a:bodyPr/>
          <a:lstStyle/>
          <a:p>
            <a:endParaRPr lang="zh-CN" altLang="en-US"/>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1ED9E50-3D89-4C51-989E-729BDBD1B414}" type="datetimeFigureOut">
              <a:rPr lang="zh-CN" altLang="en-US" smtClean="0"/>
              <a:t>2019/6/1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18B2707-E82A-48E9-8EBF-CE9251085F95}"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1ED9E50-3D89-4C51-989E-729BDBD1B414}" type="datetimeFigureOut">
              <a:rPr lang="zh-CN" altLang="en-US" smtClean="0"/>
              <a:t>2019/6/1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18B2707-E82A-48E9-8EBF-CE9251085F95}"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dirty="0"/>
              <a:t>单击此处编辑母版标题样式</a:t>
            </a:r>
          </a:p>
        </p:txBody>
      </p:sp>
      <p:sp>
        <p:nvSpPr>
          <p:cNvPr id="3" name="内容占位符 2"/>
          <p:cNvSpPr>
            <a:spLocks noGrp="1"/>
          </p:cNvSpPr>
          <p:nvPr>
            <p:ph idx="1"/>
          </p:nvPr>
        </p:nvSpPr>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2019/6/1</a:t>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1ED9E50-3D89-4C51-989E-729BDBD1B414}" type="datetimeFigureOut">
              <a:rPr lang="zh-CN" altLang="en-US" smtClean="0"/>
              <a:t>2019/6/1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8B2707-E82A-48E9-8EBF-CE9251085F95}"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DD7636-5BE1-44BC-BB5F-15739D9E18E1}" type="datetimeFigureOut">
              <a:rPr lang="zh-CN" altLang="en-US" smtClean="0"/>
              <a:t>2019/6/1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7C0E1D-24C4-406F-9615-DBDA8D2D1F93}" type="slidenum">
              <a:rPr lang="zh-CN" altLang="en-US" smtClean="0"/>
              <a:t>‹#›</a:t>
            </a:fld>
            <a:endParaRPr lang="zh-CN" altLang="en-US"/>
          </a:p>
        </p:txBody>
      </p:sp>
      <p:sp>
        <p:nvSpPr>
          <p:cNvPr id="5" name="标题 4"/>
          <p:cNvSpPr>
            <a:spLocks noGrp="1"/>
          </p:cNvSpPr>
          <p:nvPr>
            <p:ph type="title" hasCustomPrompt="1"/>
          </p:nvPr>
        </p:nvSpPr>
        <p:spPr>
          <a:xfrm>
            <a:off x="628650" y="2187443"/>
            <a:ext cx="7886700" cy="2483115"/>
          </a:xfrm>
        </p:spPr>
        <p:txBody>
          <a:bodyPr>
            <a:normAutofit/>
          </a:bodyPr>
          <a:lstStyle>
            <a:lvl1pPr algn="ctr">
              <a:defRPr sz="6000" b="0"/>
            </a:lvl1pPr>
          </a:lstStyle>
          <a:p>
            <a:r>
              <a:rPr lang="zh-CN" altLang="en-US" dirty="0"/>
              <a:t>单击此处编辑标题</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a:t>单击此处编辑母版标题样式</a:t>
            </a:r>
          </a:p>
        </p:txBody>
      </p:sp>
      <p:sp>
        <p:nvSpPr>
          <p:cNvPr id="3" name="内容占位符 2"/>
          <p:cNvSpPr>
            <a:spLocks noGrp="1"/>
          </p:cNvSpPr>
          <p:nvPr>
            <p:ph sz="half" idx="1"/>
          </p:nvPr>
        </p:nvSpPr>
        <p:spPr>
          <a:xfrm>
            <a:off x="628650" y="1825625"/>
            <a:ext cx="38862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4629150" y="1825625"/>
            <a:ext cx="38862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p:txBody>
          <a:bodyPr/>
          <a:lstStyle/>
          <a:p>
            <a:fld id="{760FBDFE-C587-4B4C-A407-44438C67B59E}" type="datetimeFigureOut">
              <a:rPr lang="zh-CN" altLang="en-US" smtClean="0"/>
              <a:t>2019/6/1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nchor="ctr" anchorCtr="0"/>
          <a:lstStyle/>
          <a:p>
            <a:r>
              <a:rPr lang="zh-CN" altLang="en-US"/>
              <a:t>单击此处编辑母版标题样式</a:t>
            </a:r>
          </a:p>
        </p:txBody>
      </p:sp>
      <p:sp>
        <p:nvSpPr>
          <p:cNvPr id="3" name="文本占位符 2"/>
          <p:cNvSpPr>
            <a:spLocks noGrp="1"/>
          </p:cNvSpPr>
          <p:nvPr>
            <p:ph type="body" idx="1"/>
          </p:nvPr>
        </p:nvSpPr>
        <p:spPr>
          <a:xfrm>
            <a:off x="629841" y="1744961"/>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内容占位符 3"/>
          <p:cNvSpPr>
            <a:spLocks noGrp="1"/>
          </p:cNvSpPr>
          <p:nvPr>
            <p:ph sz="half" idx="2"/>
          </p:nvPr>
        </p:nvSpPr>
        <p:spPr>
          <a:xfrm>
            <a:off x="629841" y="2615609"/>
            <a:ext cx="3868340"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4629150" y="1744961"/>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内容占位符 5"/>
          <p:cNvSpPr>
            <a:spLocks noGrp="1"/>
          </p:cNvSpPr>
          <p:nvPr>
            <p:ph sz="quarter" idx="4"/>
          </p:nvPr>
        </p:nvSpPr>
        <p:spPr>
          <a:xfrm>
            <a:off x="4629150" y="2615609"/>
            <a:ext cx="3887391"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p:txBody>
          <a:bodyPr/>
          <a:lstStyle/>
          <a:p>
            <a:fld id="{760FBDFE-C587-4B4C-A407-44438C67B59E}" type="datetimeFigureOut">
              <a:rPr lang="zh-CN" altLang="en-US" smtClean="0"/>
              <a:t>2019/6/1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2428875" y="2159000"/>
            <a:ext cx="4286250" cy="1382450"/>
          </a:xfrm>
        </p:spPr>
        <p:txBody>
          <a:bodyPr anchor="b" anchorCtr="0">
            <a:normAutofit/>
          </a:bodyPr>
          <a:lstStyle>
            <a:lvl1pPr algn="ctr">
              <a:defRPr sz="8000" b="0">
                <a:solidFill>
                  <a:schemeClr val="tx1"/>
                </a:solidFill>
              </a:defRPr>
            </a:lvl1pPr>
          </a:lstStyle>
          <a:p>
            <a:r>
              <a:rPr lang="zh-CN" altLang="en-US" dirty="0"/>
              <a:t>编辑标题</a:t>
            </a:r>
          </a:p>
        </p:txBody>
      </p:sp>
      <p:sp>
        <p:nvSpPr>
          <p:cNvPr id="3" name="日期占位符 2"/>
          <p:cNvSpPr>
            <a:spLocks noGrp="1"/>
          </p:cNvSpPr>
          <p:nvPr>
            <p:ph type="dt" sz="half" idx="10"/>
          </p:nvPr>
        </p:nvSpPr>
        <p:spPr/>
        <p:txBody>
          <a:bodyPr/>
          <a:lstStyle/>
          <a:p>
            <a:fld id="{20DD7636-5BE1-44BC-BB5F-15739D9E18E1}" type="datetimeFigureOut">
              <a:rPr lang="zh-CN" altLang="en-US" smtClean="0"/>
              <a:t>2019/6/1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7C0E1D-24C4-406F-9615-DBDA8D2D1F93}" type="slidenum">
              <a:rPr lang="zh-CN" altLang="en-US" smtClean="0"/>
              <a:t>‹#›</a:t>
            </a:fld>
            <a:endParaRPr lang="zh-CN" altLang="en-US"/>
          </a:p>
        </p:txBody>
      </p:sp>
      <p:sp>
        <p:nvSpPr>
          <p:cNvPr id="37" name="内容占位符 36"/>
          <p:cNvSpPr>
            <a:spLocks noGrp="1"/>
          </p:cNvSpPr>
          <p:nvPr>
            <p:ph sz="quarter" idx="13" hasCustomPrompt="1"/>
          </p:nvPr>
        </p:nvSpPr>
        <p:spPr>
          <a:xfrm>
            <a:off x="2428875" y="3733201"/>
            <a:ext cx="4286250" cy="1185937"/>
          </a:xfrm>
        </p:spPr>
        <p:txBody>
          <a:bodyPr>
            <a:normAutofit/>
          </a:bodyPr>
          <a:lstStyle>
            <a:lvl1pPr marL="0" indent="0" algn="ctr">
              <a:buNone/>
              <a:defRPr sz="3200">
                <a:solidFill>
                  <a:schemeClr val="tx1"/>
                </a:solidFill>
              </a:defRPr>
            </a:lvl1pPr>
          </a:lstStyle>
          <a:p>
            <a:pPr lvl="0"/>
            <a:r>
              <a:rPr lang="zh-CN" altLang="en-US" dirty="0"/>
              <a:t>编辑文本</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t>2019/6/1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713673"/>
            <a:ext cx="3511241" cy="1428161"/>
          </a:xfrm>
        </p:spPr>
        <p:txBody>
          <a:bodyPr anchor="t" anchorCtr="0">
            <a:normAutofit/>
          </a:bodyPr>
          <a:lstStyle>
            <a:lvl1pPr>
              <a:defRPr sz="3600"/>
            </a:lvl1pPr>
          </a:lstStyle>
          <a:p>
            <a:r>
              <a:rPr lang="zh-CN" altLang="en-US" dirty="0"/>
              <a:t>单击此处编辑标题</a:t>
            </a:r>
          </a:p>
        </p:txBody>
      </p:sp>
      <p:sp>
        <p:nvSpPr>
          <p:cNvPr id="3" name="图片占位符 2"/>
          <p:cNvSpPr>
            <a:spLocks noGrp="1" noChangeAspect="1"/>
          </p:cNvSpPr>
          <p:nvPr>
            <p:ph type="pic" idx="1"/>
          </p:nvPr>
        </p:nvSpPr>
        <p:spPr>
          <a:xfrm>
            <a:off x="4231888" y="713673"/>
            <a:ext cx="428391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28650" y="2313873"/>
            <a:ext cx="3511241"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t>2019/6/1</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365125"/>
            <a:ext cx="681676" cy="5811838"/>
          </a:xfrm>
        </p:spPr>
        <p:txBody>
          <a:bodyPr vert="eaVert">
            <a:normAutofit/>
          </a:bodyPr>
          <a:lstStyle>
            <a:lvl1pPr>
              <a:defRPr sz="4400"/>
            </a:lvl1pPr>
          </a:lstStyle>
          <a:p>
            <a:r>
              <a:rPr lang="zh-CN" altLang="en-US" dirty="0"/>
              <a:t>单击此处编辑标题</a:t>
            </a:r>
          </a:p>
        </p:txBody>
      </p:sp>
      <p:sp>
        <p:nvSpPr>
          <p:cNvPr id="3" name="竖排文字占位符 2"/>
          <p:cNvSpPr>
            <a:spLocks noGrp="1"/>
          </p:cNvSpPr>
          <p:nvPr>
            <p:ph type="body" orient="vert" idx="1"/>
          </p:nvPr>
        </p:nvSpPr>
        <p:spPr>
          <a:xfrm>
            <a:off x="628649" y="365125"/>
            <a:ext cx="7084832" cy="5811838"/>
          </a:xfr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2019/6/1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650" y="365125"/>
            <a:ext cx="78867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8" name="文本占位符 2"/>
          <p:cNvSpPr>
            <a:spLocks noGrp="1"/>
          </p:cNvSpPr>
          <p:nvPr>
            <p:ph type="body" idx="1"/>
            <p:custDataLst>
              <p:tags r:id="rId13"/>
            </p:custDataLst>
          </p:nvPr>
        </p:nvSpPr>
        <p:spPr>
          <a:xfrm>
            <a:off x="628650" y="1825625"/>
            <a:ext cx="78867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t>2019/6/1</a:t>
            </a:fld>
            <a:endParaRPr lang="zh-CN" altLang="en-US" dirty="0"/>
          </a:p>
        </p:txBody>
      </p:sp>
      <p:sp>
        <p:nvSpPr>
          <p:cNvPr id="10"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t>‹#›</a:t>
            </a:fld>
            <a:endParaRPr lang="zh-CN" altLang="en-US"/>
          </a:p>
        </p:txBody>
      </p:sp>
      <p:sp>
        <p:nvSpPr>
          <p:cNvPr id="2" name="KSO_TEMPLATE" hidden="1"/>
          <p:cNvSpPr/>
          <p:nvPr userDrawn="1">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ED9E50-3D89-4C51-989E-729BDBD1B414}" type="datetimeFigureOut">
              <a:rPr lang="zh-CN" altLang="en-US" smtClean="0"/>
              <a:t>2019/6/1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B2707-E82A-48E9-8EBF-CE9251085F95}" type="slidenum">
              <a:rPr lang="zh-CN" altLang="en-US" smtClean="0"/>
              <a:t>‹#›</a:t>
            </a:fld>
            <a:endParaRPr lang="zh-CN" altLang="en-US"/>
          </a:p>
        </p:txBody>
      </p:sp>
      <p:pic>
        <p:nvPicPr>
          <p:cNvPr id="7" name="图片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10.wmf"/><Relationship Id="rId18" Type="http://schemas.openxmlformats.org/officeDocument/2006/relationships/oleObject" Target="../embeddings/oleObject8.bin"/><Relationship Id="rId3" Type="http://schemas.openxmlformats.org/officeDocument/2006/relationships/notesSlide" Target="../notesSlides/notesSlide14.xml"/><Relationship Id="rId7" Type="http://schemas.openxmlformats.org/officeDocument/2006/relationships/image" Target="../media/image7.wmf"/><Relationship Id="rId12" Type="http://schemas.openxmlformats.org/officeDocument/2006/relationships/oleObject" Target="../embeddings/oleObject5.bin"/><Relationship Id="rId17" Type="http://schemas.openxmlformats.org/officeDocument/2006/relationships/image" Target="../media/image12.wmf"/><Relationship Id="rId2" Type="http://schemas.openxmlformats.org/officeDocument/2006/relationships/slideLayout" Target="../slideLayouts/slideLayout12.xml"/><Relationship Id="rId16" Type="http://schemas.openxmlformats.org/officeDocument/2006/relationships/oleObject" Target="../embeddings/oleObject7.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9.wmf"/><Relationship Id="rId5" Type="http://schemas.openxmlformats.org/officeDocument/2006/relationships/image" Target="../media/image6.wmf"/><Relationship Id="rId15" Type="http://schemas.openxmlformats.org/officeDocument/2006/relationships/image" Target="../media/image11.wmf"/><Relationship Id="rId10" Type="http://schemas.openxmlformats.org/officeDocument/2006/relationships/oleObject" Target="../embeddings/oleObject4.bin"/><Relationship Id="rId19" Type="http://schemas.openxmlformats.org/officeDocument/2006/relationships/image" Target="../media/image13.wmf"/><Relationship Id="rId4" Type="http://schemas.openxmlformats.org/officeDocument/2006/relationships/oleObject" Target="../embeddings/oleObject1.bin"/><Relationship Id="rId9" Type="http://schemas.openxmlformats.org/officeDocument/2006/relationships/image" Target="../media/image8.wmf"/><Relationship Id="rId1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8.wmf"/><Relationship Id="rId18" Type="http://schemas.openxmlformats.org/officeDocument/2006/relationships/oleObject" Target="../embeddings/oleObject16.bin"/><Relationship Id="rId3" Type="http://schemas.openxmlformats.org/officeDocument/2006/relationships/notesSlide" Target="../notesSlides/notesSlide15.xml"/><Relationship Id="rId21" Type="http://schemas.openxmlformats.org/officeDocument/2006/relationships/image" Target="../media/image22.wmf"/><Relationship Id="rId7" Type="http://schemas.openxmlformats.org/officeDocument/2006/relationships/image" Target="../media/image15.wmf"/><Relationship Id="rId12" Type="http://schemas.openxmlformats.org/officeDocument/2006/relationships/oleObject" Target="../embeddings/oleObject13.bin"/><Relationship Id="rId17" Type="http://schemas.openxmlformats.org/officeDocument/2006/relationships/image" Target="../media/image20.wmf"/><Relationship Id="rId25" Type="http://schemas.openxmlformats.org/officeDocument/2006/relationships/image" Target="../media/image24.wmf"/><Relationship Id="rId2" Type="http://schemas.openxmlformats.org/officeDocument/2006/relationships/slideLayout" Target="../slideLayouts/slideLayout12.xml"/><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vmlDrawing" Target="../drawings/vmlDrawing2.vml"/><Relationship Id="rId6" Type="http://schemas.openxmlformats.org/officeDocument/2006/relationships/oleObject" Target="../embeddings/oleObject10.bin"/><Relationship Id="rId11" Type="http://schemas.openxmlformats.org/officeDocument/2006/relationships/image" Target="../media/image17.wmf"/><Relationship Id="rId24" Type="http://schemas.openxmlformats.org/officeDocument/2006/relationships/oleObject" Target="../embeddings/oleObject19.bin"/><Relationship Id="rId5" Type="http://schemas.openxmlformats.org/officeDocument/2006/relationships/image" Target="../media/image14.wmf"/><Relationship Id="rId15" Type="http://schemas.openxmlformats.org/officeDocument/2006/relationships/image" Target="../media/image19.wmf"/><Relationship Id="rId23" Type="http://schemas.openxmlformats.org/officeDocument/2006/relationships/image" Target="../media/image23.wmf"/><Relationship Id="rId10" Type="http://schemas.openxmlformats.org/officeDocument/2006/relationships/oleObject" Target="../embeddings/oleObject12.bin"/><Relationship Id="rId19" Type="http://schemas.openxmlformats.org/officeDocument/2006/relationships/image" Target="../media/image21.wmf"/><Relationship Id="rId4" Type="http://schemas.openxmlformats.org/officeDocument/2006/relationships/oleObject" Target="../embeddings/oleObject9.bin"/><Relationship Id="rId9" Type="http://schemas.openxmlformats.org/officeDocument/2006/relationships/image" Target="../media/image16.wmf"/><Relationship Id="rId14" Type="http://schemas.openxmlformats.org/officeDocument/2006/relationships/oleObject" Target="../embeddings/oleObject14.bin"/><Relationship Id="rId22"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16.xml"/><Relationship Id="rId7" Type="http://schemas.openxmlformats.org/officeDocument/2006/relationships/image" Target="../media/image26.wmf"/><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oleObject" Target="../embeddings/oleObject21.bin"/><Relationship Id="rId11" Type="http://schemas.openxmlformats.org/officeDocument/2006/relationships/image" Target="../media/image28.wmf"/><Relationship Id="rId5" Type="http://schemas.openxmlformats.org/officeDocument/2006/relationships/image" Target="../media/image25.wmf"/><Relationship Id="rId10" Type="http://schemas.openxmlformats.org/officeDocument/2006/relationships/oleObject" Target="../embeddings/oleObject23.bin"/><Relationship Id="rId4" Type="http://schemas.openxmlformats.org/officeDocument/2006/relationships/oleObject" Target="../embeddings/oleObject20.bin"/><Relationship Id="rId9" Type="http://schemas.openxmlformats.org/officeDocument/2006/relationships/image" Target="../media/image27.w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1"/>
          <p:cNvSpPr>
            <a:spLocks noGrp="1"/>
          </p:cNvSpPr>
          <p:nvPr>
            <p:ph type="ctrTitle"/>
          </p:nvPr>
        </p:nvSpPr>
        <p:spPr>
          <a:xfrm>
            <a:off x="504212" y="1537396"/>
            <a:ext cx="8135471" cy="1620837"/>
          </a:xfrm>
        </p:spPr>
        <p:txBody>
          <a:bodyPr>
            <a:normAutofit/>
          </a:bodyPr>
          <a:lstStyle/>
          <a:p>
            <a:pPr>
              <a:lnSpc>
                <a:spcPct val="100000"/>
              </a:lnSpc>
            </a:pPr>
            <a:r>
              <a:rPr lang="en-US" altLang="zh-CN" sz="3200" b="1" dirty="0">
                <a:solidFill>
                  <a:srgbClr val="0070C0"/>
                </a:solidFill>
                <a:latin typeface="Times New Roman" panose="02020603050405020304" pitchFamily="18" charset="0"/>
                <a:cs typeface="Times New Roman" panose="02020603050405020304" pitchFamily="18" charset="0"/>
              </a:rPr>
              <a:t>Has the unbundling reform improved service efficiency of China’s power grid firms? </a:t>
            </a:r>
          </a:p>
        </p:txBody>
      </p:sp>
      <p:sp>
        <p:nvSpPr>
          <p:cNvPr id="9" name="副标题 2"/>
          <p:cNvSpPr>
            <a:spLocks noGrp="1"/>
          </p:cNvSpPr>
          <p:nvPr>
            <p:ph type="subTitle" idx="1"/>
          </p:nvPr>
        </p:nvSpPr>
        <p:spPr>
          <a:xfrm>
            <a:off x="1143000" y="3978875"/>
            <a:ext cx="6858000" cy="1278925"/>
          </a:xfrm>
        </p:spPr>
        <p:txBody>
          <a:bodyPr>
            <a:noAutofit/>
          </a:bodyPr>
          <a:lstStyle/>
          <a:p>
            <a:r>
              <a:rPr lang="en-US" altLang="zh-CN" sz="2000" b="1" i="1" dirty="0" smtClean="0">
                <a:latin typeface="Times New Roman" panose="02020603050405020304" pitchFamily="18" charset="0"/>
                <a:cs typeface="Times New Roman" panose="02020603050405020304" pitchFamily="18" charset="0"/>
              </a:rPr>
              <a:t>Bai-Chen </a:t>
            </a:r>
            <a:r>
              <a:rPr lang="en-US" altLang="zh-CN" sz="2000" b="1" i="1" dirty="0" err="1" smtClean="0">
                <a:latin typeface="Times New Roman" panose="02020603050405020304" pitchFamily="18" charset="0"/>
                <a:cs typeface="Times New Roman" panose="02020603050405020304" pitchFamily="18" charset="0"/>
              </a:rPr>
              <a:t>Xie</a:t>
            </a:r>
            <a:endParaRPr lang="en-US" altLang="zh-CN" sz="2000" b="1" i="1" dirty="0" smtClean="0">
              <a:latin typeface="Times New Roman" panose="02020603050405020304" pitchFamily="18" charset="0"/>
              <a:cs typeface="Times New Roman" panose="02020603050405020304" pitchFamily="18" charset="0"/>
            </a:endParaRPr>
          </a:p>
          <a:p>
            <a:r>
              <a:rPr lang="en-US" altLang="zh-CN" sz="2000" i="1" dirty="0" smtClean="0">
                <a:latin typeface="Times New Roman" panose="02020603050405020304" pitchFamily="18" charset="0"/>
                <a:cs typeface="Times New Roman" panose="02020603050405020304" pitchFamily="18" charset="0"/>
              </a:rPr>
              <a:t>College of Management and Economics,  Tianjin University</a:t>
            </a:r>
          </a:p>
        </p:txBody>
      </p:sp>
      <p:sp>
        <p:nvSpPr>
          <p:cNvPr id="3" name="文本框 2"/>
          <p:cNvSpPr txBox="1"/>
          <p:nvPr/>
        </p:nvSpPr>
        <p:spPr>
          <a:xfrm>
            <a:off x="2175552" y="5462665"/>
            <a:ext cx="5825448" cy="892552"/>
          </a:xfrm>
          <a:prstGeom prst="rect">
            <a:avLst/>
          </a:prstGeom>
          <a:noFill/>
        </p:spPr>
        <p:txBody>
          <a:bodyPr wrap="square" rtlCol="0">
            <a:spAutoFit/>
          </a:bodyPr>
          <a:lstStyle/>
          <a:p>
            <a:r>
              <a:rPr lang="en-US" altLang="zh-CN" sz="2400" dirty="0" smtClean="0">
                <a:solidFill>
                  <a:srgbClr val="0070C0"/>
                </a:solidFill>
                <a:latin typeface="Cambria" panose="02040503050406030204" pitchFamily="18" charset="0"/>
                <a:ea typeface="Cambria" panose="02040503050406030204" pitchFamily="18" charset="0"/>
              </a:rPr>
              <a:t>Montreal  May 29 -June 1, 2019</a:t>
            </a:r>
          </a:p>
          <a:p>
            <a:pPr>
              <a:spcBef>
                <a:spcPts val="1200"/>
              </a:spcBef>
            </a:pPr>
            <a:r>
              <a:rPr lang="en-US" altLang="zh-CN" dirty="0" smtClean="0">
                <a:latin typeface="Cambria" panose="02040503050406030204" pitchFamily="18" charset="0"/>
                <a:ea typeface="Cambria" panose="02040503050406030204" pitchFamily="18" charset="0"/>
              </a:rPr>
              <a:t>      42</a:t>
            </a:r>
            <a:r>
              <a:rPr lang="en-US" altLang="zh-CN" baseline="30000" dirty="0" smtClean="0">
                <a:latin typeface="Cambria" panose="02040503050406030204" pitchFamily="18" charset="0"/>
                <a:ea typeface="Cambria" panose="02040503050406030204" pitchFamily="18" charset="0"/>
              </a:rPr>
              <a:t>nd</a:t>
            </a:r>
            <a:r>
              <a:rPr lang="en-US" altLang="zh-CN" dirty="0" smtClean="0">
                <a:latin typeface="Cambria" panose="02040503050406030204" pitchFamily="18" charset="0"/>
                <a:ea typeface="Cambria" panose="02040503050406030204" pitchFamily="18" charset="0"/>
              </a:rPr>
              <a:t> IAEE</a:t>
            </a:r>
            <a:r>
              <a:rPr lang="en-US" altLang="zh-CN" dirty="0">
                <a:latin typeface="Cambria" panose="02040503050406030204" pitchFamily="18" charset="0"/>
                <a:ea typeface="Cambria" panose="02040503050406030204" pitchFamily="18" charset="0"/>
              </a:rPr>
              <a:t> </a:t>
            </a:r>
            <a:r>
              <a:rPr lang="en-US" altLang="zh-CN" dirty="0" smtClean="0">
                <a:latin typeface="Cambria" panose="02040503050406030204" pitchFamily="18" charset="0"/>
                <a:ea typeface="Cambria" panose="02040503050406030204" pitchFamily="18" charset="0"/>
              </a:rPr>
              <a:t>International Conference</a:t>
            </a:r>
            <a:endParaRPr lang="zh-CN" altLang="en-US" dirty="0">
              <a:latin typeface="Cambria" panose="02040503050406030204" pitchFamily="18" charset="0"/>
            </a:endParaRPr>
          </a:p>
        </p:txBody>
      </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5085" y="106422"/>
            <a:ext cx="2146711" cy="70541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781242" y="328157"/>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rPr>
              <a:t>Literature</a:t>
            </a:r>
            <a:r>
              <a:rPr lang="en-US" altLang="zh-CN" sz="3600" dirty="0">
                <a:latin typeface="Times New Roman" panose="02020603050405020304" pitchFamily="18" charset="0"/>
                <a:cs typeface="Times New Roman" panose="02020603050405020304" pitchFamily="18" charset="0"/>
              </a:rPr>
              <a:t> </a:t>
            </a:r>
            <a:r>
              <a:rPr lang="en-US" altLang="zh-CN" sz="4000" dirty="0">
                <a:solidFill>
                  <a:srgbClr val="0070C0"/>
                </a:solidFill>
                <a:latin typeface="Times New Roman" panose="02020603050405020304" pitchFamily="18" charset="0"/>
                <a:cs typeface="Times New Roman" panose="02020603050405020304" pitchFamily="18" charset="0"/>
              </a:rPr>
              <a:t>Review</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5" name="矩形 4"/>
          <p:cNvSpPr/>
          <p:nvPr/>
        </p:nvSpPr>
        <p:spPr>
          <a:xfrm>
            <a:off x="341758" y="1415816"/>
            <a:ext cx="8498540" cy="1754326"/>
          </a:xfrm>
          <a:prstGeom prst="rect">
            <a:avLst/>
          </a:prstGeom>
        </p:spPr>
        <p:txBody>
          <a:bodyPr wrap="square">
            <a:spAutoFit/>
          </a:bodyPr>
          <a:lstStyle/>
          <a:p>
            <a:pPr indent="0" algn="just">
              <a:lnSpc>
                <a:spcPct val="150000"/>
              </a:lnSpc>
              <a:buFont typeface="Wingdings" panose="05000000000000000000" pitchFamily="2" charset="2"/>
              <a:buNone/>
            </a:pPr>
            <a:r>
              <a:rPr lang="en-US" altLang="zh-CN" dirty="0">
                <a:solidFill>
                  <a:srgbClr val="0070C0"/>
                </a:solidFill>
                <a:latin typeface="Times New Roman" panose="02020603050405020304" pitchFamily="18" charset="0"/>
                <a:cs typeface="Times New Roman" panose="02020603050405020304" pitchFamily="18" charset="0"/>
              </a:rPr>
              <a:t>Pollitt et al. (2005) </a:t>
            </a:r>
            <a:r>
              <a:rPr lang="en-US" altLang="zh-CN" dirty="0" smtClean="0">
                <a:latin typeface="Times New Roman" panose="02020603050405020304" pitchFamily="18" charset="0"/>
                <a:cs typeface="Times New Roman" panose="02020603050405020304" pitchFamily="18" charset="0"/>
              </a:rPr>
              <a:t>was </a:t>
            </a:r>
            <a:r>
              <a:rPr lang="en-US" altLang="zh-CN" dirty="0">
                <a:latin typeface="Times New Roman" panose="02020603050405020304" pitchFamily="18" charset="0"/>
                <a:cs typeface="Times New Roman" panose="02020603050405020304" pitchFamily="18" charset="0"/>
              </a:rPr>
              <a:t>the first to introduce the concept of quality of </a:t>
            </a:r>
            <a:r>
              <a:rPr lang="en-US" altLang="zh-CN" dirty="0" smtClean="0">
                <a:latin typeface="Times New Roman" panose="02020603050405020304" pitchFamily="18" charset="0"/>
                <a:cs typeface="Times New Roman" panose="02020603050405020304" pitchFamily="18" charset="0"/>
              </a:rPr>
              <a:t>service. </a:t>
            </a:r>
          </a:p>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rPr>
              <a:t>The </a:t>
            </a:r>
            <a:r>
              <a:rPr lang="en-US" altLang="zh-CN" dirty="0">
                <a:latin typeface="Times New Roman" panose="02020603050405020304" pitchFamily="18" charset="0"/>
                <a:cs typeface="Times New Roman" panose="02020603050405020304" pitchFamily="18" charset="0"/>
              </a:rPr>
              <a:t>quality of service plays an important role in the evaluation of the power industry</a:t>
            </a:r>
            <a:r>
              <a:rPr lang="en-US" altLang="zh-CN" dirty="0" smtClean="0">
                <a:latin typeface="Times New Roman" panose="02020603050405020304" pitchFamily="18" charset="0"/>
                <a:cs typeface="Times New Roman" panose="02020603050405020304" pitchFamily="18" charset="0"/>
              </a:rPr>
              <a:t>.</a:t>
            </a:r>
            <a:endParaRPr lang="en-US" altLang="zh-CN" dirty="0" smtClean="0">
              <a:solidFill>
                <a:srgbClr val="0070C0"/>
              </a:solidFill>
              <a:latin typeface="Times New Roman" panose="02020603050405020304" pitchFamily="18" charset="0"/>
              <a:cs typeface="Times New Roman" panose="02020603050405020304" pitchFamily="18" charset="0"/>
            </a:endParaRPr>
          </a:p>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rPr>
              <a:t>A combination </a:t>
            </a:r>
            <a:r>
              <a:rPr lang="en-US" altLang="zh-CN" dirty="0">
                <a:latin typeface="Times New Roman" panose="02020603050405020304" pitchFamily="18" charset="0"/>
                <a:cs typeface="Times New Roman" panose="02020603050405020304" pitchFamily="18" charset="0"/>
              </a:rPr>
              <a:t>of input distance </a:t>
            </a:r>
            <a:r>
              <a:rPr lang="en-US" altLang="zh-CN" dirty="0" smtClean="0">
                <a:latin typeface="Times New Roman" panose="02020603050405020304" pitchFamily="18" charset="0"/>
                <a:cs typeface="Times New Roman" panose="02020603050405020304" pitchFamily="18" charset="0"/>
              </a:rPr>
              <a:t>function </a:t>
            </a:r>
            <a:r>
              <a:rPr lang="en-US" altLang="zh-CN" dirty="0">
                <a:latin typeface="Times New Roman" panose="02020603050405020304" pitchFamily="18" charset="0"/>
                <a:cs typeface="Times New Roman" panose="02020603050405020304" pitchFamily="18" charset="0"/>
              </a:rPr>
              <a:t>and panel data SFA </a:t>
            </a:r>
            <a:r>
              <a:rPr lang="en-US" altLang="zh-CN" dirty="0" smtClean="0">
                <a:latin typeface="Times New Roman" panose="02020603050405020304" pitchFamily="18" charset="0"/>
                <a:cs typeface="Times New Roman" panose="02020603050405020304" pitchFamily="18" charset="0"/>
              </a:rPr>
              <a:t>model.</a:t>
            </a:r>
          </a:p>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rPr>
              <a:t>Introducing </a:t>
            </a:r>
            <a:r>
              <a:rPr lang="en-US" altLang="zh-CN" dirty="0">
                <a:latin typeface="Times New Roman" panose="02020603050405020304" pitchFamily="18" charset="0"/>
                <a:cs typeface="Times New Roman" panose="02020603050405020304" pitchFamily="18" charset="0"/>
              </a:rPr>
              <a:t>quality dimension into analysis affect the estimated efficiency significantly.</a:t>
            </a:r>
          </a:p>
        </p:txBody>
      </p:sp>
      <p:sp>
        <p:nvSpPr>
          <p:cNvPr id="2" name="矩形 1"/>
          <p:cNvSpPr/>
          <p:nvPr/>
        </p:nvSpPr>
        <p:spPr>
          <a:xfrm>
            <a:off x="341758" y="5587246"/>
            <a:ext cx="8498540" cy="276999"/>
          </a:xfrm>
          <a:prstGeom prst="rect">
            <a:avLst/>
          </a:prstGeom>
        </p:spPr>
        <p:txBody>
          <a:bodyPr wrap="square">
            <a:spAutoFit/>
          </a:bodyPr>
          <a:lstStyle/>
          <a:p>
            <a:r>
              <a:rPr lang="en-US" altLang="zh-CN" sz="1200" i="1" dirty="0">
                <a:latin typeface="Times New Roman" panose="02020603050405020304" pitchFamily="18" charset="0"/>
                <a:ea typeface="Calibri" panose="020F0502020204030204" pitchFamily="34" charset="0"/>
              </a:rPr>
              <a:t>Pollitt M., 2008. Electricity reform in Argentina: Lessons for developing </a:t>
            </a:r>
            <a:r>
              <a:rPr lang="en-US" altLang="zh-CN" sz="1200" i="1" dirty="0" smtClean="0">
                <a:latin typeface="Times New Roman" panose="02020603050405020304" pitchFamily="18" charset="0"/>
                <a:ea typeface="Calibri" panose="020F0502020204030204" pitchFamily="34" charset="0"/>
              </a:rPr>
              <a:t>countries. </a:t>
            </a:r>
            <a:r>
              <a:rPr lang="en-US" altLang="zh-CN" sz="1200" i="1" dirty="0">
                <a:latin typeface="Times New Roman" panose="02020603050405020304" pitchFamily="18" charset="0"/>
                <a:ea typeface="Calibri" panose="020F0502020204030204" pitchFamily="34" charset="0"/>
              </a:rPr>
              <a:t>Energy Economics. 30, </a:t>
            </a:r>
            <a:r>
              <a:rPr lang="en-US" altLang="zh-CN" sz="1200" i="1" dirty="0" smtClean="0">
                <a:latin typeface="Times New Roman" panose="02020603050405020304" pitchFamily="18" charset="0"/>
                <a:ea typeface="Calibri" panose="020F0502020204030204" pitchFamily="34" charset="0"/>
              </a:rPr>
              <a:t>1536-1567</a:t>
            </a:r>
          </a:p>
        </p:txBody>
      </p:sp>
      <p:sp>
        <p:nvSpPr>
          <p:cNvPr id="6" name="TextBox 9"/>
          <p:cNvSpPr txBox="1"/>
          <p:nvPr/>
        </p:nvSpPr>
        <p:spPr>
          <a:xfrm>
            <a:off x="228742" y="3544319"/>
            <a:ext cx="8915258" cy="1704569"/>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b="1" dirty="0" smtClean="0">
                <a:solidFill>
                  <a:srgbClr val="0070C0"/>
                </a:solidFill>
                <a:latin typeface="Times New Roman" panose="02020603050405020304" pitchFamily="18" charset="0"/>
                <a:cs typeface="Times New Roman" panose="02020603050405020304" pitchFamily="18" charset="0"/>
                <a:sym typeface="+mn-ea"/>
              </a:rPr>
              <a:t>This </a:t>
            </a:r>
            <a:r>
              <a:rPr lang="en-US" altLang="zh-CN" b="1" dirty="0">
                <a:solidFill>
                  <a:srgbClr val="0070C0"/>
                </a:solidFill>
                <a:latin typeface="Times New Roman" panose="02020603050405020304" pitchFamily="18" charset="0"/>
                <a:cs typeface="Times New Roman" panose="02020603050405020304" pitchFamily="18" charset="0"/>
                <a:sym typeface="+mn-ea"/>
              </a:rPr>
              <a:t>is one of  the pioneering attempts to  incorporate the cost and unbundling reform into the estimate of service </a:t>
            </a:r>
            <a:r>
              <a:rPr lang="en-US" altLang="zh-CN" b="1" dirty="0" smtClean="0">
                <a:solidFill>
                  <a:srgbClr val="0070C0"/>
                </a:solidFill>
                <a:latin typeface="Times New Roman" panose="02020603050405020304" pitchFamily="18" charset="0"/>
                <a:cs typeface="Times New Roman" panose="02020603050405020304" pitchFamily="18" charset="0"/>
                <a:sym typeface="+mn-ea"/>
              </a:rPr>
              <a:t>efficiency.</a:t>
            </a:r>
            <a:endParaRPr lang="en-US" altLang="zh-CN" b="1" dirty="0">
              <a:solidFill>
                <a:srgbClr val="0070C0"/>
              </a:solidFill>
              <a:latin typeface="Times New Roman" panose="02020603050405020304" pitchFamily="18" charset="0"/>
              <a:cs typeface="Times New Roman" panose="02020603050405020304" pitchFamily="18" charset="0"/>
              <a:sym typeface="+mn-ea"/>
            </a:endParaRPr>
          </a:p>
          <a:p>
            <a:pPr marL="285750" indent="-285750" algn="just">
              <a:lnSpc>
                <a:spcPct val="150000"/>
              </a:lnSpc>
              <a:buFont typeface="Arial" panose="020B0604020202020204" pitchFamily="34" charset="0"/>
              <a:buChar char="•"/>
            </a:pPr>
            <a:r>
              <a:rPr lang="en-US" altLang="zh-CN" b="1" dirty="0" smtClean="0">
                <a:solidFill>
                  <a:srgbClr val="0070C0"/>
                </a:solidFill>
                <a:latin typeface="Times New Roman" panose="02020603050405020304" pitchFamily="18" charset="0"/>
                <a:cs typeface="Times New Roman" panose="02020603050405020304" pitchFamily="18" charset="0"/>
                <a:sym typeface="+mn-ea"/>
              </a:rPr>
              <a:t>D</a:t>
            </a:r>
            <a:r>
              <a:rPr lang="zh-CN" altLang="en-US" b="1" dirty="0" smtClean="0">
                <a:solidFill>
                  <a:srgbClr val="0070C0"/>
                </a:solidFill>
                <a:latin typeface="Times New Roman" panose="02020603050405020304" pitchFamily="18" charset="0"/>
                <a:cs typeface="Times New Roman" panose="02020603050405020304" pitchFamily="18" charset="0"/>
                <a:sym typeface="+mn-ea"/>
              </a:rPr>
              <a:t>irectly </a:t>
            </a:r>
            <a:r>
              <a:rPr lang="zh-CN" altLang="en-US" b="1" dirty="0">
                <a:solidFill>
                  <a:srgbClr val="0070C0"/>
                </a:solidFill>
                <a:latin typeface="Times New Roman" panose="02020603050405020304" pitchFamily="18" charset="0"/>
                <a:cs typeface="Times New Roman" panose="02020603050405020304" pitchFamily="18" charset="0"/>
                <a:sym typeface="+mn-ea"/>
              </a:rPr>
              <a:t>introduce the </a:t>
            </a:r>
            <a:r>
              <a:rPr lang="zh-CN" altLang="en-US" b="1" dirty="0" smtClean="0">
                <a:solidFill>
                  <a:srgbClr val="0070C0"/>
                </a:solidFill>
                <a:latin typeface="Times New Roman" panose="02020603050405020304" pitchFamily="18" charset="0"/>
                <a:cs typeface="Times New Roman" panose="02020603050405020304" pitchFamily="18" charset="0"/>
                <a:sym typeface="+mn-ea"/>
              </a:rPr>
              <a:t>ser</a:t>
            </a:r>
            <a:r>
              <a:rPr lang="en-US" altLang="zh-CN" b="1" dirty="0" smtClean="0">
                <a:solidFill>
                  <a:srgbClr val="0070C0"/>
                </a:solidFill>
                <a:latin typeface="Times New Roman" panose="02020603050405020304" pitchFamily="18" charset="0"/>
                <a:cs typeface="Times New Roman" panose="02020603050405020304" pitchFamily="18" charset="0"/>
                <a:sym typeface="+mn-ea"/>
              </a:rPr>
              <a:t>vice</a:t>
            </a:r>
            <a:r>
              <a:rPr lang="zh-CN" altLang="en-US" b="1" dirty="0" smtClean="0">
                <a:solidFill>
                  <a:srgbClr val="0070C0"/>
                </a:solidFill>
                <a:latin typeface="Times New Roman" panose="02020603050405020304" pitchFamily="18" charset="0"/>
                <a:cs typeface="Times New Roman" panose="02020603050405020304" pitchFamily="18" charset="0"/>
                <a:sym typeface="+mn-ea"/>
              </a:rPr>
              <a:t> </a:t>
            </a:r>
            <a:r>
              <a:rPr lang="zh-CN" altLang="en-US" b="1" dirty="0">
                <a:solidFill>
                  <a:srgbClr val="0070C0"/>
                </a:solidFill>
                <a:latin typeface="Times New Roman" panose="02020603050405020304" pitchFamily="18" charset="0"/>
                <a:cs typeface="Times New Roman" panose="02020603050405020304" pitchFamily="18" charset="0"/>
                <a:sym typeface="+mn-ea"/>
              </a:rPr>
              <a:t>quality </a:t>
            </a:r>
            <a:r>
              <a:rPr lang="en-US" altLang="zh-CN" b="1" dirty="0" smtClean="0">
                <a:solidFill>
                  <a:srgbClr val="0070C0"/>
                </a:solidFill>
                <a:latin typeface="Times New Roman" panose="02020603050405020304" pitchFamily="18" charset="0"/>
                <a:cs typeface="Times New Roman" panose="02020603050405020304" pitchFamily="18" charset="0"/>
                <a:sym typeface="+mn-ea"/>
              </a:rPr>
              <a:t>dimension</a:t>
            </a:r>
            <a:r>
              <a:rPr lang="zh-CN" altLang="en-US" b="1" dirty="0" smtClean="0">
                <a:solidFill>
                  <a:srgbClr val="0070C0"/>
                </a:solidFill>
                <a:latin typeface="Times New Roman" panose="02020603050405020304" pitchFamily="18" charset="0"/>
                <a:cs typeface="Times New Roman" panose="02020603050405020304" pitchFamily="18" charset="0"/>
                <a:sym typeface="+mn-ea"/>
              </a:rPr>
              <a:t> </a:t>
            </a:r>
            <a:r>
              <a:rPr lang="en-US" altLang="zh-CN" b="1" dirty="0" smtClean="0">
                <a:solidFill>
                  <a:srgbClr val="0070C0"/>
                </a:solidFill>
                <a:latin typeface="Times New Roman" panose="02020603050405020304" pitchFamily="18" charset="0"/>
                <a:cs typeface="Times New Roman" panose="02020603050405020304" pitchFamily="18" charset="0"/>
                <a:sym typeface="+mn-ea"/>
              </a:rPr>
              <a:t>into the estimate of the technical efficiency to obtain the service efficiency.</a:t>
            </a:r>
            <a:r>
              <a:rPr lang="zh-CN" altLang="en-US" b="1" dirty="0" smtClean="0">
                <a:solidFill>
                  <a:srgbClr val="0070C0"/>
                </a:solidFill>
                <a:latin typeface="Times New Roman" panose="02020603050405020304" pitchFamily="18" charset="0"/>
                <a:cs typeface="Times New Roman" panose="02020603050405020304" pitchFamily="18" charset="0"/>
                <a:sym typeface="+mn-ea"/>
              </a:rPr>
              <a:t> </a:t>
            </a:r>
            <a:endParaRPr lang="zh-CN" altLang="en-US" b="1" dirty="0">
              <a:solidFill>
                <a:srgbClr val="0070C0"/>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5445" y="1356995"/>
            <a:ext cx="8282305" cy="4247317"/>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i="1" dirty="0" err="1" smtClean="0">
                <a:latin typeface="Times New Roman" panose="02020603050405020304" pitchFamily="18" charset="0"/>
                <a:cs typeface="Times New Roman" panose="02020603050405020304" pitchFamily="18" charset="0"/>
                <a:sym typeface="+mn-ea"/>
              </a:rPr>
              <a:t>Aigner</a:t>
            </a:r>
            <a:r>
              <a:rPr lang="en-US" altLang="zh-CN" i="1" dirty="0" smtClean="0">
                <a:latin typeface="Times New Roman" panose="02020603050405020304" pitchFamily="18" charset="0"/>
                <a:cs typeface="Times New Roman" panose="02020603050405020304" pitchFamily="18" charset="0"/>
                <a:sym typeface="+mn-ea"/>
              </a:rPr>
              <a:t> </a:t>
            </a:r>
            <a:r>
              <a:rPr lang="en-US" altLang="zh-CN" i="1" dirty="0">
                <a:latin typeface="Times New Roman" panose="02020603050405020304" pitchFamily="18" charset="0"/>
                <a:cs typeface="Times New Roman" panose="02020603050405020304" pitchFamily="18" charset="0"/>
                <a:sym typeface="+mn-ea"/>
              </a:rPr>
              <a:t>et al.(1977) </a:t>
            </a:r>
            <a:r>
              <a:rPr lang="en-US" altLang="zh-CN" dirty="0">
                <a:latin typeface="Times New Roman" panose="02020603050405020304" pitchFamily="18" charset="0"/>
                <a:cs typeface="Times New Roman" panose="02020603050405020304" pitchFamily="18" charset="0"/>
                <a:sym typeface="+mn-ea"/>
              </a:rPr>
              <a:t>and </a:t>
            </a:r>
            <a:r>
              <a:rPr lang="en-US" altLang="zh-CN" i="1" dirty="0">
                <a:latin typeface="Times New Roman" panose="02020603050405020304" pitchFamily="18" charset="0"/>
                <a:cs typeface="Times New Roman" panose="02020603050405020304" pitchFamily="18" charset="0"/>
                <a:sym typeface="+mn-ea"/>
              </a:rPr>
              <a:t>Meeusen &amp; van den Broeck (1977</a:t>
            </a:r>
            <a:r>
              <a:rPr lang="en-US" altLang="zh-CN" i="1" dirty="0" smtClean="0">
                <a:latin typeface="Times New Roman" panose="02020603050405020304" pitchFamily="18" charset="0"/>
                <a:cs typeface="Times New Roman" panose="02020603050405020304" pitchFamily="18" charset="0"/>
                <a:sym typeface="+mn-ea"/>
              </a:rPr>
              <a:t>)</a:t>
            </a:r>
            <a:r>
              <a:rPr lang="en-US" altLang="zh-CN" dirty="0" smtClean="0">
                <a:latin typeface="Times New Roman" panose="02020603050405020304" pitchFamily="18" charset="0"/>
                <a:cs typeface="Times New Roman" panose="02020603050405020304" pitchFamily="18" charset="0"/>
                <a:sym typeface="+mn-ea"/>
              </a:rPr>
              <a:t>. </a:t>
            </a: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sym typeface="+mn-ea"/>
              </a:rPr>
              <a:t>It depends </a:t>
            </a:r>
            <a:r>
              <a:rPr lang="en-US" altLang="zh-CN" dirty="0">
                <a:latin typeface="Times New Roman" panose="02020603050405020304" pitchFamily="18" charset="0"/>
                <a:cs typeface="Times New Roman" panose="02020603050405020304" pitchFamily="18" charset="0"/>
                <a:sym typeface="+mn-ea"/>
              </a:rPr>
              <a:t>on model speciﬁcation, distributional assumptions and temporal behavior of inefﬁciency. </a:t>
            </a:r>
          </a:p>
          <a:p>
            <a:pPr marL="285750" indent="-285750" algn="just">
              <a:lnSpc>
                <a:spcPct val="150000"/>
              </a:lnSpc>
              <a:buFont typeface="Arial" panose="020B0604020202020204" pitchFamily="34" charset="0"/>
              <a:buChar char="•"/>
            </a:pPr>
            <a:r>
              <a:rPr lang="en-US" altLang="zh-CN" b="1" dirty="0" smtClean="0">
                <a:latin typeface="Times New Roman" panose="02020603050405020304" pitchFamily="18" charset="0"/>
                <a:cs typeface="Times New Roman" panose="02020603050405020304" pitchFamily="18" charset="0"/>
                <a:sym typeface="+mn-ea"/>
              </a:rPr>
              <a:t>Two categories: cross-sectional data, panel </a:t>
            </a:r>
            <a:r>
              <a:rPr lang="en-US" altLang="zh-CN" b="1" dirty="0">
                <a:latin typeface="Times New Roman" panose="02020603050405020304" pitchFamily="18" charset="0"/>
                <a:cs typeface="Times New Roman" panose="02020603050405020304" pitchFamily="18" charset="0"/>
                <a:sym typeface="+mn-ea"/>
              </a:rPr>
              <a:t>data</a:t>
            </a:r>
            <a:r>
              <a:rPr lang="en-US" altLang="zh-CN" dirty="0">
                <a:latin typeface="Times New Roman" panose="02020603050405020304" pitchFamily="18" charset="0"/>
                <a:cs typeface="Times New Roman" panose="02020603050405020304" pitchFamily="18" charset="0"/>
                <a:sym typeface="+mn-ea"/>
              </a:rPr>
              <a:t>.</a:t>
            </a:r>
          </a:p>
          <a:p>
            <a:pPr marL="285750" indent="-285750" algn="just">
              <a:lnSpc>
                <a:spcPct val="150000"/>
              </a:lnSpc>
              <a:buFont typeface="Arial" panose="020B0604020202020204" pitchFamily="34" charset="0"/>
              <a:buChar char="•"/>
            </a:pPr>
            <a:r>
              <a:rPr lang="en-US" altLang="zh-CN" sz="2400" dirty="0" smtClean="0">
                <a:solidFill>
                  <a:srgbClr val="0070C0"/>
                </a:solidFill>
                <a:latin typeface="Times New Roman" panose="02020603050405020304" pitchFamily="18" charset="0"/>
                <a:cs typeface="Times New Roman" panose="02020603050405020304" pitchFamily="18" charset="0"/>
                <a:sym typeface="+mn-ea"/>
              </a:rPr>
              <a:t>It enables </a:t>
            </a:r>
            <a:r>
              <a:rPr lang="en-US" altLang="zh-CN" sz="2400" dirty="0">
                <a:solidFill>
                  <a:srgbClr val="0070C0"/>
                </a:solidFill>
                <a:latin typeface="Times New Roman" panose="02020603050405020304" pitchFamily="18" charset="0"/>
                <a:cs typeface="Times New Roman" panose="02020603050405020304" pitchFamily="18" charset="0"/>
                <a:sym typeface="+mn-ea"/>
              </a:rPr>
              <a:t>the modeler to take into account some </a:t>
            </a:r>
            <a:r>
              <a:rPr lang="en-US" altLang="zh-CN" sz="2400" b="1" dirty="0">
                <a:solidFill>
                  <a:srgbClr val="0070C0"/>
                </a:solidFill>
                <a:latin typeface="Times New Roman" panose="02020603050405020304" pitchFamily="18" charset="0"/>
                <a:cs typeface="Times New Roman" panose="02020603050405020304" pitchFamily="18" charset="0"/>
                <a:sym typeface="+mn-ea"/>
              </a:rPr>
              <a:t>heterogeneity</a:t>
            </a:r>
            <a:r>
              <a:rPr lang="en-US" altLang="zh-CN" sz="2400" dirty="0">
                <a:solidFill>
                  <a:srgbClr val="0070C0"/>
                </a:solidFill>
                <a:latin typeface="Times New Roman" panose="02020603050405020304" pitchFamily="18" charset="0"/>
                <a:cs typeface="Times New Roman" panose="02020603050405020304" pitchFamily="18" charset="0"/>
                <a:sym typeface="+mn-ea"/>
              </a:rPr>
              <a:t> that may exist beyond what is possible to control using a cross-sectional approach.</a:t>
            </a:r>
          </a:p>
          <a:p>
            <a:pPr indent="0" algn="just">
              <a:lnSpc>
                <a:spcPct val="150000"/>
              </a:lnSpc>
              <a:buFont typeface="Wingdings" panose="05000000000000000000" pitchFamily="2" charset="2"/>
              <a:buNone/>
            </a:pPr>
            <a:endParaRPr lang="en-US" altLang="zh-CN" dirty="0">
              <a:latin typeface="Times New Roman" panose="02020603050405020304" pitchFamily="18" charset="0"/>
              <a:cs typeface="Times New Roman" panose="02020603050405020304" pitchFamily="18" charset="0"/>
              <a:sym typeface="+mn-ea"/>
            </a:endParaRPr>
          </a:p>
          <a:p>
            <a:pPr indent="0" algn="just">
              <a:lnSpc>
                <a:spcPct val="150000"/>
              </a:lnSpc>
              <a:buFont typeface="Wingdings" panose="05000000000000000000" pitchFamily="2" charset="2"/>
              <a:buNone/>
            </a:pPr>
            <a:endParaRPr lang="en-US" altLang="zh-CN" dirty="0">
              <a:latin typeface="Times New Roman" panose="02020603050405020304" pitchFamily="18" charset="0"/>
              <a:cs typeface="Times New Roman" panose="02020603050405020304" pitchFamily="18" charset="0"/>
              <a:sym typeface="+mn-ea"/>
            </a:endParaRPr>
          </a:p>
        </p:txBody>
      </p:sp>
      <p:sp>
        <p:nvSpPr>
          <p:cNvPr id="6" name="标题 1"/>
          <p:cNvSpPr>
            <a:spLocks noGrp="1"/>
          </p:cNvSpPr>
          <p:nvPr>
            <p:ph type="title"/>
          </p:nvPr>
        </p:nvSpPr>
        <p:spPr>
          <a:xfrm>
            <a:off x="1089060" y="254000"/>
            <a:ext cx="7426289"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Methodology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2" name="矩形 1"/>
          <p:cNvSpPr/>
          <p:nvPr/>
        </p:nvSpPr>
        <p:spPr>
          <a:xfrm>
            <a:off x="385445" y="5219895"/>
            <a:ext cx="8573620" cy="1094787"/>
          </a:xfrm>
          <a:prstGeom prst="rect">
            <a:avLst/>
          </a:prstGeom>
        </p:spPr>
        <p:txBody>
          <a:bodyPr wrap="square">
            <a:spAutoFit/>
          </a:bodyPr>
          <a:lstStyle/>
          <a:p>
            <a:pPr algn="just">
              <a:lnSpc>
                <a:spcPts val="2000"/>
              </a:lnSpc>
              <a:spcAft>
                <a:spcPts val="0"/>
              </a:spcAft>
            </a:pPr>
            <a:r>
              <a:rPr lang="en-US" altLang="zh-CN" sz="1200" i="1" dirty="0" err="1">
                <a:latin typeface="Times New Roman" panose="02020603050405020304" pitchFamily="18" charset="0"/>
                <a:cs typeface="Times New Roman" panose="02020603050405020304" pitchFamily="18" charset="0"/>
              </a:rPr>
              <a:t>Aigner</a:t>
            </a:r>
            <a:r>
              <a:rPr lang="en-US" altLang="zh-CN" sz="1200" i="1" dirty="0">
                <a:latin typeface="Times New Roman" panose="02020603050405020304" pitchFamily="18" charset="0"/>
                <a:cs typeface="Times New Roman" panose="02020603050405020304" pitchFamily="18" charset="0"/>
              </a:rPr>
              <a:t> D., Lovell C.A.K., Schmidt P., 1977. Formulation and estimation of stochastic frontier production function models. Journal of Econometrics. 6, 21-37</a:t>
            </a:r>
            <a:r>
              <a:rPr lang="en-US" altLang="zh-CN" sz="1200" i="1" dirty="0" smtClean="0">
                <a:latin typeface="Times New Roman" panose="02020603050405020304" pitchFamily="18" charset="0"/>
                <a:cs typeface="Times New Roman" panose="02020603050405020304" pitchFamily="18" charset="0"/>
              </a:rPr>
              <a:t>.</a:t>
            </a:r>
          </a:p>
          <a:p>
            <a:pPr algn="just">
              <a:lnSpc>
                <a:spcPts val="2000"/>
              </a:lnSpc>
            </a:pPr>
            <a:r>
              <a:rPr lang="en-US" altLang="zh-CN" sz="1200" i="1" dirty="0" err="1"/>
              <a:t>Meeusen</a:t>
            </a:r>
            <a:r>
              <a:rPr lang="en-US" altLang="zh-CN" sz="1200" i="1" dirty="0"/>
              <a:t> W., </a:t>
            </a:r>
            <a:r>
              <a:rPr lang="en-US" altLang="zh-CN" sz="1200" i="1" dirty="0" err="1"/>
              <a:t>Broeck</a:t>
            </a:r>
            <a:r>
              <a:rPr lang="en-US" altLang="zh-CN" sz="1200" i="1" dirty="0"/>
              <a:t> J.V.D., 1977. Efficiency estimation from Cobb-Douglas production functions with composed error. International Economic Review. 18, 435-444</a:t>
            </a:r>
            <a:r>
              <a:rPr lang="en-US" altLang="zh-CN" sz="1200" i="1" dirty="0" smtClean="0"/>
              <a:t>.</a:t>
            </a:r>
            <a:endParaRPr lang="zh-CN" altLang="zh-CN" sz="2000" dirty="0">
              <a:latin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30847" y="1460512"/>
            <a:ext cx="8282305" cy="4801314"/>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400" b="1" dirty="0" smtClean="0">
                <a:latin typeface="Times New Roman" panose="02020603050405020304" pitchFamily="18" charset="0"/>
                <a:cs typeface="Times New Roman" panose="02020603050405020304" pitchFamily="18" charset="0"/>
                <a:sym typeface="+mn-ea"/>
              </a:rPr>
              <a:t>Panel </a:t>
            </a:r>
            <a:r>
              <a:rPr lang="en-US" altLang="zh-CN" sz="2400" b="1" dirty="0">
                <a:latin typeface="Times New Roman" panose="02020603050405020304" pitchFamily="18" charset="0"/>
                <a:cs typeface="Times New Roman" panose="02020603050405020304" pitchFamily="18" charset="0"/>
                <a:sym typeface="+mn-ea"/>
              </a:rPr>
              <a:t>data stochastic frontier analysis </a:t>
            </a:r>
            <a:r>
              <a:rPr lang="en-US" altLang="zh-CN" sz="2400" b="1" dirty="0" smtClean="0">
                <a:latin typeface="Times New Roman" panose="02020603050405020304" pitchFamily="18" charset="0"/>
                <a:cs typeface="Times New Roman" panose="02020603050405020304" pitchFamily="18" charset="0"/>
                <a:sym typeface="+mn-ea"/>
              </a:rPr>
              <a:t>method</a:t>
            </a:r>
            <a:r>
              <a:rPr lang="en-US" altLang="zh-CN" sz="2400" dirty="0" smtClean="0">
                <a:latin typeface="Times New Roman" panose="02020603050405020304" pitchFamily="18" charset="0"/>
                <a:cs typeface="Times New Roman" panose="02020603050405020304" pitchFamily="18" charset="0"/>
                <a:sym typeface="+mn-ea"/>
              </a:rPr>
              <a:t>.</a:t>
            </a:r>
          </a:p>
          <a:p>
            <a:pPr marL="285750" indent="-285750" algn="just">
              <a:lnSpc>
                <a:spcPct val="150000"/>
              </a:lnSpc>
              <a:buFont typeface="Arial" panose="020B0604020202020204" pitchFamily="34" charset="0"/>
              <a:buChar char="•"/>
            </a:pPr>
            <a:endParaRPr lang="en-US" altLang="zh-CN" dirty="0">
              <a:latin typeface="Times New Roman" panose="02020603050405020304" pitchFamily="18" charset="0"/>
              <a:cs typeface="Times New Roman" panose="02020603050405020304" pitchFamily="18" charset="0"/>
              <a:sym typeface="+mn-ea"/>
            </a:endParaRPr>
          </a:p>
          <a:p>
            <a:pPr marL="742950" lvl="1" indent="-285750" algn="just">
              <a:lnSpc>
                <a:spcPct val="150000"/>
              </a:lnSpc>
              <a:buFont typeface="Wingdings" panose="05000000000000000000" charset="0"/>
              <a:buChar char="ü"/>
            </a:pPr>
            <a:r>
              <a:rPr lang="en-US" altLang="zh-CN" dirty="0">
                <a:solidFill>
                  <a:schemeClr val="accent1">
                    <a:lumMod val="75000"/>
                  </a:schemeClr>
                </a:solidFill>
                <a:latin typeface="Times New Roman" panose="02020603050405020304" pitchFamily="18" charset="0"/>
                <a:cs typeface="Times New Roman" panose="02020603050405020304" pitchFamily="18" charset="0"/>
                <a:sym typeface="+mn-ea"/>
              </a:rPr>
              <a:t>Time-Invariant Technical Inefficiency(Distribution-Free) Model</a:t>
            </a:r>
          </a:p>
          <a:p>
            <a:pPr marL="1200150" lvl="2" indent="-285750" algn="just">
              <a:lnSpc>
                <a:spcPct val="150000"/>
              </a:lnSpc>
              <a:buFont typeface="Arial" panose="020B0604020202020204" pitchFamily="34" charset="0"/>
              <a:buChar char="•"/>
            </a:pPr>
            <a:r>
              <a:rPr lang="en-US" altLang="zh-CN" i="1" dirty="0">
                <a:latin typeface="Times New Roman" panose="02020603050405020304" pitchFamily="18" charset="0"/>
                <a:cs typeface="Times New Roman" panose="02020603050405020304" pitchFamily="18" charset="0"/>
                <a:sym typeface="+mn-ea"/>
              </a:rPr>
              <a:t>Schmidt &amp; Sickles (1984)</a:t>
            </a:r>
          </a:p>
          <a:p>
            <a:pPr marL="742950" lvl="1" indent="-285750" algn="just">
              <a:lnSpc>
                <a:spcPct val="150000"/>
              </a:lnSpc>
              <a:buFont typeface="Wingdings" panose="05000000000000000000" charset="0"/>
              <a:buChar char="ü"/>
            </a:pPr>
            <a:r>
              <a:rPr lang="en-US" altLang="zh-CN" dirty="0">
                <a:solidFill>
                  <a:schemeClr val="accent1">
                    <a:lumMod val="75000"/>
                  </a:schemeClr>
                </a:solidFill>
                <a:latin typeface="Times New Roman" panose="02020603050405020304" pitchFamily="18" charset="0"/>
                <a:cs typeface="Times New Roman" panose="02020603050405020304" pitchFamily="18" charset="0"/>
                <a:sym typeface="+mn-ea"/>
              </a:rPr>
              <a:t>Time-Varying Technical Inefﬁciency Models</a:t>
            </a:r>
            <a:endParaRPr lang="en-US" altLang="zh-CN" dirty="0">
              <a:latin typeface="Times New Roman" panose="02020603050405020304" pitchFamily="18" charset="0"/>
              <a:cs typeface="Times New Roman" panose="02020603050405020304" pitchFamily="18" charset="0"/>
              <a:sym typeface="+mn-ea"/>
            </a:endParaRPr>
          </a:p>
          <a:p>
            <a:pPr marL="1200150" lvl="2" indent="-285750" algn="just">
              <a:lnSpc>
                <a:spcPct val="150000"/>
              </a:lnSpc>
              <a:buFont typeface="Arial" panose="020B0604020202020204" pitchFamily="34" charset="0"/>
              <a:buChar char="•"/>
            </a:pPr>
            <a:r>
              <a:rPr lang="en-US" altLang="zh-CN" i="1" dirty="0">
                <a:latin typeface="Times New Roman" panose="02020603050405020304" pitchFamily="18" charset="0"/>
                <a:cs typeface="Times New Roman" panose="02020603050405020304" pitchFamily="18" charset="0"/>
                <a:sym typeface="+mn-ea"/>
              </a:rPr>
              <a:t>Kumbhakar (1990) </a:t>
            </a:r>
            <a:r>
              <a:rPr lang="zh-CN" altLang="en-US" i="1" dirty="0">
                <a:latin typeface="Times New Roman" panose="02020603050405020304" pitchFamily="18" charset="0"/>
                <a:cs typeface="Times New Roman" panose="02020603050405020304" pitchFamily="18" charset="0"/>
                <a:sym typeface="+mn-ea"/>
              </a:rPr>
              <a:t>，Battese &amp; Coelli (1992) </a:t>
            </a:r>
            <a:r>
              <a:rPr lang="en-US" altLang="zh-CN" i="1" dirty="0">
                <a:latin typeface="Times New Roman" panose="02020603050405020304" pitchFamily="18" charset="0"/>
                <a:cs typeface="Times New Roman" panose="02020603050405020304" pitchFamily="18" charset="0"/>
                <a:sym typeface="+mn-ea"/>
              </a:rPr>
              <a:t>and Lee &amp; Schmidt (1993)</a:t>
            </a:r>
          </a:p>
          <a:p>
            <a:pPr marL="742950" lvl="1" indent="-285750" algn="just">
              <a:lnSpc>
                <a:spcPct val="150000"/>
              </a:lnSpc>
              <a:buFont typeface="Wingdings" panose="05000000000000000000" charset="0"/>
              <a:buChar char="ü"/>
            </a:pPr>
            <a:r>
              <a:rPr lang="en-US" altLang="zh-CN" dirty="0">
                <a:solidFill>
                  <a:schemeClr val="accent1">
                    <a:lumMod val="75000"/>
                  </a:schemeClr>
                </a:solidFill>
                <a:latin typeface="Times New Roman" panose="02020603050405020304" pitchFamily="18" charset="0"/>
                <a:cs typeface="Times New Roman" panose="02020603050405020304" pitchFamily="18" charset="0"/>
                <a:sym typeface="+mn-ea"/>
              </a:rPr>
              <a:t>Models that Separate Firm Heterogeneity from Ineﬃciency.</a:t>
            </a:r>
          </a:p>
          <a:p>
            <a:pPr marL="1200150" lvl="2" indent="-285750" algn="just">
              <a:lnSpc>
                <a:spcPct val="150000"/>
              </a:lnSpc>
              <a:buFont typeface="Arial" panose="020B0604020202020204" pitchFamily="34" charset="0"/>
              <a:buChar char="•"/>
            </a:pPr>
            <a:r>
              <a:rPr lang="zh-CN" altLang="en-US" i="1" dirty="0">
                <a:latin typeface="Times New Roman" panose="02020603050405020304" pitchFamily="18" charset="0"/>
                <a:cs typeface="Times New Roman" panose="02020603050405020304" pitchFamily="18" charset="0"/>
                <a:sym typeface="+mn-ea"/>
              </a:rPr>
              <a:t>Battese &amp; Coelli (1992)，</a:t>
            </a:r>
            <a:r>
              <a:rPr lang="en-US" altLang="zh-CN" i="1" dirty="0">
                <a:latin typeface="Times New Roman" panose="02020603050405020304" pitchFamily="18" charset="0"/>
                <a:cs typeface="Times New Roman" panose="02020603050405020304" pitchFamily="18" charset="0"/>
                <a:sym typeface="+mn-ea"/>
              </a:rPr>
              <a:t>Greene (2005a, b), Wang &amp; Ho (2010)</a:t>
            </a:r>
            <a:endParaRPr lang="en-US" altLang="zh-CN" i="1" dirty="0">
              <a:solidFill>
                <a:schemeClr val="accent1">
                  <a:lumMod val="75000"/>
                </a:schemeClr>
              </a:solidFill>
              <a:latin typeface="Times New Roman" panose="02020603050405020304" pitchFamily="18" charset="0"/>
              <a:cs typeface="Times New Roman" panose="02020603050405020304" pitchFamily="18" charset="0"/>
              <a:sym typeface="+mn-ea"/>
            </a:endParaRPr>
          </a:p>
          <a:p>
            <a:pPr marL="742950" lvl="1" indent="-285750" algn="just">
              <a:lnSpc>
                <a:spcPct val="150000"/>
              </a:lnSpc>
              <a:buFont typeface="Wingdings" panose="05000000000000000000" charset="0"/>
              <a:buChar char="ü"/>
            </a:pPr>
            <a:endParaRPr lang="en-US" altLang="zh-CN" dirty="0">
              <a:latin typeface="Times New Roman" panose="02020603050405020304" pitchFamily="18" charset="0"/>
              <a:cs typeface="Times New Roman" panose="02020603050405020304" pitchFamily="18" charset="0"/>
              <a:sym typeface="+mn-ea"/>
            </a:endParaRPr>
          </a:p>
          <a:p>
            <a:pPr indent="0" algn="just">
              <a:lnSpc>
                <a:spcPct val="150000"/>
              </a:lnSpc>
              <a:buFont typeface="Wingdings" panose="05000000000000000000" pitchFamily="2" charset="2"/>
              <a:buNone/>
            </a:pPr>
            <a:endParaRPr lang="en-US" altLang="zh-CN" dirty="0">
              <a:latin typeface="Times New Roman" panose="02020603050405020304" pitchFamily="18" charset="0"/>
              <a:cs typeface="Times New Roman" panose="02020603050405020304" pitchFamily="18" charset="0"/>
              <a:sym typeface="+mn-ea"/>
            </a:endParaRPr>
          </a:p>
          <a:p>
            <a:pPr indent="0" algn="just">
              <a:lnSpc>
                <a:spcPct val="150000"/>
              </a:lnSpc>
              <a:buFont typeface="Wingdings" panose="05000000000000000000" pitchFamily="2" charset="2"/>
              <a:buNone/>
            </a:pPr>
            <a:endParaRPr lang="en-US" altLang="zh-CN" dirty="0">
              <a:latin typeface="Times New Roman" panose="02020603050405020304" pitchFamily="18" charset="0"/>
              <a:cs typeface="Times New Roman" panose="02020603050405020304" pitchFamily="18" charset="0"/>
              <a:sym typeface="+mn-ea"/>
            </a:endParaRPr>
          </a:p>
        </p:txBody>
      </p:sp>
      <p:sp>
        <p:nvSpPr>
          <p:cNvPr id="5" name="标题 1"/>
          <p:cNvSpPr>
            <a:spLocks noGrp="1"/>
          </p:cNvSpPr>
          <p:nvPr>
            <p:ph type="title"/>
          </p:nvPr>
        </p:nvSpPr>
        <p:spPr>
          <a:xfrm>
            <a:off x="1078786" y="254000"/>
            <a:ext cx="7436563"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Methodology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5445" y="1356995"/>
            <a:ext cx="8282305" cy="4662815"/>
          </a:xfrm>
          <a:prstGeom prst="rect">
            <a:avLst/>
          </a:prstGeom>
          <a:noFill/>
        </p:spPr>
        <p:txBody>
          <a:bodyPr wrap="square" rtlCol="0">
            <a:spAutoFit/>
          </a:bodyPr>
          <a:lstStyle/>
          <a:p>
            <a:pPr marL="742950" lvl="1" indent="-285750" algn="just">
              <a:lnSpc>
                <a:spcPct val="150000"/>
              </a:lnSpc>
              <a:buFont typeface="Wingdings" panose="05000000000000000000" charset="0"/>
              <a:buChar char="ü"/>
            </a:pPr>
            <a:r>
              <a:rPr lang="en-US" altLang="zh-CN" dirty="0">
                <a:solidFill>
                  <a:schemeClr val="accent1">
                    <a:lumMod val="75000"/>
                  </a:schemeClr>
                </a:solidFill>
                <a:latin typeface="Times New Roman" panose="02020603050405020304" pitchFamily="18" charset="0"/>
                <a:cs typeface="Times New Roman" panose="02020603050405020304" pitchFamily="18" charset="0"/>
                <a:sym typeface="+mn-ea"/>
              </a:rPr>
              <a:t>Models that Separate Persistent and Time-varying </a:t>
            </a:r>
            <a:r>
              <a:rPr lang="en-US" altLang="zh-CN" dirty="0" smtClean="0">
                <a:solidFill>
                  <a:schemeClr val="accent1">
                    <a:lumMod val="75000"/>
                  </a:schemeClr>
                </a:solidFill>
                <a:latin typeface="Times New Roman" panose="02020603050405020304" pitchFamily="18" charset="0"/>
                <a:cs typeface="Times New Roman" panose="02020603050405020304" pitchFamily="18" charset="0"/>
                <a:sym typeface="+mn-ea"/>
              </a:rPr>
              <a:t>Ineﬃciency.</a:t>
            </a:r>
          </a:p>
          <a:p>
            <a:pPr marL="742950" lvl="1" indent="-285750" algn="just">
              <a:lnSpc>
                <a:spcPct val="150000"/>
              </a:lnSpc>
              <a:buFont typeface="Wingdings" panose="05000000000000000000" charset="0"/>
              <a:buChar char="ü"/>
            </a:pPr>
            <a:r>
              <a:rPr lang="en-US" altLang="zh-CN" dirty="0" smtClean="0">
                <a:solidFill>
                  <a:schemeClr val="accent1">
                    <a:lumMod val="75000"/>
                  </a:schemeClr>
                </a:solidFill>
                <a:latin typeface="Times New Roman" panose="02020603050405020304" pitchFamily="18" charset="0"/>
                <a:cs typeface="Times New Roman" panose="02020603050405020304" pitchFamily="18" charset="0"/>
                <a:sym typeface="+mn-ea"/>
              </a:rPr>
              <a:t>Models </a:t>
            </a:r>
            <a:r>
              <a:rPr lang="en-US" altLang="zh-CN" dirty="0">
                <a:solidFill>
                  <a:schemeClr val="accent1">
                    <a:lumMod val="75000"/>
                  </a:schemeClr>
                </a:solidFill>
                <a:latin typeface="Times New Roman" panose="02020603050405020304" pitchFamily="18" charset="0"/>
                <a:cs typeface="Times New Roman" panose="02020603050405020304" pitchFamily="18" charset="0"/>
                <a:sym typeface="+mn-ea"/>
              </a:rPr>
              <a:t>that Separate Firm Eﬀects, Persistent Ineﬃciency and Time-varying Ineﬃciency. </a:t>
            </a:r>
            <a:endParaRPr lang="en-US" altLang="zh-CN" dirty="0" smtClean="0">
              <a:solidFill>
                <a:schemeClr val="accent1">
                  <a:lumMod val="75000"/>
                </a:schemeClr>
              </a:solidFill>
              <a:latin typeface="Times New Roman" panose="02020603050405020304" pitchFamily="18" charset="0"/>
              <a:cs typeface="Times New Roman" panose="02020603050405020304" pitchFamily="18" charset="0"/>
              <a:sym typeface="+mn-ea"/>
            </a:endParaRPr>
          </a:p>
          <a:p>
            <a:pPr marL="742950" lvl="1" indent="-285750" algn="just">
              <a:lnSpc>
                <a:spcPct val="150000"/>
              </a:lnSpc>
              <a:buFont typeface="Wingdings" panose="05000000000000000000" charset="0"/>
              <a:buChar char="ü"/>
            </a:pPr>
            <a:endParaRPr lang="en-US" altLang="zh-CN" i="1" dirty="0">
              <a:latin typeface="Times New Roman" panose="02020603050405020304" pitchFamily="18" charset="0"/>
              <a:cs typeface="Times New Roman" panose="02020603050405020304" pitchFamily="18" charset="0"/>
              <a:sym typeface="+mn-ea"/>
            </a:endParaRPr>
          </a:p>
          <a:p>
            <a:pPr marL="742950" lvl="1" indent="-285750" algn="just">
              <a:lnSpc>
                <a:spcPct val="150000"/>
              </a:lnSpc>
              <a:buFont typeface="Wingdings" panose="05000000000000000000" charset="0"/>
              <a:buChar char="ü"/>
            </a:pPr>
            <a:r>
              <a:rPr lang="en-US" altLang="zh-CN" b="1" dirty="0" smtClean="0">
                <a:latin typeface="Times New Roman" panose="02020603050405020304" pitchFamily="18" charset="0"/>
                <a:cs typeface="Times New Roman" panose="02020603050405020304" pitchFamily="18" charset="0"/>
                <a:sym typeface="+mn-ea"/>
              </a:rPr>
              <a:t>F</a:t>
            </a:r>
            <a:r>
              <a:rPr lang="en-US" altLang="zh-CN" b="1" dirty="0" smtClean="0">
                <a:solidFill>
                  <a:schemeClr val="tx1"/>
                </a:solidFill>
                <a:latin typeface="Times New Roman" panose="02020603050405020304" pitchFamily="18" charset="0"/>
                <a:cs typeface="Times New Roman" panose="02020603050405020304" pitchFamily="18" charset="0"/>
                <a:sym typeface="+mn-ea"/>
              </a:rPr>
              <a:t>our </a:t>
            </a:r>
            <a:r>
              <a:rPr lang="en-US" altLang="zh-CN" b="1" dirty="0">
                <a:solidFill>
                  <a:schemeClr val="tx1"/>
                </a:solidFill>
                <a:latin typeface="Times New Roman" panose="02020603050405020304" pitchFamily="18" charset="0"/>
                <a:cs typeface="Times New Roman" panose="02020603050405020304" pitchFamily="18" charset="0"/>
                <a:sym typeface="+mn-ea"/>
              </a:rPr>
              <a:t>separate error components</a:t>
            </a:r>
            <a:r>
              <a:rPr lang="en-US" altLang="zh-CN" dirty="0">
                <a:solidFill>
                  <a:schemeClr val="tx1"/>
                </a:solidFill>
                <a:latin typeface="Times New Roman" panose="02020603050405020304" pitchFamily="18" charset="0"/>
                <a:cs typeface="Times New Roman" panose="02020603050405020304" pitchFamily="18" charset="0"/>
                <a:sym typeface="+mn-ea"/>
              </a:rPr>
              <a:t>.</a:t>
            </a:r>
          </a:p>
          <a:p>
            <a:pPr marL="1200150" lvl="2" indent="-285750" algn="just">
              <a:lnSpc>
                <a:spcPct val="150000"/>
              </a:lnSpc>
              <a:buFont typeface="Arial" panose="020B0604020202020204" pitchFamily="34" charset="0"/>
              <a:buChar char="•"/>
            </a:pPr>
            <a:r>
              <a:rPr lang="en-US" altLang="zh-CN" dirty="0">
                <a:solidFill>
                  <a:schemeClr val="tx1"/>
                </a:solidFill>
                <a:latin typeface="Times New Roman" panose="02020603050405020304" pitchFamily="18" charset="0"/>
                <a:cs typeface="Times New Roman" panose="02020603050405020304" pitchFamily="18" charset="0"/>
                <a:sym typeface="+mn-ea"/>
              </a:rPr>
              <a:t>first component: firms' latent heterogeneity</a:t>
            </a:r>
          </a:p>
          <a:p>
            <a:pPr marL="1200150" lvl="2" indent="-285750" algn="just">
              <a:lnSpc>
                <a:spcPct val="150000"/>
              </a:lnSpc>
              <a:buFont typeface="Arial" panose="020B0604020202020204" pitchFamily="34" charset="0"/>
              <a:buChar char="•"/>
            </a:pPr>
            <a:r>
              <a:rPr lang="en-US" altLang="zh-CN" dirty="0">
                <a:solidFill>
                  <a:schemeClr val="tx1"/>
                </a:solidFill>
                <a:latin typeface="Times New Roman" panose="02020603050405020304" pitchFamily="18" charset="0"/>
                <a:cs typeface="Times New Roman" panose="02020603050405020304" pitchFamily="18" charset="0"/>
                <a:sym typeface="+mn-ea"/>
              </a:rPr>
              <a:t>second component: time-varying inefficiency</a:t>
            </a:r>
          </a:p>
          <a:p>
            <a:pPr marL="1200150" lvl="2" indent="-285750" algn="just">
              <a:lnSpc>
                <a:spcPct val="150000"/>
              </a:lnSpc>
              <a:buFont typeface="Arial" panose="020B0604020202020204" pitchFamily="34" charset="0"/>
              <a:buChar char="•"/>
            </a:pPr>
            <a:r>
              <a:rPr lang="en-US" altLang="zh-CN" dirty="0">
                <a:solidFill>
                  <a:schemeClr val="tx1"/>
                </a:solidFill>
                <a:latin typeface="Times New Roman" panose="02020603050405020304" pitchFamily="18" charset="0"/>
                <a:cs typeface="Times New Roman" panose="02020603050405020304" pitchFamily="18" charset="0"/>
                <a:sym typeface="+mn-ea"/>
              </a:rPr>
              <a:t>third component: time-invariant inefficiency</a:t>
            </a:r>
          </a:p>
          <a:p>
            <a:pPr marL="1200150" lvl="2" indent="-285750" algn="just">
              <a:lnSpc>
                <a:spcPct val="150000"/>
              </a:lnSpc>
              <a:buFont typeface="Arial" panose="020B0604020202020204" pitchFamily="34" charset="0"/>
              <a:buChar char="•"/>
            </a:pPr>
            <a:r>
              <a:rPr lang="en-US" altLang="zh-CN" dirty="0">
                <a:solidFill>
                  <a:schemeClr val="tx1"/>
                </a:solidFill>
                <a:latin typeface="Times New Roman" panose="02020603050405020304" pitchFamily="18" charset="0"/>
                <a:cs typeface="Times New Roman" panose="02020603050405020304" pitchFamily="18" charset="0"/>
                <a:sym typeface="+mn-ea"/>
              </a:rPr>
              <a:t>fourth component: stochastic </a:t>
            </a:r>
            <a:r>
              <a:rPr lang="en-US" altLang="zh-CN" dirty="0" smtClean="0">
                <a:solidFill>
                  <a:schemeClr val="tx1"/>
                </a:solidFill>
                <a:latin typeface="Times New Roman" panose="02020603050405020304" pitchFamily="18" charset="0"/>
                <a:cs typeface="Times New Roman" panose="02020603050405020304" pitchFamily="18" charset="0"/>
                <a:sym typeface="+mn-ea"/>
              </a:rPr>
              <a:t>noise </a:t>
            </a:r>
            <a:r>
              <a:rPr lang="en-US" altLang="zh-CN" dirty="0">
                <a:solidFill>
                  <a:schemeClr val="tx1"/>
                </a:solidFill>
                <a:latin typeface="Times New Roman" panose="02020603050405020304" pitchFamily="18" charset="0"/>
                <a:cs typeface="Times New Roman" panose="02020603050405020304" pitchFamily="18" charset="0"/>
                <a:sym typeface="+mn-ea"/>
              </a:rPr>
              <a:t>beyond control of the firm</a:t>
            </a:r>
          </a:p>
          <a:p>
            <a:pPr lvl="2" indent="0" algn="just">
              <a:lnSpc>
                <a:spcPct val="150000"/>
              </a:lnSpc>
              <a:buFont typeface="Arial" panose="020B0604020202020204" pitchFamily="34" charset="0"/>
              <a:buNone/>
            </a:pPr>
            <a:r>
              <a:rPr lang="en-US" altLang="zh-CN" dirty="0">
                <a:solidFill>
                  <a:schemeClr val="tx1"/>
                </a:solidFill>
                <a:latin typeface="Times New Roman" panose="02020603050405020304" pitchFamily="18" charset="0"/>
                <a:cs typeface="Times New Roman" panose="02020603050405020304" pitchFamily="18" charset="0"/>
                <a:sym typeface="+mn-ea"/>
              </a:rPr>
              <a:t>				</a:t>
            </a:r>
          </a:p>
          <a:p>
            <a:pPr marL="1200150" lvl="2" indent="-285750" algn="just">
              <a:lnSpc>
                <a:spcPct val="150000"/>
              </a:lnSpc>
              <a:buFont typeface="Arial" panose="020B0604020202020204" pitchFamily="34" charset="0"/>
              <a:buChar char="•"/>
            </a:pPr>
            <a:endParaRPr lang="en-US" altLang="zh-CN" dirty="0">
              <a:solidFill>
                <a:schemeClr val="tx1"/>
              </a:solidFill>
              <a:latin typeface="Times New Roman" panose="02020603050405020304" pitchFamily="18" charset="0"/>
              <a:cs typeface="Times New Roman" panose="02020603050405020304" pitchFamily="18" charset="0"/>
              <a:sym typeface="+mn-ea"/>
            </a:endParaRPr>
          </a:p>
        </p:txBody>
      </p:sp>
      <p:sp>
        <p:nvSpPr>
          <p:cNvPr id="5" name="标题 1"/>
          <p:cNvSpPr>
            <a:spLocks noGrp="1"/>
          </p:cNvSpPr>
          <p:nvPr>
            <p:ph type="title"/>
          </p:nvPr>
        </p:nvSpPr>
        <p:spPr>
          <a:xfrm>
            <a:off x="986318" y="254000"/>
            <a:ext cx="7529031"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Methodology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Methodology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graphicFrame>
        <p:nvGraphicFramePr>
          <p:cNvPr id="3" name="对象 -2147482624"/>
          <p:cNvGraphicFramePr>
            <a:graphicFrameLocks noChangeAspect="1"/>
          </p:cNvGraphicFramePr>
          <p:nvPr/>
        </p:nvGraphicFramePr>
        <p:xfrm>
          <a:off x="2584458" y="2089276"/>
          <a:ext cx="3645535" cy="415290"/>
        </p:xfrm>
        <a:graphic>
          <a:graphicData uri="http://schemas.openxmlformats.org/presentationml/2006/ole">
            <mc:AlternateContent xmlns:mc="http://schemas.openxmlformats.org/markup-compatibility/2006">
              <mc:Choice xmlns:v="urn:schemas-microsoft-com:vml" Requires="v">
                <p:oleObj spid="_x0000_s7376" r:id="rId4" imgW="2095500" imgH="241300" progId="Equation.3">
                  <p:embed/>
                </p:oleObj>
              </mc:Choice>
              <mc:Fallback>
                <p:oleObj r:id="rId4" imgW="2095500" imgH="241300" progId="Equation.3">
                  <p:embed/>
                  <p:pic>
                    <p:nvPicPr>
                      <p:cNvPr id="0" name="图片 3075"/>
                      <p:cNvPicPr/>
                      <p:nvPr/>
                    </p:nvPicPr>
                    <p:blipFill>
                      <a:blip r:embed="rId5"/>
                      <a:stretch>
                        <a:fillRect/>
                      </a:stretch>
                    </p:blipFill>
                    <p:spPr>
                      <a:xfrm>
                        <a:off x="2584458" y="2089276"/>
                        <a:ext cx="3645535" cy="415290"/>
                      </a:xfrm>
                      <a:prstGeom prst="rect">
                        <a:avLst/>
                      </a:prstGeom>
                      <a:noFill/>
                      <a:ln w="38100">
                        <a:noFill/>
                        <a:miter/>
                      </a:ln>
                    </p:spPr>
                  </p:pic>
                </p:oleObj>
              </mc:Fallback>
            </mc:AlternateContent>
          </a:graphicData>
        </a:graphic>
      </p:graphicFrame>
      <p:sp>
        <p:nvSpPr>
          <p:cNvPr id="11" name="TextBox 10"/>
          <p:cNvSpPr txBox="1"/>
          <p:nvPr/>
        </p:nvSpPr>
        <p:spPr>
          <a:xfrm>
            <a:off x="764540" y="1530948"/>
            <a:ext cx="7933767" cy="400110"/>
          </a:xfrm>
          <a:prstGeom prst="rect">
            <a:avLst/>
          </a:prstGeom>
          <a:noFill/>
        </p:spPr>
        <p:txBody>
          <a:bodyPr wrap="square" rtlCol="0">
            <a:spAutoFit/>
          </a:bodyPr>
          <a:lstStyle/>
          <a:p>
            <a:r>
              <a:rPr lang="en-US" altLang="zh-CN" sz="2000" dirty="0"/>
              <a:t>Our model is </a:t>
            </a:r>
            <a:r>
              <a:rPr lang="en-US" altLang="zh-CN" sz="2000" dirty="0">
                <a:latin typeface="Times New Roman" panose="02020603050405020304" pitchFamily="18" charset="0"/>
                <a:cs typeface="Times New Roman" panose="02020603050405020304" pitchFamily="18" charset="0"/>
              </a:rPr>
              <a:t>specified</a:t>
            </a:r>
            <a:r>
              <a:rPr lang="en-US" altLang="zh-CN" sz="2000" dirty="0"/>
              <a:t> as follows:</a:t>
            </a:r>
            <a:endParaRPr lang="zh-CN" altLang="zh-CN" sz="2000" dirty="0"/>
          </a:p>
        </p:txBody>
      </p:sp>
      <p:sp>
        <p:nvSpPr>
          <p:cNvPr id="5" name="TextBox 10"/>
          <p:cNvSpPr txBox="1"/>
          <p:nvPr/>
        </p:nvSpPr>
        <p:spPr>
          <a:xfrm>
            <a:off x="581582" y="2504566"/>
            <a:ext cx="7933767" cy="3785652"/>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sz="2000" i="1" dirty="0" err="1" smtClean="0">
                <a:latin typeface="Times New Roman" panose="02020603050405020304" pitchFamily="18" charset="0"/>
                <a:cs typeface="Times New Roman" panose="02020603050405020304" pitchFamily="18" charset="0"/>
              </a:rPr>
              <a:t>i</a:t>
            </a:r>
            <a:r>
              <a:rPr lang="en-US" altLang="zh-CN" sz="2000" i="1" dirty="0" smtClean="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denoting the</a:t>
            </a:r>
            <a:r>
              <a:rPr lang="en-US" altLang="zh-CN" sz="2000" i="1" dirty="0">
                <a:latin typeface="Times New Roman" panose="02020603050405020304" pitchFamily="18" charset="0"/>
                <a:cs typeface="Times New Roman" panose="02020603050405020304" pitchFamily="18" charset="0"/>
              </a:rPr>
              <a:t> </a:t>
            </a:r>
            <a:r>
              <a:rPr lang="en-US" altLang="zh-CN" sz="2000" i="1" dirty="0" err="1">
                <a:latin typeface="Times New Roman" panose="02020603050405020304" pitchFamily="18" charset="0"/>
                <a:cs typeface="Times New Roman" panose="02020603050405020304" pitchFamily="18" charset="0"/>
              </a:rPr>
              <a:t>i</a:t>
            </a:r>
            <a:r>
              <a:rPr lang="en-US" altLang="zh-CN" sz="2000" dirty="0" err="1">
                <a:latin typeface="Times New Roman" panose="02020603050405020304" pitchFamily="18" charset="0"/>
                <a:cs typeface="Times New Roman" panose="02020603050405020304" pitchFamily="18" charset="0"/>
              </a:rPr>
              <a:t>th</a:t>
            </a:r>
            <a:r>
              <a:rPr lang="en-US" altLang="zh-CN" sz="2000" dirty="0">
                <a:latin typeface="Times New Roman" panose="02020603050405020304" pitchFamily="18" charset="0"/>
                <a:cs typeface="Times New Roman" panose="02020603050405020304" pitchFamily="18" charset="0"/>
              </a:rPr>
              <a:t> province of the sample, </a:t>
            </a:r>
            <a:r>
              <a:rPr lang="en-US" altLang="zh-CN" sz="2000" i="1" dirty="0" err="1">
                <a:latin typeface="Times New Roman" panose="02020603050405020304" pitchFamily="18" charset="0"/>
                <a:cs typeface="Times New Roman" panose="02020603050405020304" pitchFamily="18" charset="0"/>
              </a:rPr>
              <a:t>i</a:t>
            </a:r>
            <a:r>
              <a:rPr lang="en-US" altLang="zh-CN" sz="2000" dirty="0">
                <a:latin typeface="Times New Roman" panose="02020603050405020304" pitchFamily="18" charset="0"/>
                <a:cs typeface="Times New Roman" panose="02020603050405020304" pitchFamily="18" charset="0"/>
              </a:rPr>
              <a:t>=1,2,3....</a:t>
            </a:r>
            <a:r>
              <a:rPr lang="zh-CN" altLang="zh-CN" sz="2000" dirty="0" smtClean="0">
                <a:latin typeface="Times New Roman" panose="02020603050405020304" pitchFamily="18" charset="0"/>
                <a:cs typeface="Times New Roman" panose="02020603050405020304" pitchFamily="18" charset="0"/>
              </a:rPr>
              <a:t>，</a:t>
            </a:r>
            <a:endParaRPr lang="en-US" altLang="zh-CN" sz="2000" dirty="0" smtClean="0">
              <a:latin typeface="Times New Roman" panose="02020603050405020304" pitchFamily="18" charset="0"/>
              <a:cs typeface="Times New Roman" panose="02020603050405020304" pitchFamily="18" charset="0"/>
            </a:endParaRPr>
          </a:p>
          <a:p>
            <a:pPr indent="0" algn="just">
              <a:lnSpc>
                <a:spcPct val="150000"/>
              </a:lnSpc>
              <a:buFont typeface="Wingdings" panose="05000000000000000000" pitchFamily="2" charset="2"/>
              <a:buNone/>
            </a:pPr>
            <a:r>
              <a:rPr lang="en-US" altLang="zh-CN" sz="2000" dirty="0" smtClean="0">
                <a:latin typeface="Times New Roman" panose="02020603050405020304" pitchFamily="18" charset="0"/>
                <a:cs typeface="Times New Roman" panose="02020603050405020304" pitchFamily="18" charset="0"/>
              </a:rPr>
              <a:t>    is </a:t>
            </a:r>
            <a:r>
              <a:rPr lang="en-US" altLang="zh-CN" sz="2000" dirty="0">
                <a:latin typeface="Times New Roman" panose="02020603050405020304" pitchFamily="18" charset="0"/>
                <a:cs typeface="Times New Roman" panose="02020603050405020304" pitchFamily="18" charset="0"/>
              </a:rPr>
              <a:t>the log of output for province </a:t>
            </a:r>
            <a:r>
              <a:rPr lang="en-US" altLang="zh-CN" sz="2000" i="1" dirty="0" err="1">
                <a:latin typeface="Times New Roman" panose="02020603050405020304" pitchFamily="18" charset="0"/>
                <a:cs typeface="Times New Roman" panose="02020603050405020304" pitchFamily="18" charset="0"/>
              </a:rPr>
              <a:t>i</a:t>
            </a:r>
            <a:r>
              <a:rPr lang="en-US" altLang="zh-CN" sz="2000" dirty="0">
                <a:latin typeface="Times New Roman" panose="02020603050405020304" pitchFamily="18" charset="0"/>
                <a:cs typeface="Times New Roman" panose="02020603050405020304" pitchFamily="18" charset="0"/>
              </a:rPr>
              <a:t> at time </a:t>
            </a:r>
            <a:r>
              <a:rPr lang="en-US" altLang="zh-CN" sz="2000" i="1" dirty="0">
                <a:latin typeface="Times New Roman" panose="02020603050405020304" pitchFamily="18" charset="0"/>
                <a:cs typeface="Times New Roman" panose="02020603050405020304" pitchFamily="18" charset="0"/>
              </a:rPr>
              <a:t>t</a:t>
            </a:r>
            <a:r>
              <a:rPr lang="en-US" altLang="zh-CN" sz="2000" dirty="0" smtClean="0">
                <a:latin typeface="Times New Roman" panose="02020603050405020304" pitchFamily="18" charset="0"/>
                <a:cs typeface="Times New Roman" panose="02020603050405020304" pitchFamily="18" charset="0"/>
              </a:rPr>
              <a:t>;      </a:t>
            </a:r>
          </a:p>
          <a:p>
            <a:pPr indent="0" algn="just">
              <a:lnSpc>
                <a:spcPct val="150000"/>
              </a:lnSpc>
              <a:buFont typeface="Wingdings" panose="05000000000000000000" pitchFamily="2" charset="2"/>
              <a:buNone/>
            </a:pPr>
            <a:r>
              <a:rPr lang="en-US" altLang="zh-CN" sz="2000" dirty="0" smtClean="0">
                <a:latin typeface="Times New Roman" panose="02020603050405020304" pitchFamily="18" charset="0"/>
                <a:cs typeface="Times New Roman" panose="02020603050405020304" pitchFamily="18" charset="0"/>
              </a:rPr>
              <a:t>   is </a:t>
            </a:r>
            <a:r>
              <a:rPr lang="en-US" altLang="zh-CN" sz="2000" dirty="0">
                <a:latin typeface="Times New Roman" panose="02020603050405020304" pitchFamily="18" charset="0"/>
                <a:cs typeface="Times New Roman" panose="02020603050405020304" pitchFamily="18" charset="0"/>
              </a:rPr>
              <a:t>the vector of inputs</a:t>
            </a:r>
            <a:r>
              <a:rPr lang="en-US" altLang="zh-CN" sz="2000" dirty="0" smtClean="0">
                <a:latin typeface="Times New Roman" panose="02020603050405020304" pitchFamily="18" charset="0"/>
                <a:cs typeface="Times New Roman" panose="02020603050405020304" pitchFamily="18" charset="0"/>
              </a:rPr>
              <a:t>.       </a:t>
            </a:r>
          </a:p>
          <a:p>
            <a:pPr indent="0" algn="just">
              <a:lnSpc>
                <a:spcPct val="150000"/>
              </a:lnSpc>
              <a:buFont typeface="Wingdings" panose="05000000000000000000" pitchFamily="2" charset="2"/>
              <a:buNone/>
            </a:pPr>
            <a:r>
              <a:rPr lang="en-US" altLang="zh-CN" sz="2000" dirty="0" smtClean="0">
                <a:latin typeface="Times New Roman" panose="02020603050405020304" pitchFamily="18" charset="0"/>
                <a:cs typeface="Times New Roman" panose="02020603050405020304" pitchFamily="18" charset="0"/>
              </a:rPr>
              <a:t>             is </a:t>
            </a:r>
            <a:r>
              <a:rPr lang="en-US" altLang="zh-CN" sz="2000" dirty="0">
                <a:latin typeface="Times New Roman" panose="02020603050405020304" pitchFamily="18" charset="0"/>
                <a:cs typeface="Times New Roman" panose="02020603050405020304" pitchFamily="18" charset="0"/>
              </a:rPr>
              <a:t>the production technology</a:t>
            </a:r>
            <a:r>
              <a:rPr lang="en-US" altLang="zh-CN" sz="2000" dirty="0" smtClean="0">
                <a:latin typeface="Times New Roman" panose="02020603050405020304" pitchFamily="18" charset="0"/>
                <a:cs typeface="Times New Roman" panose="02020603050405020304" pitchFamily="18" charset="0"/>
              </a:rPr>
              <a:t>.   </a:t>
            </a:r>
          </a:p>
          <a:p>
            <a:pPr indent="0" algn="just">
              <a:lnSpc>
                <a:spcPct val="150000"/>
              </a:lnSpc>
              <a:buFont typeface="Wingdings" panose="05000000000000000000" pitchFamily="2" charset="2"/>
              <a:buNone/>
            </a:pPr>
            <a:r>
              <a:rPr lang="en-US" altLang="zh-CN" sz="2000" dirty="0" smtClean="0">
                <a:latin typeface="Times New Roman" panose="02020603050405020304" pitchFamily="18" charset="0"/>
                <a:cs typeface="Times New Roman" panose="02020603050405020304" pitchFamily="18" charset="0"/>
              </a:rPr>
              <a:t> captures </a:t>
            </a:r>
            <a:r>
              <a:rPr lang="en-US" altLang="zh-CN" sz="2000" dirty="0">
                <a:latin typeface="Times New Roman" panose="02020603050405020304" pitchFamily="18" charset="0"/>
                <a:cs typeface="Times New Roman" panose="02020603050405020304" pitchFamily="18" charset="0"/>
              </a:rPr>
              <a:t>firms effects which in our case is unobserved heterogeneity in </a:t>
            </a:r>
            <a:r>
              <a:rPr lang="en-US" altLang="zh-CN" sz="2000" i="1" dirty="0" err="1">
                <a:latin typeface="Times New Roman" panose="02020603050405020304" pitchFamily="18" charset="0"/>
                <a:cs typeface="Times New Roman" panose="02020603050405020304" pitchFamily="18" charset="0"/>
              </a:rPr>
              <a:t>i</a:t>
            </a:r>
            <a:r>
              <a:rPr lang="en-US" altLang="zh-CN" sz="2000" dirty="0" err="1">
                <a:latin typeface="Times New Roman" panose="02020603050405020304" pitchFamily="18" charset="0"/>
                <a:cs typeface="Times New Roman" panose="02020603050405020304" pitchFamily="18" charset="0"/>
              </a:rPr>
              <a:t>th</a:t>
            </a:r>
            <a:r>
              <a:rPr lang="en-US" altLang="zh-CN" sz="2000" dirty="0">
                <a:latin typeface="Times New Roman" panose="02020603050405020304" pitchFamily="18" charset="0"/>
                <a:cs typeface="Times New Roman" panose="02020603050405020304" pitchFamily="18" charset="0"/>
              </a:rPr>
              <a:t> province </a:t>
            </a:r>
            <a:r>
              <a:rPr lang="en-US" altLang="zh-CN" sz="2000" dirty="0" smtClean="0">
                <a:latin typeface="Times New Roman" panose="02020603050405020304" pitchFamily="18" charset="0"/>
                <a:cs typeface="Times New Roman" panose="02020603050405020304" pitchFamily="18" charset="0"/>
              </a:rPr>
              <a:t>,</a:t>
            </a:r>
          </a:p>
          <a:p>
            <a:pPr indent="0" algn="just">
              <a:lnSpc>
                <a:spcPct val="150000"/>
              </a:lnSpc>
              <a:buFont typeface="Wingdings" panose="05000000000000000000" pitchFamily="2" charset="2"/>
              <a:buNone/>
            </a:pPr>
            <a:r>
              <a:rPr lang="en-US" altLang="zh-CN" sz="2000" dirty="0" smtClean="0">
                <a:latin typeface="Times New Roman" panose="02020603050405020304" pitchFamily="18" charset="0"/>
                <a:cs typeface="Times New Roman" panose="02020603050405020304" pitchFamily="18" charset="0"/>
              </a:rPr>
              <a:t>      is </a:t>
            </a:r>
            <a:r>
              <a:rPr lang="en-US" altLang="zh-CN" sz="2000" dirty="0">
                <a:latin typeface="Times New Roman" panose="02020603050405020304" pitchFamily="18" charset="0"/>
                <a:cs typeface="Times New Roman" panose="02020603050405020304" pitchFamily="18" charset="0"/>
              </a:rPr>
              <a:t>inefficiency that is time-invariant </a:t>
            </a:r>
            <a:r>
              <a:rPr lang="en-US" altLang="zh-CN" sz="2000" dirty="0" smtClean="0">
                <a:latin typeface="Times New Roman" panose="02020603050405020304" pitchFamily="18" charset="0"/>
                <a:cs typeface="Times New Roman" panose="02020603050405020304" pitchFamily="18" charset="0"/>
              </a:rPr>
              <a:t>while       is </a:t>
            </a:r>
            <a:r>
              <a:rPr lang="en-US" altLang="zh-CN" sz="2000" dirty="0">
                <a:latin typeface="Times New Roman" panose="02020603050405020304" pitchFamily="18" charset="0"/>
                <a:cs typeface="Times New Roman" panose="02020603050405020304" pitchFamily="18" charset="0"/>
              </a:rPr>
              <a:t>inefficiency that is </a:t>
            </a:r>
            <a:r>
              <a:rPr lang="en-US" altLang="zh-CN" sz="2000" dirty="0" smtClean="0">
                <a:latin typeface="Times New Roman" panose="02020603050405020304" pitchFamily="18" charset="0"/>
                <a:cs typeface="Times New Roman" panose="02020603050405020304" pitchFamily="18" charset="0"/>
              </a:rPr>
              <a:t>time-variant. And        captures </a:t>
            </a:r>
            <a:r>
              <a:rPr lang="en-US" altLang="zh-CN" sz="2000" dirty="0">
                <a:latin typeface="Times New Roman" panose="02020603050405020304" pitchFamily="18" charset="0"/>
                <a:cs typeface="Times New Roman" panose="02020603050405020304" pitchFamily="18" charset="0"/>
              </a:rPr>
              <a:t>stochastic noise in panel data.</a:t>
            </a:r>
            <a:endParaRPr altLang="zh-CN" sz="2000" dirty="0">
              <a:latin typeface="Times New Roman" panose="02020603050405020304" pitchFamily="18" charset="0"/>
              <a:cs typeface="Times New Roman" panose="02020603050405020304" pitchFamily="18" charset="0"/>
              <a:sym typeface="+mn-ea"/>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2803833084"/>
              </p:ext>
            </p:extLst>
          </p:nvPr>
        </p:nvGraphicFramePr>
        <p:xfrm>
          <a:off x="596226" y="3037168"/>
          <a:ext cx="289560" cy="344805"/>
        </p:xfrm>
        <a:graphic>
          <a:graphicData uri="http://schemas.openxmlformats.org/presentationml/2006/ole">
            <mc:AlternateContent xmlns:mc="http://schemas.openxmlformats.org/markup-compatibility/2006">
              <mc:Choice xmlns:v="urn:schemas-microsoft-com:vml" Requires="v">
                <p:oleObj spid="_x0000_s7377" r:id="rId6" imgW="190500" imgH="228600" progId="Equation.3">
                  <p:embed/>
                </p:oleObj>
              </mc:Choice>
              <mc:Fallback>
                <p:oleObj r:id="rId6" imgW="190500" imgH="228600" progId="Equation.3">
                  <p:embed/>
                  <p:pic>
                    <p:nvPicPr>
                      <p:cNvPr id="0" name="图片 7"/>
                      <p:cNvPicPr/>
                      <p:nvPr/>
                    </p:nvPicPr>
                    <p:blipFill>
                      <a:blip r:embed="rId7"/>
                      <a:stretch>
                        <a:fillRect/>
                      </a:stretch>
                    </p:blipFill>
                    <p:spPr>
                      <a:xfrm>
                        <a:off x="596226" y="3037168"/>
                        <a:ext cx="289560" cy="344805"/>
                      </a:xfrm>
                      <a:prstGeom prst="rect">
                        <a:avLst/>
                      </a:prstGeom>
                      <a:noFill/>
                      <a:ln w="38100">
                        <a:noFill/>
                        <a:miter/>
                      </a:ln>
                    </p:spPr>
                  </p:pic>
                </p:oleObj>
              </mc:Fallback>
            </mc:AlternateContent>
          </a:graphicData>
        </a:graphic>
      </p:graphicFrame>
      <p:graphicFrame>
        <p:nvGraphicFramePr>
          <p:cNvPr id="4" name="对象 -2147482603"/>
          <p:cNvGraphicFramePr>
            <a:graphicFrameLocks noChangeAspect="1"/>
          </p:cNvGraphicFramePr>
          <p:nvPr>
            <p:extLst>
              <p:ext uri="{D42A27DB-BD31-4B8C-83A1-F6EECF244321}">
                <p14:modId xmlns:p14="http://schemas.microsoft.com/office/powerpoint/2010/main" val="446003592"/>
              </p:ext>
            </p:extLst>
          </p:nvPr>
        </p:nvGraphicFramePr>
        <p:xfrm>
          <a:off x="581582" y="3451271"/>
          <a:ext cx="292735" cy="394335"/>
        </p:xfrm>
        <a:graphic>
          <a:graphicData uri="http://schemas.openxmlformats.org/presentationml/2006/ole">
            <mc:AlternateContent xmlns:mc="http://schemas.openxmlformats.org/markup-compatibility/2006">
              <mc:Choice xmlns:v="urn:schemas-microsoft-com:vml" Requires="v">
                <p:oleObj spid="_x0000_s7378" r:id="rId8" imgW="177165" imgH="241300" progId="Equation.3">
                  <p:embed/>
                </p:oleObj>
              </mc:Choice>
              <mc:Fallback>
                <p:oleObj r:id="rId8" imgW="177165" imgH="241300" progId="Equation.3">
                  <p:embed/>
                  <p:pic>
                    <p:nvPicPr>
                      <p:cNvPr id="0" name="图片 8"/>
                      <p:cNvPicPr/>
                      <p:nvPr/>
                    </p:nvPicPr>
                    <p:blipFill>
                      <a:blip r:embed="rId9"/>
                      <a:stretch>
                        <a:fillRect/>
                      </a:stretch>
                    </p:blipFill>
                    <p:spPr>
                      <a:xfrm>
                        <a:off x="581582" y="3451271"/>
                        <a:ext cx="292735" cy="394335"/>
                      </a:xfrm>
                      <a:prstGeom prst="rect">
                        <a:avLst/>
                      </a:prstGeom>
                      <a:noFill/>
                      <a:ln w="38100">
                        <a:noFill/>
                        <a:miter/>
                      </a:ln>
                    </p:spPr>
                  </p:pic>
                </p:oleObj>
              </mc:Fallback>
            </mc:AlternateContent>
          </a:graphicData>
        </a:graphic>
      </p:graphicFrame>
      <p:graphicFrame>
        <p:nvGraphicFramePr>
          <p:cNvPr id="6" name="对象 -2147482602"/>
          <p:cNvGraphicFramePr>
            <a:graphicFrameLocks noChangeAspect="1"/>
          </p:cNvGraphicFramePr>
          <p:nvPr>
            <p:extLst>
              <p:ext uri="{D42A27DB-BD31-4B8C-83A1-F6EECF244321}">
                <p14:modId xmlns:p14="http://schemas.microsoft.com/office/powerpoint/2010/main" val="4060102174"/>
              </p:ext>
            </p:extLst>
          </p:nvPr>
        </p:nvGraphicFramePr>
        <p:xfrm>
          <a:off x="596226" y="3973713"/>
          <a:ext cx="848995" cy="354965"/>
        </p:xfrm>
        <a:graphic>
          <a:graphicData uri="http://schemas.openxmlformats.org/presentationml/2006/ole">
            <mc:AlternateContent xmlns:mc="http://schemas.openxmlformats.org/markup-compatibility/2006">
              <mc:Choice xmlns:v="urn:schemas-microsoft-com:vml" Requires="v">
                <p:oleObj spid="_x0000_s7379" r:id="rId10" imgW="571500" imgH="241300" progId="Equation.3">
                  <p:embed/>
                </p:oleObj>
              </mc:Choice>
              <mc:Fallback>
                <p:oleObj r:id="rId10" imgW="571500" imgH="241300" progId="Equation.3">
                  <p:embed/>
                  <p:pic>
                    <p:nvPicPr>
                      <p:cNvPr id="0" name="图片 9"/>
                      <p:cNvPicPr/>
                      <p:nvPr/>
                    </p:nvPicPr>
                    <p:blipFill>
                      <a:blip r:embed="rId11"/>
                      <a:stretch>
                        <a:fillRect/>
                      </a:stretch>
                    </p:blipFill>
                    <p:spPr>
                      <a:xfrm>
                        <a:off x="596226" y="3973713"/>
                        <a:ext cx="848995" cy="354965"/>
                      </a:xfrm>
                      <a:prstGeom prst="rect">
                        <a:avLst/>
                      </a:prstGeom>
                      <a:noFill/>
                      <a:ln w="38100">
                        <a:noFill/>
                        <a:miter/>
                      </a:ln>
                    </p:spPr>
                  </p:pic>
                </p:oleObj>
              </mc:Fallback>
            </mc:AlternateContent>
          </a:graphicData>
        </a:graphic>
      </p:graphicFrame>
      <p:graphicFrame>
        <p:nvGraphicFramePr>
          <p:cNvPr id="12" name="对象 -2147482620"/>
          <p:cNvGraphicFramePr>
            <a:graphicFrameLocks noChangeAspect="1"/>
          </p:cNvGraphicFramePr>
          <p:nvPr>
            <p:extLst>
              <p:ext uri="{D42A27DB-BD31-4B8C-83A1-F6EECF244321}">
                <p14:modId xmlns:p14="http://schemas.microsoft.com/office/powerpoint/2010/main" val="639204296"/>
              </p:ext>
            </p:extLst>
          </p:nvPr>
        </p:nvGraphicFramePr>
        <p:xfrm>
          <a:off x="440968" y="4334341"/>
          <a:ext cx="310515" cy="426720"/>
        </p:xfrm>
        <a:graphic>
          <a:graphicData uri="http://schemas.openxmlformats.org/presentationml/2006/ole">
            <mc:AlternateContent xmlns:mc="http://schemas.openxmlformats.org/markup-compatibility/2006">
              <mc:Choice xmlns:v="urn:schemas-microsoft-com:vml" Requires="v">
                <p:oleObj spid="_x0000_s7380" r:id="rId12" imgW="165100" imgH="228600" progId="Equation.3">
                  <p:embed/>
                </p:oleObj>
              </mc:Choice>
              <mc:Fallback>
                <p:oleObj r:id="rId12" imgW="165100" imgH="228600" progId="Equation.3">
                  <p:embed/>
                  <p:pic>
                    <p:nvPicPr>
                      <p:cNvPr id="0" name="图片 11"/>
                      <p:cNvPicPr/>
                      <p:nvPr/>
                    </p:nvPicPr>
                    <p:blipFill>
                      <a:blip r:embed="rId13"/>
                      <a:stretch>
                        <a:fillRect/>
                      </a:stretch>
                    </p:blipFill>
                    <p:spPr>
                      <a:xfrm>
                        <a:off x="440968" y="4334341"/>
                        <a:ext cx="310515" cy="426720"/>
                      </a:xfrm>
                      <a:prstGeom prst="rect">
                        <a:avLst/>
                      </a:prstGeom>
                      <a:noFill/>
                      <a:ln w="38100">
                        <a:noFill/>
                        <a:miter/>
                      </a:ln>
                    </p:spPr>
                  </p:pic>
                </p:oleObj>
              </mc:Fallback>
            </mc:AlternateContent>
          </a:graphicData>
        </a:graphic>
      </p:graphicFrame>
      <p:graphicFrame>
        <p:nvGraphicFramePr>
          <p:cNvPr id="14" name="对象 -2147482621"/>
          <p:cNvGraphicFramePr>
            <a:graphicFrameLocks noChangeAspect="1"/>
          </p:cNvGraphicFramePr>
          <p:nvPr>
            <p:extLst>
              <p:ext uri="{D42A27DB-BD31-4B8C-83A1-F6EECF244321}">
                <p14:modId xmlns:p14="http://schemas.microsoft.com/office/powerpoint/2010/main" val="3629884920"/>
              </p:ext>
            </p:extLst>
          </p:nvPr>
        </p:nvGraphicFramePr>
        <p:xfrm>
          <a:off x="5731831" y="5303771"/>
          <a:ext cx="235585" cy="350520"/>
        </p:xfrm>
        <a:graphic>
          <a:graphicData uri="http://schemas.openxmlformats.org/presentationml/2006/ole">
            <mc:AlternateContent xmlns:mc="http://schemas.openxmlformats.org/markup-compatibility/2006">
              <mc:Choice xmlns:v="urn:schemas-microsoft-com:vml" Requires="v">
                <p:oleObj spid="_x0000_s7381" r:id="rId14" imgW="152400" imgH="228600" progId="Equation.3">
                  <p:embed/>
                </p:oleObj>
              </mc:Choice>
              <mc:Fallback>
                <p:oleObj r:id="rId14" imgW="152400" imgH="228600" progId="Equation.3">
                  <p:embed/>
                  <p:pic>
                    <p:nvPicPr>
                      <p:cNvPr id="0" name="图片 12"/>
                      <p:cNvPicPr/>
                      <p:nvPr/>
                    </p:nvPicPr>
                    <p:blipFill>
                      <a:blip r:embed="rId15"/>
                      <a:stretch>
                        <a:fillRect/>
                      </a:stretch>
                    </p:blipFill>
                    <p:spPr>
                      <a:xfrm>
                        <a:off x="5731831" y="5303771"/>
                        <a:ext cx="235585" cy="350520"/>
                      </a:xfrm>
                      <a:prstGeom prst="rect">
                        <a:avLst/>
                      </a:prstGeom>
                      <a:noFill/>
                      <a:ln w="38100">
                        <a:noFill/>
                        <a:miter/>
                      </a:ln>
                    </p:spPr>
                  </p:pic>
                </p:oleObj>
              </mc:Fallback>
            </mc:AlternateContent>
          </a:graphicData>
        </a:graphic>
      </p:graphicFrame>
      <p:graphicFrame>
        <p:nvGraphicFramePr>
          <p:cNvPr id="16" name="对象 -2147482618"/>
          <p:cNvGraphicFramePr>
            <a:graphicFrameLocks noChangeAspect="1"/>
          </p:cNvGraphicFramePr>
          <p:nvPr>
            <p:extLst>
              <p:ext uri="{D42A27DB-BD31-4B8C-83A1-F6EECF244321}">
                <p14:modId xmlns:p14="http://schemas.microsoft.com/office/powerpoint/2010/main" val="1594847968"/>
              </p:ext>
            </p:extLst>
          </p:nvPr>
        </p:nvGraphicFramePr>
        <p:xfrm>
          <a:off x="569834" y="5249796"/>
          <a:ext cx="316230" cy="404495"/>
        </p:xfrm>
        <a:graphic>
          <a:graphicData uri="http://schemas.openxmlformats.org/presentationml/2006/ole">
            <mc:AlternateContent xmlns:mc="http://schemas.openxmlformats.org/markup-compatibility/2006">
              <mc:Choice xmlns:v="urn:schemas-microsoft-com:vml" Requires="v">
                <p:oleObj spid="_x0000_s7382" r:id="rId16" imgW="177165" imgH="228600" progId="Equation.3">
                  <p:embed/>
                </p:oleObj>
              </mc:Choice>
              <mc:Fallback>
                <p:oleObj r:id="rId16" imgW="177165" imgH="228600" progId="Equation.3">
                  <p:embed/>
                  <p:pic>
                    <p:nvPicPr>
                      <p:cNvPr id="0" name="图片 13"/>
                      <p:cNvPicPr/>
                      <p:nvPr/>
                    </p:nvPicPr>
                    <p:blipFill>
                      <a:blip r:embed="rId17"/>
                      <a:stretch>
                        <a:fillRect/>
                      </a:stretch>
                    </p:blipFill>
                    <p:spPr>
                      <a:xfrm>
                        <a:off x="569834" y="5249796"/>
                        <a:ext cx="316230" cy="404495"/>
                      </a:xfrm>
                      <a:prstGeom prst="rect">
                        <a:avLst/>
                      </a:prstGeom>
                      <a:noFill/>
                      <a:ln w="38100">
                        <a:noFill/>
                        <a:miter/>
                      </a:ln>
                    </p:spPr>
                  </p:pic>
                </p:oleObj>
              </mc:Fallback>
            </mc:AlternateContent>
          </a:graphicData>
        </a:graphic>
      </p:graphicFrame>
      <p:graphicFrame>
        <p:nvGraphicFramePr>
          <p:cNvPr id="18" name="对象 -2147482616"/>
          <p:cNvGraphicFramePr>
            <a:graphicFrameLocks noChangeAspect="1"/>
          </p:cNvGraphicFramePr>
          <p:nvPr>
            <p:extLst>
              <p:ext uri="{D42A27DB-BD31-4B8C-83A1-F6EECF244321}">
                <p14:modId xmlns:p14="http://schemas.microsoft.com/office/powerpoint/2010/main" val="3439809193"/>
              </p:ext>
            </p:extLst>
          </p:nvPr>
        </p:nvGraphicFramePr>
        <p:xfrm>
          <a:off x="2584458" y="5864133"/>
          <a:ext cx="310515" cy="426085"/>
        </p:xfrm>
        <a:graphic>
          <a:graphicData uri="http://schemas.openxmlformats.org/presentationml/2006/ole">
            <mc:AlternateContent xmlns:mc="http://schemas.openxmlformats.org/markup-compatibility/2006">
              <mc:Choice xmlns:v="urn:schemas-microsoft-com:vml" Requires="v">
                <p:oleObj spid="_x0000_s7383" r:id="rId18" imgW="165100" imgH="228600" progId="Equation.3">
                  <p:embed/>
                </p:oleObj>
              </mc:Choice>
              <mc:Fallback>
                <p:oleObj r:id="rId18" imgW="165100" imgH="228600" progId="Equation.3">
                  <p:embed/>
                  <p:pic>
                    <p:nvPicPr>
                      <p:cNvPr id="0" name="图片 14"/>
                      <p:cNvPicPr/>
                      <p:nvPr/>
                    </p:nvPicPr>
                    <p:blipFill>
                      <a:blip r:embed="rId19"/>
                      <a:stretch>
                        <a:fillRect/>
                      </a:stretch>
                    </p:blipFill>
                    <p:spPr>
                      <a:xfrm>
                        <a:off x="2584458" y="5864133"/>
                        <a:ext cx="310515" cy="426085"/>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Methodology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504468" y="1438566"/>
            <a:ext cx="7933767" cy="507831"/>
          </a:xfrm>
          <a:prstGeom prst="rect">
            <a:avLst/>
          </a:prstGeom>
          <a:noFill/>
        </p:spPr>
        <p:txBody>
          <a:bodyPr wrap="square" rtlCol="0">
            <a:spAutoFit/>
          </a:bodyPr>
          <a:lstStyle/>
          <a:p>
            <a:pPr algn="just">
              <a:lnSpc>
                <a:spcPct val="150000"/>
              </a:lnSpc>
            </a:pPr>
            <a:r>
              <a:rPr lang="en-US" altLang="zh-CN" sz="2000" dirty="0" smtClean="0">
                <a:latin typeface="Times New Roman" panose="02020603050405020304" pitchFamily="18" charset="0"/>
                <a:cs typeface="Times New Roman" panose="02020603050405020304" pitchFamily="18" charset="0"/>
              </a:rPr>
              <a:t>The </a:t>
            </a:r>
            <a:r>
              <a:rPr lang="en-US" altLang="zh-CN" sz="2000" dirty="0">
                <a:latin typeface="Times New Roman" panose="02020603050405020304" pitchFamily="18" charset="0"/>
                <a:cs typeface="Times New Roman" panose="02020603050405020304" pitchFamily="18" charset="0"/>
              </a:rPr>
              <a:t>distributional assumptions on the four components are as follows</a:t>
            </a:r>
            <a:r>
              <a:rPr lang="en-US" altLang="zh-CN" sz="2000" dirty="0" smtClean="0">
                <a:latin typeface="Times New Roman" panose="02020603050405020304" pitchFamily="18" charset="0"/>
                <a:cs typeface="Times New Roman" panose="02020603050405020304" pitchFamily="18" charset="0"/>
              </a:rPr>
              <a:t>:</a:t>
            </a:r>
            <a:endParaRPr lang="zh-CN" altLang="zh-CN" sz="2000" dirty="0">
              <a:latin typeface="Times New Roman" panose="02020603050405020304" pitchFamily="18" charset="0"/>
              <a:cs typeface="Times New Roman" panose="02020603050405020304" pitchFamily="18" charset="0"/>
            </a:endParaRPr>
          </a:p>
        </p:txBody>
      </p:sp>
      <p:graphicFrame>
        <p:nvGraphicFramePr>
          <p:cNvPr id="23" name="对象 22"/>
          <p:cNvGraphicFramePr>
            <a:graphicFrameLocks noChangeAspect="1"/>
          </p:cNvGraphicFramePr>
          <p:nvPr>
            <p:extLst>
              <p:ext uri="{D42A27DB-BD31-4B8C-83A1-F6EECF244321}">
                <p14:modId xmlns:p14="http://schemas.microsoft.com/office/powerpoint/2010/main" val="4020970377"/>
              </p:ext>
            </p:extLst>
          </p:nvPr>
        </p:nvGraphicFramePr>
        <p:xfrm>
          <a:off x="707847" y="2071782"/>
          <a:ext cx="1881241" cy="521025"/>
        </p:xfrm>
        <a:graphic>
          <a:graphicData uri="http://schemas.openxmlformats.org/presentationml/2006/ole">
            <mc:AlternateContent xmlns:mc="http://schemas.openxmlformats.org/markup-compatibility/2006">
              <mc:Choice xmlns:v="urn:schemas-microsoft-com:vml" Requires="v">
                <p:oleObj spid="_x0000_s4753" r:id="rId4" imgW="862965" imgH="241300" progId="Equation.3">
                  <p:embed/>
                </p:oleObj>
              </mc:Choice>
              <mc:Fallback>
                <p:oleObj r:id="rId4" imgW="862965" imgH="241300" progId="Equation.3">
                  <p:embed/>
                  <p:pic>
                    <p:nvPicPr>
                      <p:cNvPr id="0" name="图片 23"/>
                      <p:cNvPicPr/>
                      <p:nvPr/>
                    </p:nvPicPr>
                    <p:blipFill>
                      <a:blip r:embed="rId5"/>
                      <a:stretch>
                        <a:fillRect/>
                      </a:stretch>
                    </p:blipFill>
                    <p:spPr>
                      <a:xfrm>
                        <a:off x="707847" y="2071782"/>
                        <a:ext cx="1881241" cy="521025"/>
                      </a:xfrm>
                      <a:prstGeom prst="rect">
                        <a:avLst/>
                      </a:prstGeom>
                      <a:noFill/>
                      <a:ln w="38100">
                        <a:noFill/>
                        <a:miter/>
                      </a:ln>
                    </p:spPr>
                  </p:pic>
                </p:oleObj>
              </mc:Fallback>
            </mc:AlternateContent>
          </a:graphicData>
        </a:graphic>
      </p:graphicFrame>
      <p:graphicFrame>
        <p:nvGraphicFramePr>
          <p:cNvPr id="3" name="对象 -2147482605"/>
          <p:cNvGraphicFramePr>
            <a:graphicFrameLocks noChangeAspect="1"/>
          </p:cNvGraphicFramePr>
          <p:nvPr>
            <p:extLst>
              <p:ext uri="{D42A27DB-BD31-4B8C-83A1-F6EECF244321}">
                <p14:modId xmlns:p14="http://schemas.microsoft.com/office/powerpoint/2010/main" val="78764811"/>
              </p:ext>
            </p:extLst>
          </p:nvPr>
        </p:nvGraphicFramePr>
        <p:xfrm>
          <a:off x="4265246" y="2071783"/>
          <a:ext cx="2073910" cy="481806"/>
        </p:xfrm>
        <a:graphic>
          <a:graphicData uri="http://schemas.openxmlformats.org/presentationml/2006/ole">
            <mc:AlternateContent xmlns:mc="http://schemas.openxmlformats.org/markup-compatibility/2006">
              <mc:Choice xmlns:v="urn:schemas-microsoft-com:vml" Requires="v">
                <p:oleObj spid="_x0000_s4754" r:id="rId6" imgW="1028700" imgH="241300" progId="Equation.3">
                  <p:embed/>
                </p:oleObj>
              </mc:Choice>
              <mc:Fallback>
                <p:oleObj r:id="rId6" imgW="1028700" imgH="241300" progId="Equation.3">
                  <p:embed/>
                  <p:pic>
                    <p:nvPicPr>
                      <p:cNvPr id="0" name="图片 24"/>
                      <p:cNvPicPr/>
                      <p:nvPr/>
                    </p:nvPicPr>
                    <p:blipFill>
                      <a:blip r:embed="rId7"/>
                      <a:stretch>
                        <a:fillRect/>
                      </a:stretch>
                    </p:blipFill>
                    <p:spPr>
                      <a:xfrm>
                        <a:off x="4265246" y="2071783"/>
                        <a:ext cx="2073910" cy="481806"/>
                      </a:xfrm>
                      <a:prstGeom prst="rect">
                        <a:avLst/>
                      </a:prstGeom>
                      <a:noFill/>
                      <a:ln w="38100">
                        <a:noFill/>
                        <a:miter/>
                      </a:ln>
                    </p:spPr>
                  </p:pic>
                </p:oleObj>
              </mc:Fallback>
            </mc:AlternateContent>
          </a:graphicData>
        </a:graphic>
      </p:graphicFrame>
      <p:graphicFrame>
        <p:nvGraphicFramePr>
          <p:cNvPr id="4" name="对象 -2147482609"/>
          <p:cNvGraphicFramePr>
            <a:graphicFrameLocks noChangeAspect="1"/>
          </p:cNvGraphicFramePr>
          <p:nvPr>
            <p:extLst>
              <p:ext uri="{D42A27DB-BD31-4B8C-83A1-F6EECF244321}">
                <p14:modId xmlns:p14="http://schemas.microsoft.com/office/powerpoint/2010/main" val="3828525545"/>
              </p:ext>
            </p:extLst>
          </p:nvPr>
        </p:nvGraphicFramePr>
        <p:xfrm>
          <a:off x="594831" y="2721245"/>
          <a:ext cx="1757951" cy="504014"/>
        </p:xfrm>
        <a:graphic>
          <a:graphicData uri="http://schemas.openxmlformats.org/presentationml/2006/ole">
            <mc:AlternateContent xmlns:mc="http://schemas.openxmlformats.org/markup-compatibility/2006">
              <mc:Choice xmlns:v="urn:schemas-microsoft-com:vml" Requires="v">
                <p:oleObj spid="_x0000_s4755" r:id="rId8" imgW="876300" imgH="254000" progId="Equation.3">
                  <p:embed/>
                </p:oleObj>
              </mc:Choice>
              <mc:Fallback>
                <p:oleObj r:id="rId8" imgW="876300" imgH="254000" progId="Equation.3">
                  <p:embed/>
                  <p:pic>
                    <p:nvPicPr>
                      <p:cNvPr id="0" name="图片 25"/>
                      <p:cNvPicPr/>
                      <p:nvPr/>
                    </p:nvPicPr>
                    <p:blipFill>
                      <a:blip r:embed="rId9"/>
                      <a:stretch>
                        <a:fillRect/>
                      </a:stretch>
                    </p:blipFill>
                    <p:spPr>
                      <a:xfrm>
                        <a:off x="594831" y="2721245"/>
                        <a:ext cx="1757951" cy="504014"/>
                      </a:xfrm>
                      <a:prstGeom prst="rect">
                        <a:avLst/>
                      </a:prstGeom>
                      <a:noFill/>
                      <a:ln w="38100">
                        <a:noFill/>
                        <a:miter/>
                      </a:ln>
                    </p:spPr>
                  </p:pic>
                </p:oleObj>
              </mc:Fallback>
            </mc:AlternateContent>
          </a:graphicData>
        </a:graphic>
      </p:graphicFrame>
      <p:graphicFrame>
        <p:nvGraphicFramePr>
          <p:cNvPr id="5" name="对象 -2147482592"/>
          <p:cNvGraphicFramePr>
            <a:graphicFrameLocks noChangeAspect="1"/>
          </p:cNvGraphicFramePr>
          <p:nvPr>
            <p:extLst>
              <p:ext uri="{D42A27DB-BD31-4B8C-83A1-F6EECF244321}">
                <p14:modId xmlns:p14="http://schemas.microsoft.com/office/powerpoint/2010/main" val="893130618"/>
              </p:ext>
            </p:extLst>
          </p:nvPr>
        </p:nvGraphicFramePr>
        <p:xfrm>
          <a:off x="4265246" y="2812685"/>
          <a:ext cx="1919798" cy="486984"/>
        </p:xfrm>
        <a:graphic>
          <a:graphicData uri="http://schemas.openxmlformats.org/presentationml/2006/ole">
            <mc:AlternateContent xmlns:mc="http://schemas.openxmlformats.org/markup-compatibility/2006">
              <mc:Choice xmlns:v="urn:schemas-microsoft-com:vml" Requires="v">
                <p:oleObj spid="_x0000_s4756" r:id="rId10" imgW="990600" imgH="254000" progId="Equation.3">
                  <p:embed/>
                </p:oleObj>
              </mc:Choice>
              <mc:Fallback>
                <p:oleObj r:id="rId10" imgW="990600" imgH="254000" progId="Equation.3">
                  <p:embed/>
                  <p:pic>
                    <p:nvPicPr>
                      <p:cNvPr id="0" name="图片 26"/>
                      <p:cNvPicPr/>
                      <p:nvPr/>
                    </p:nvPicPr>
                    <p:blipFill>
                      <a:blip r:embed="rId11"/>
                      <a:stretch>
                        <a:fillRect/>
                      </a:stretch>
                    </p:blipFill>
                    <p:spPr>
                      <a:xfrm>
                        <a:off x="4265246" y="2812685"/>
                        <a:ext cx="1919798" cy="486984"/>
                      </a:xfrm>
                      <a:prstGeom prst="rect">
                        <a:avLst/>
                      </a:prstGeom>
                      <a:noFill/>
                      <a:ln w="38100">
                        <a:noFill/>
                        <a:miter/>
                      </a:ln>
                    </p:spPr>
                  </p:pic>
                </p:oleObj>
              </mc:Fallback>
            </mc:AlternateContent>
          </a:graphicData>
        </a:graphic>
      </p:graphicFrame>
      <p:sp>
        <p:nvSpPr>
          <p:cNvPr id="8" name="TextBox 10"/>
          <p:cNvSpPr txBox="1"/>
          <p:nvPr/>
        </p:nvSpPr>
        <p:spPr>
          <a:xfrm>
            <a:off x="581582" y="3351165"/>
            <a:ext cx="7933767" cy="923330"/>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R</a:t>
            </a:r>
            <a:r>
              <a:rPr lang="zh-CN" altLang="en-US" dirty="0">
                <a:latin typeface="Times New Roman" panose="02020603050405020304" pitchFamily="18" charset="0"/>
                <a:cs typeface="Times New Roman" panose="02020603050405020304" pitchFamily="18" charset="0"/>
                <a:sym typeface="+mn-ea"/>
              </a:rPr>
              <a:t>esidual </a:t>
            </a:r>
            <a:r>
              <a:rPr lang="en-US" altLang="zh-CN" dirty="0">
                <a:latin typeface="Times New Roman" panose="02020603050405020304" pitchFamily="18" charset="0"/>
                <a:cs typeface="Times New Roman" panose="02020603050405020304" pitchFamily="18" charset="0"/>
                <a:sym typeface="+mn-ea"/>
              </a:rPr>
              <a:t>T</a:t>
            </a:r>
            <a:r>
              <a:rPr lang="zh-CN" altLang="en-US" dirty="0">
                <a:latin typeface="Times New Roman" panose="02020603050405020304" pitchFamily="18" charset="0"/>
                <a:cs typeface="Times New Roman" panose="02020603050405020304" pitchFamily="18" charset="0"/>
                <a:sym typeface="+mn-ea"/>
              </a:rPr>
              <a:t>echnical </a:t>
            </a:r>
            <a:r>
              <a:rPr lang="en-US" altLang="zh-CN" dirty="0">
                <a:latin typeface="Times New Roman" panose="02020603050405020304" pitchFamily="18" charset="0"/>
                <a:cs typeface="Times New Roman" panose="02020603050405020304" pitchFamily="18" charset="0"/>
                <a:sym typeface="+mn-ea"/>
              </a:rPr>
              <a:t>E</a:t>
            </a:r>
            <a:r>
              <a:rPr lang="zh-CN" altLang="en-US" dirty="0">
                <a:latin typeface="Times New Roman" panose="02020603050405020304" pitchFamily="18" charset="0"/>
                <a:cs typeface="Times New Roman" panose="02020603050405020304" pitchFamily="18" charset="0"/>
                <a:sym typeface="+mn-ea"/>
              </a:rPr>
              <a:t>fficiency (RTE</a:t>
            </a:r>
            <a:r>
              <a:rPr lang="zh-CN" altLang="en-US" dirty="0" smtClean="0">
                <a:latin typeface="Times New Roman" panose="02020603050405020304" pitchFamily="18" charset="0"/>
                <a:cs typeface="Times New Roman" panose="02020603050405020304" pitchFamily="18" charset="0"/>
                <a:sym typeface="+mn-ea"/>
              </a:rPr>
              <a:t>)</a:t>
            </a:r>
            <a:r>
              <a:rPr lang="en-US" altLang="zh-CN" dirty="0" smtClean="0">
                <a:latin typeface="Times New Roman" panose="02020603050405020304" pitchFamily="18" charset="0"/>
                <a:cs typeface="Times New Roman" panose="02020603050405020304" pitchFamily="18" charset="0"/>
                <a:sym typeface="+mn-ea"/>
              </a:rPr>
              <a:t>, and Persistent</a:t>
            </a:r>
            <a:r>
              <a:rPr lang="zh-CN" altLang="en-US" dirty="0" smtClean="0">
                <a:latin typeface="Times New Roman" panose="02020603050405020304" pitchFamily="18" charset="0"/>
                <a:cs typeface="Times New Roman" panose="02020603050405020304" pitchFamily="18" charset="0"/>
                <a:sym typeface="+mn-ea"/>
              </a:rPr>
              <a:t> </a:t>
            </a:r>
            <a:r>
              <a:rPr lang="en-US" altLang="zh-CN" dirty="0">
                <a:latin typeface="Times New Roman" panose="02020603050405020304" pitchFamily="18" charset="0"/>
                <a:cs typeface="Times New Roman" panose="02020603050405020304" pitchFamily="18" charset="0"/>
                <a:sym typeface="+mn-ea"/>
              </a:rPr>
              <a:t>T</a:t>
            </a:r>
            <a:r>
              <a:rPr lang="zh-CN" altLang="en-US" dirty="0">
                <a:latin typeface="Times New Roman" panose="02020603050405020304" pitchFamily="18" charset="0"/>
                <a:cs typeface="Times New Roman" panose="02020603050405020304" pitchFamily="18" charset="0"/>
                <a:sym typeface="+mn-ea"/>
              </a:rPr>
              <a:t>echnical </a:t>
            </a:r>
            <a:r>
              <a:rPr lang="en-US" altLang="zh-CN" dirty="0">
                <a:latin typeface="Times New Roman" panose="02020603050405020304" pitchFamily="18" charset="0"/>
                <a:cs typeface="Times New Roman" panose="02020603050405020304" pitchFamily="18" charset="0"/>
                <a:sym typeface="+mn-ea"/>
              </a:rPr>
              <a:t>E</a:t>
            </a:r>
            <a:r>
              <a:rPr lang="zh-CN" altLang="en-US" dirty="0">
                <a:latin typeface="Times New Roman" panose="02020603050405020304" pitchFamily="18" charset="0"/>
                <a:cs typeface="Times New Roman" panose="02020603050405020304" pitchFamily="18" charset="0"/>
                <a:sym typeface="+mn-ea"/>
              </a:rPr>
              <a:t>fficiency (</a:t>
            </a:r>
            <a:r>
              <a:rPr lang="en-US" altLang="zh-CN" dirty="0" smtClean="0">
                <a:latin typeface="Times New Roman" panose="02020603050405020304" pitchFamily="18" charset="0"/>
                <a:cs typeface="Times New Roman" panose="02020603050405020304" pitchFamily="18" charset="0"/>
                <a:sym typeface="+mn-ea"/>
              </a:rPr>
              <a:t>PTE</a:t>
            </a:r>
            <a:r>
              <a:rPr lang="zh-CN" altLang="en-US" dirty="0" smtClean="0">
                <a:latin typeface="Times New Roman" panose="02020603050405020304" pitchFamily="18" charset="0"/>
                <a:cs typeface="Times New Roman" panose="02020603050405020304" pitchFamily="18" charset="0"/>
                <a:sym typeface="+mn-ea"/>
              </a:rPr>
              <a:t>)</a:t>
            </a:r>
            <a:r>
              <a:rPr lang="en-US" altLang="zh-CN" dirty="0" smtClean="0">
                <a:latin typeface="Times New Roman" panose="02020603050405020304" pitchFamily="18" charset="0"/>
                <a:cs typeface="Times New Roman" panose="02020603050405020304" pitchFamily="18" charset="0"/>
                <a:sym typeface="+mn-ea"/>
              </a:rPr>
              <a:t>. O</a:t>
            </a:r>
            <a:r>
              <a:rPr lang="zh-CN" altLang="en-US" dirty="0">
                <a:latin typeface="Times New Roman" panose="02020603050405020304" pitchFamily="18" charset="0"/>
                <a:cs typeface="Times New Roman" panose="02020603050405020304" pitchFamily="18" charset="0"/>
                <a:sym typeface="+mn-ea"/>
              </a:rPr>
              <a:t>verall </a:t>
            </a:r>
            <a:r>
              <a:rPr lang="en-US" altLang="zh-CN" dirty="0">
                <a:latin typeface="Times New Roman" panose="02020603050405020304" pitchFamily="18" charset="0"/>
                <a:cs typeface="Times New Roman" panose="02020603050405020304" pitchFamily="18" charset="0"/>
                <a:sym typeface="+mn-ea"/>
              </a:rPr>
              <a:t>T</a:t>
            </a:r>
            <a:r>
              <a:rPr lang="zh-CN" altLang="en-US" dirty="0">
                <a:latin typeface="Times New Roman" panose="02020603050405020304" pitchFamily="18" charset="0"/>
                <a:cs typeface="Times New Roman" panose="02020603050405020304" pitchFamily="18" charset="0"/>
                <a:sym typeface="+mn-ea"/>
              </a:rPr>
              <a:t>echnical </a:t>
            </a:r>
            <a:r>
              <a:rPr lang="en-US" altLang="zh-CN" dirty="0">
                <a:latin typeface="Times New Roman" panose="02020603050405020304" pitchFamily="18" charset="0"/>
                <a:cs typeface="Times New Roman" panose="02020603050405020304" pitchFamily="18" charset="0"/>
                <a:sym typeface="+mn-ea"/>
              </a:rPr>
              <a:t>E</a:t>
            </a:r>
            <a:r>
              <a:rPr lang="zh-CN" altLang="en-US" dirty="0">
                <a:latin typeface="Times New Roman" panose="02020603050405020304" pitchFamily="18" charset="0"/>
                <a:cs typeface="Times New Roman" panose="02020603050405020304" pitchFamily="18" charset="0"/>
                <a:sym typeface="+mn-ea"/>
              </a:rPr>
              <a:t>fficiency (OTE</a:t>
            </a:r>
            <a:r>
              <a:rPr lang="zh-CN" altLang="en-US" dirty="0" smtClean="0">
                <a:latin typeface="Times New Roman" panose="02020603050405020304" pitchFamily="18" charset="0"/>
                <a:cs typeface="Times New Roman" panose="02020603050405020304" pitchFamily="18" charset="0"/>
                <a:sym typeface="+mn-ea"/>
              </a:rPr>
              <a:t>)</a:t>
            </a:r>
            <a:r>
              <a:rPr lang="en-US" altLang="zh-CN" dirty="0" smtClean="0">
                <a:latin typeface="Times New Roman" panose="02020603050405020304" pitchFamily="18" charset="0"/>
                <a:cs typeface="Times New Roman" panose="02020603050405020304" pitchFamily="18" charset="0"/>
                <a:sym typeface="+mn-ea"/>
              </a:rPr>
              <a:t>.</a:t>
            </a:r>
            <a:endParaRPr lang="zh-CN" altLang="en-US" dirty="0">
              <a:latin typeface="Times New Roman" panose="02020603050405020304" pitchFamily="18" charset="0"/>
              <a:cs typeface="Times New Roman" panose="02020603050405020304" pitchFamily="18" charset="0"/>
              <a:sym typeface="+mn-ea"/>
            </a:endParaRPr>
          </a:p>
        </p:txBody>
      </p:sp>
      <p:graphicFrame>
        <p:nvGraphicFramePr>
          <p:cNvPr id="17" name="对象 -2147482601"/>
          <p:cNvGraphicFramePr>
            <a:graphicFrameLocks noChangeAspect="1"/>
          </p:cNvGraphicFramePr>
          <p:nvPr>
            <p:extLst>
              <p:ext uri="{D42A27DB-BD31-4B8C-83A1-F6EECF244321}">
                <p14:modId xmlns:p14="http://schemas.microsoft.com/office/powerpoint/2010/main" val="564455118"/>
              </p:ext>
            </p:extLst>
          </p:nvPr>
        </p:nvGraphicFramePr>
        <p:xfrm>
          <a:off x="855195" y="4294261"/>
          <a:ext cx="2031843" cy="442426"/>
        </p:xfrm>
        <a:graphic>
          <a:graphicData uri="http://schemas.openxmlformats.org/presentationml/2006/ole">
            <mc:AlternateContent xmlns:mc="http://schemas.openxmlformats.org/markup-compatibility/2006">
              <mc:Choice xmlns:v="urn:schemas-microsoft-com:vml" Requires="v">
                <p:oleObj spid="_x0000_s4757" r:id="rId12" imgW="1041400" imgH="228600" progId="Equation.3">
                  <p:embed/>
                </p:oleObj>
              </mc:Choice>
              <mc:Fallback>
                <p:oleObj r:id="rId12" imgW="1041400" imgH="228600" progId="Equation.3">
                  <p:embed/>
                  <p:pic>
                    <p:nvPicPr>
                      <p:cNvPr id="0" name=""/>
                      <p:cNvPicPr/>
                      <p:nvPr/>
                    </p:nvPicPr>
                    <p:blipFill>
                      <a:blip r:embed="rId13"/>
                      <a:stretch>
                        <a:fillRect/>
                      </a:stretch>
                    </p:blipFill>
                    <p:spPr>
                      <a:xfrm>
                        <a:off x="855195" y="4294261"/>
                        <a:ext cx="2031843" cy="442426"/>
                      </a:xfrm>
                      <a:prstGeom prst="rect">
                        <a:avLst/>
                      </a:prstGeom>
                      <a:noFill/>
                      <a:ln w="38100">
                        <a:noFill/>
                        <a:miter/>
                      </a:ln>
                    </p:spPr>
                  </p:pic>
                </p:oleObj>
              </mc:Fallback>
            </mc:AlternateContent>
          </a:graphicData>
        </a:graphic>
      </p:graphicFrame>
      <p:graphicFrame>
        <p:nvGraphicFramePr>
          <p:cNvPr id="18" name="对象 -2147482596"/>
          <p:cNvGraphicFramePr>
            <a:graphicFrameLocks noChangeAspect="1"/>
          </p:cNvGraphicFramePr>
          <p:nvPr>
            <p:extLst>
              <p:ext uri="{D42A27DB-BD31-4B8C-83A1-F6EECF244321}">
                <p14:modId xmlns:p14="http://schemas.microsoft.com/office/powerpoint/2010/main" val="4188270836"/>
              </p:ext>
            </p:extLst>
          </p:nvPr>
        </p:nvGraphicFramePr>
        <p:xfrm>
          <a:off x="3405505" y="4351200"/>
          <a:ext cx="1978153" cy="440831"/>
        </p:xfrm>
        <a:graphic>
          <a:graphicData uri="http://schemas.openxmlformats.org/presentationml/2006/ole">
            <mc:AlternateContent xmlns:mc="http://schemas.openxmlformats.org/markup-compatibility/2006">
              <mc:Choice xmlns:v="urn:schemas-microsoft-com:vml" Requires="v">
                <p:oleObj spid="_x0000_s4758" r:id="rId14" imgW="1016000" imgH="228600" progId="Equation.3">
                  <p:embed/>
                </p:oleObj>
              </mc:Choice>
              <mc:Fallback>
                <p:oleObj r:id="rId14" imgW="1016000" imgH="228600" progId="Equation.3">
                  <p:embed/>
                  <p:pic>
                    <p:nvPicPr>
                      <p:cNvPr id="0" name=""/>
                      <p:cNvPicPr/>
                      <p:nvPr/>
                    </p:nvPicPr>
                    <p:blipFill>
                      <a:blip r:embed="rId15"/>
                      <a:stretch>
                        <a:fillRect/>
                      </a:stretch>
                    </p:blipFill>
                    <p:spPr>
                      <a:xfrm>
                        <a:off x="3405505" y="4351200"/>
                        <a:ext cx="1978153" cy="440831"/>
                      </a:xfrm>
                      <a:prstGeom prst="rect">
                        <a:avLst/>
                      </a:prstGeom>
                      <a:noFill/>
                      <a:ln w="38100">
                        <a:noFill/>
                        <a:miter/>
                      </a:ln>
                    </p:spPr>
                  </p:pic>
                </p:oleObj>
              </mc:Fallback>
            </mc:AlternateContent>
          </a:graphicData>
        </a:graphic>
      </p:graphicFrame>
      <p:graphicFrame>
        <p:nvGraphicFramePr>
          <p:cNvPr id="19" name="对象 -2147482590"/>
          <p:cNvGraphicFramePr>
            <a:graphicFrameLocks noChangeAspect="1"/>
          </p:cNvGraphicFramePr>
          <p:nvPr>
            <p:extLst>
              <p:ext uri="{D42A27DB-BD31-4B8C-83A1-F6EECF244321}">
                <p14:modId xmlns:p14="http://schemas.microsoft.com/office/powerpoint/2010/main" val="2542031674"/>
              </p:ext>
            </p:extLst>
          </p:nvPr>
        </p:nvGraphicFramePr>
        <p:xfrm>
          <a:off x="6066330" y="4354745"/>
          <a:ext cx="2204367" cy="331391"/>
        </p:xfrm>
        <a:graphic>
          <a:graphicData uri="http://schemas.openxmlformats.org/presentationml/2006/ole">
            <mc:AlternateContent xmlns:mc="http://schemas.openxmlformats.org/markup-compatibility/2006">
              <mc:Choice xmlns:v="urn:schemas-microsoft-com:vml" Requires="v">
                <p:oleObj spid="_x0000_s4759" r:id="rId16" imgW="1168400" imgH="177165" progId="Equation.3">
                  <p:embed/>
                </p:oleObj>
              </mc:Choice>
              <mc:Fallback>
                <p:oleObj r:id="rId16" imgW="1168400" imgH="177165" progId="Equation.3">
                  <p:embed/>
                  <p:pic>
                    <p:nvPicPr>
                      <p:cNvPr id="0" name=""/>
                      <p:cNvPicPr/>
                      <p:nvPr/>
                    </p:nvPicPr>
                    <p:blipFill>
                      <a:blip r:embed="rId17"/>
                      <a:stretch>
                        <a:fillRect/>
                      </a:stretch>
                    </p:blipFill>
                    <p:spPr>
                      <a:xfrm>
                        <a:off x="6066330" y="4354745"/>
                        <a:ext cx="2204367" cy="331391"/>
                      </a:xfrm>
                      <a:prstGeom prst="rect">
                        <a:avLst/>
                      </a:prstGeom>
                      <a:noFill/>
                      <a:ln w="38100">
                        <a:noFill/>
                        <a:miter/>
                      </a:ln>
                    </p:spPr>
                  </p:pic>
                </p:oleObj>
              </mc:Fallback>
            </mc:AlternateContent>
          </a:graphicData>
        </a:graphic>
      </p:graphicFrame>
      <p:sp>
        <p:nvSpPr>
          <p:cNvPr id="20" name="TextBox 10"/>
          <p:cNvSpPr txBox="1"/>
          <p:nvPr/>
        </p:nvSpPr>
        <p:spPr>
          <a:xfrm>
            <a:off x="628536" y="4781739"/>
            <a:ext cx="7933767" cy="1337945"/>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where</a:t>
            </a:r>
            <a:r>
              <a:rPr lang="zh-CN" altLang="en-US" dirty="0" smtClean="0">
                <a:latin typeface="Times New Roman" panose="02020603050405020304" pitchFamily="18" charset="0"/>
                <a:cs typeface="Times New Roman" panose="02020603050405020304" pitchFamily="18" charset="0"/>
                <a:sym typeface="+mn-ea"/>
              </a:rPr>
              <a:t>       </a:t>
            </a:r>
            <a:r>
              <a:rPr lang="en-US" altLang="zh-CN" dirty="0" smtClean="0">
                <a:latin typeface="Times New Roman" panose="02020603050405020304" pitchFamily="18" charset="0"/>
                <a:cs typeface="Times New Roman" panose="02020603050405020304" pitchFamily="18" charset="0"/>
                <a:sym typeface="+mn-ea"/>
              </a:rPr>
              <a:t>is the</a:t>
            </a:r>
            <a:r>
              <a:rPr lang="en-US" altLang="zh-CN" i="1" dirty="0" smtClean="0">
                <a:latin typeface="Times New Roman" panose="02020603050405020304" pitchFamily="18" charset="0"/>
                <a:cs typeface="Times New Roman" panose="02020603050405020304" pitchFamily="18" charset="0"/>
                <a:sym typeface="+mn-ea"/>
              </a:rPr>
              <a:t> </a:t>
            </a:r>
            <a:r>
              <a:rPr lang="en-US" altLang="zh-CN" i="1" dirty="0" err="1" smtClean="0">
                <a:latin typeface="Times New Roman" panose="02020603050405020304" pitchFamily="18" charset="0"/>
                <a:cs typeface="Times New Roman" panose="02020603050405020304" pitchFamily="18" charset="0"/>
                <a:sym typeface="+mn-ea"/>
              </a:rPr>
              <a:t>Jondrow</a:t>
            </a:r>
            <a:r>
              <a:rPr lang="en-US" altLang="zh-CN" i="1" dirty="0" smtClean="0">
                <a:latin typeface="Times New Roman" panose="02020603050405020304" pitchFamily="18" charset="0"/>
                <a:cs typeface="Times New Roman" panose="02020603050405020304" pitchFamily="18" charset="0"/>
                <a:sym typeface="+mn-ea"/>
              </a:rPr>
              <a:t> </a:t>
            </a:r>
            <a:r>
              <a:rPr lang="en-US" altLang="zh-CN" i="1" dirty="0">
                <a:latin typeface="Times New Roman" panose="02020603050405020304" pitchFamily="18" charset="0"/>
                <a:cs typeface="Times New Roman" panose="02020603050405020304" pitchFamily="18" charset="0"/>
                <a:sym typeface="+mn-ea"/>
              </a:rPr>
              <a:t>et al. </a:t>
            </a:r>
            <a:r>
              <a:rPr lang="en-US" altLang="zh-CN" i="1" dirty="0" smtClean="0">
                <a:latin typeface="Times New Roman" panose="02020603050405020304" pitchFamily="18" charset="0"/>
                <a:cs typeface="Times New Roman" panose="02020603050405020304" pitchFamily="18" charset="0"/>
                <a:sym typeface="+mn-ea"/>
              </a:rPr>
              <a:t> estimator of </a:t>
            </a:r>
            <a:endParaRPr lang="zh-CN" altLang="en-US" dirty="0">
              <a:latin typeface="Times New Roman" panose="02020603050405020304" pitchFamily="18" charset="0"/>
              <a:cs typeface="Times New Roman" panose="02020603050405020304" pitchFamily="18" charset="0"/>
              <a:sym typeface="+mn-ea"/>
            </a:endParaRPr>
          </a:p>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And   </a:t>
            </a:r>
            <a:r>
              <a:rPr lang="zh-CN" altLang="en-US" dirty="0" smtClean="0">
                <a:latin typeface="Times New Roman" panose="02020603050405020304" pitchFamily="18" charset="0"/>
                <a:cs typeface="Times New Roman" panose="02020603050405020304" pitchFamily="18" charset="0"/>
                <a:sym typeface="+mn-ea"/>
              </a:rPr>
              <a:t>     </a:t>
            </a:r>
            <a:r>
              <a:rPr lang="en-US" altLang="zh-CN" dirty="0" smtClean="0">
                <a:latin typeface="Times New Roman" panose="02020603050405020304" pitchFamily="18" charset="0"/>
                <a:cs typeface="Times New Roman" panose="02020603050405020304" pitchFamily="18" charset="0"/>
                <a:sym typeface="+mn-ea"/>
              </a:rPr>
              <a:t>is the </a:t>
            </a:r>
            <a:r>
              <a:rPr lang="en-US" altLang="zh-CN" i="1" dirty="0" err="1" smtClean="0">
                <a:latin typeface="Times New Roman" panose="02020603050405020304" pitchFamily="18" charset="0"/>
                <a:cs typeface="Times New Roman" panose="02020603050405020304" pitchFamily="18" charset="0"/>
                <a:sym typeface="+mn-ea"/>
              </a:rPr>
              <a:t>Jondrow</a:t>
            </a:r>
            <a:r>
              <a:rPr lang="en-US" altLang="zh-CN" i="1" dirty="0" smtClean="0">
                <a:latin typeface="Times New Roman" panose="02020603050405020304" pitchFamily="18" charset="0"/>
                <a:cs typeface="Times New Roman" panose="02020603050405020304" pitchFamily="18" charset="0"/>
                <a:sym typeface="+mn-ea"/>
              </a:rPr>
              <a:t> </a:t>
            </a:r>
            <a:r>
              <a:rPr lang="en-US" altLang="zh-CN" i="1" dirty="0">
                <a:latin typeface="Times New Roman" panose="02020603050405020304" pitchFamily="18" charset="0"/>
                <a:cs typeface="Times New Roman" panose="02020603050405020304" pitchFamily="18" charset="0"/>
                <a:sym typeface="+mn-ea"/>
              </a:rPr>
              <a:t>et al.</a:t>
            </a:r>
            <a:r>
              <a:rPr lang="en-US" altLang="zh-CN" dirty="0">
                <a:latin typeface="Times New Roman" panose="02020603050405020304" pitchFamily="18" charset="0"/>
                <a:cs typeface="Times New Roman" panose="02020603050405020304" pitchFamily="18" charset="0"/>
                <a:sym typeface="+mn-ea"/>
              </a:rPr>
              <a:t> </a:t>
            </a:r>
            <a:r>
              <a:rPr lang="en-US" altLang="zh-CN" dirty="0" smtClean="0">
                <a:latin typeface="Times New Roman" panose="02020603050405020304" pitchFamily="18" charset="0"/>
                <a:cs typeface="Times New Roman" panose="02020603050405020304" pitchFamily="18" charset="0"/>
                <a:sym typeface="+mn-ea"/>
              </a:rPr>
              <a:t> estimator of</a:t>
            </a:r>
            <a:endParaRPr lang="zh-CN" altLang="en-US" dirty="0">
              <a:latin typeface="Times New Roman" panose="02020603050405020304" pitchFamily="18" charset="0"/>
              <a:cs typeface="Times New Roman" panose="02020603050405020304" pitchFamily="18" charset="0"/>
              <a:sym typeface="+mn-ea"/>
            </a:endParaRPr>
          </a:p>
          <a:p>
            <a:pPr indent="0" algn="just">
              <a:lnSpc>
                <a:spcPct val="150000"/>
              </a:lnSpc>
              <a:buFont typeface="Wingdings" panose="05000000000000000000" pitchFamily="2" charset="2"/>
              <a:buNone/>
            </a:pPr>
            <a:endParaRPr lang="zh-CN" altLang="en-US" dirty="0">
              <a:latin typeface="Times New Roman" panose="02020603050405020304" pitchFamily="18" charset="0"/>
              <a:cs typeface="Times New Roman" panose="02020603050405020304" pitchFamily="18" charset="0"/>
              <a:sym typeface="+mn-ea"/>
            </a:endParaRPr>
          </a:p>
        </p:txBody>
      </p:sp>
      <p:graphicFrame>
        <p:nvGraphicFramePr>
          <p:cNvPr id="21" name="对象 -2147482600"/>
          <p:cNvGraphicFramePr>
            <a:graphicFrameLocks noChangeAspect="1"/>
          </p:cNvGraphicFramePr>
          <p:nvPr>
            <p:extLst>
              <p:ext uri="{D42A27DB-BD31-4B8C-83A1-F6EECF244321}">
                <p14:modId xmlns:p14="http://schemas.microsoft.com/office/powerpoint/2010/main" val="1462622468"/>
              </p:ext>
            </p:extLst>
          </p:nvPr>
        </p:nvGraphicFramePr>
        <p:xfrm>
          <a:off x="1387475" y="4921401"/>
          <a:ext cx="309880" cy="396240"/>
        </p:xfrm>
        <a:graphic>
          <a:graphicData uri="http://schemas.openxmlformats.org/presentationml/2006/ole">
            <mc:AlternateContent xmlns:mc="http://schemas.openxmlformats.org/markup-compatibility/2006">
              <mc:Choice xmlns:v="urn:schemas-microsoft-com:vml" Requires="v">
                <p:oleObj spid="_x0000_s4760" r:id="rId18" imgW="177165" imgH="228600" progId="Equation.3">
                  <p:embed/>
                </p:oleObj>
              </mc:Choice>
              <mc:Fallback>
                <p:oleObj r:id="rId18" imgW="177165" imgH="228600" progId="Equation.3">
                  <p:embed/>
                  <p:pic>
                    <p:nvPicPr>
                      <p:cNvPr id="0" name=""/>
                      <p:cNvPicPr/>
                      <p:nvPr/>
                    </p:nvPicPr>
                    <p:blipFill>
                      <a:blip r:embed="rId19"/>
                      <a:stretch>
                        <a:fillRect/>
                      </a:stretch>
                    </p:blipFill>
                    <p:spPr>
                      <a:xfrm>
                        <a:off x="1387475" y="4921401"/>
                        <a:ext cx="309880" cy="396240"/>
                      </a:xfrm>
                      <a:prstGeom prst="rect">
                        <a:avLst/>
                      </a:prstGeom>
                      <a:noFill/>
                      <a:ln w="38100">
                        <a:noFill/>
                        <a:miter/>
                      </a:ln>
                    </p:spPr>
                  </p:pic>
                </p:oleObj>
              </mc:Fallback>
            </mc:AlternateContent>
          </a:graphicData>
        </a:graphic>
      </p:graphicFrame>
      <p:graphicFrame>
        <p:nvGraphicFramePr>
          <p:cNvPr id="22" name="对象 -2147482598"/>
          <p:cNvGraphicFramePr>
            <a:graphicFrameLocks noChangeAspect="1"/>
          </p:cNvGraphicFramePr>
          <p:nvPr>
            <p:extLst>
              <p:ext uri="{D42A27DB-BD31-4B8C-83A1-F6EECF244321}">
                <p14:modId xmlns:p14="http://schemas.microsoft.com/office/powerpoint/2010/main" val="2756106990"/>
              </p:ext>
            </p:extLst>
          </p:nvPr>
        </p:nvGraphicFramePr>
        <p:xfrm>
          <a:off x="4871516" y="4908940"/>
          <a:ext cx="310515" cy="397510"/>
        </p:xfrm>
        <a:graphic>
          <a:graphicData uri="http://schemas.openxmlformats.org/presentationml/2006/ole">
            <mc:AlternateContent xmlns:mc="http://schemas.openxmlformats.org/markup-compatibility/2006">
              <mc:Choice xmlns:v="urn:schemas-microsoft-com:vml" Requires="v">
                <p:oleObj spid="_x0000_s4761" r:id="rId20" imgW="177165" imgH="228600" progId="Equation.3">
                  <p:embed/>
                </p:oleObj>
              </mc:Choice>
              <mc:Fallback>
                <p:oleObj r:id="rId20" imgW="177165" imgH="228600" progId="Equation.3">
                  <p:embed/>
                  <p:pic>
                    <p:nvPicPr>
                      <p:cNvPr id="0" name=""/>
                      <p:cNvPicPr/>
                      <p:nvPr/>
                    </p:nvPicPr>
                    <p:blipFill>
                      <a:blip r:embed="rId21"/>
                      <a:stretch>
                        <a:fillRect/>
                      </a:stretch>
                    </p:blipFill>
                    <p:spPr>
                      <a:xfrm>
                        <a:off x="4871516" y="4908940"/>
                        <a:ext cx="310515" cy="397510"/>
                      </a:xfrm>
                      <a:prstGeom prst="rect">
                        <a:avLst/>
                      </a:prstGeom>
                      <a:noFill/>
                      <a:ln w="38100">
                        <a:noFill/>
                        <a:miter/>
                      </a:ln>
                    </p:spPr>
                  </p:pic>
                </p:oleObj>
              </mc:Fallback>
            </mc:AlternateContent>
          </a:graphicData>
        </a:graphic>
      </p:graphicFrame>
      <p:graphicFrame>
        <p:nvGraphicFramePr>
          <p:cNvPr id="24" name="对象 -2147482595"/>
          <p:cNvGraphicFramePr>
            <a:graphicFrameLocks noChangeAspect="1"/>
          </p:cNvGraphicFramePr>
          <p:nvPr>
            <p:extLst>
              <p:ext uri="{D42A27DB-BD31-4B8C-83A1-F6EECF244321}">
                <p14:modId xmlns:p14="http://schemas.microsoft.com/office/powerpoint/2010/main" val="1250933855"/>
              </p:ext>
            </p:extLst>
          </p:nvPr>
        </p:nvGraphicFramePr>
        <p:xfrm>
          <a:off x="1196340" y="5317641"/>
          <a:ext cx="269875" cy="400050"/>
        </p:xfrm>
        <a:graphic>
          <a:graphicData uri="http://schemas.openxmlformats.org/presentationml/2006/ole">
            <mc:AlternateContent xmlns:mc="http://schemas.openxmlformats.org/markup-compatibility/2006">
              <mc:Choice xmlns:v="urn:schemas-microsoft-com:vml" Requires="v">
                <p:oleObj spid="_x0000_s4762" r:id="rId22" imgW="152400" imgH="228600" progId="Equation.3">
                  <p:embed/>
                </p:oleObj>
              </mc:Choice>
              <mc:Fallback>
                <p:oleObj r:id="rId22" imgW="152400" imgH="228600" progId="Equation.3">
                  <p:embed/>
                  <p:pic>
                    <p:nvPicPr>
                      <p:cNvPr id="0" name=""/>
                      <p:cNvPicPr/>
                      <p:nvPr/>
                    </p:nvPicPr>
                    <p:blipFill>
                      <a:blip r:embed="rId23"/>
                      <a:stretch>
                        <a:fillRect/>
                      </a:stretch>
                    </p:blipFill>
                    <p:spPr>
                      <a:xfrm>
                        <a:off x="1196340" y="5317641"/>
                        <a:ext cx="269875" cy="400050"/>
                      </a:xfrm>
                      <a:prstGeom prst="rect">
                        <a:avLst/>
                      </a:prstGeom>
                      <a:noFill/>
                      <a:ln w="38100">
                        <a:noFill/>
                        <a:miter/>
                      </a:ln>
                    </p:spPr>
                  </p:pic>
                </p:oleObj>
              </mc:Fallback>
            </mc:AlternateContent>
          </a:graphicData>
        </a:graphic>
      </p:graphicFrame>
      <p:graphicFrame>
        <p:nvGraphicFramePr>
          <p:cNvPr id="25" name="对象 -2147482593"/>
          <p:cNvGraphicFramePr>
            <a:graphicFrameLocks noChangeAspect="1"/>
          </p:cNvGraphicFramePr>
          <p:nvPr>
            <p:extLst>
              <p:ext uri="{D42A27DB-BD31-4B8C-83A1-F6EECF244321}">
                <p14:modId xmlns:p14="http://schemas.microsoft.com/office/powerpoint/2010/main" val="4002981400"/>
              </p:ext>
            </p:extLst>
          </p:nvPr>
        </p:nvGraphicFramePr>
        <p:xfrm>
          <a:off x="4715491" y="5271641"/>
          <a:ext cx="310515" cy="459740"/>
        </p:xfrm>
        <a:graphic>
          <a:graphicData uri="http://schemas.openxmlformats.org/presentationml/2006/ole">
            <mc:AlternateContent xmlns:mc="http://schemas.openxmlformats.org/markup-compatibility/2006">
              <mc:Choice xmlns:v="urn:schemas-microsoft-com:vml" Requires="v">
                <p:oleObj spid="_x0000_s4763" r:id="rId24" imgW="152400" imgH="228600" progId="Equation.3">
                  <p:embed/>
                </p:oleObj>
              </mc:Choice>
              <mc:Fallback>
                <p:oleObj r:id="rId24" imgW="152400" imgH="228600" progId="Equation.3">
                  <p:embed/>
                  <p:pic>
                    <p:nvPicPr>
                      <p:cNvPr id="0" name=""/>
                      <p:cNvPicPr/>
                      <p:nvPr/>
                    </p:nvPicPr>
                    <p:blipFill>
                      <a:blip r:embed="rId25"/>
                      <a:stretch>
                        <a:fillRect/>
                      </a:stretch>
                    </p:blipFill>
                    <p:spPr>
                      <a:xfrm>
                        <a:off x="4715491" y="5271641"/>
                        <a:ext cx="310515" cy="459740"/>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Methodology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4" name="TextBox 10"/>
          <p:cNvSpPr txBox="1"/>
          <p:nvPr/>
        </p:nvSpPr>
        <p:spPr>
          <a:xfrm>
            <a:off x="478153" y="3786024"/>
            <a:ext cx="7933767" cy="458074"/>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Some constraints on </a:t>
            </a:r>
            <a:r>
              <a:rPr lang="en-US" altLang="zh-CN" dirty="0">
                <a:latin typeface="Times New Roman" panose="02020603050405020304" pitchFamily="18" charset="0"/>
                <a:cs typeface="Times New Roman" panose="02020603050405020304" pitchFamily="18" charset="0"/>
                <a:sym typeface="+mn-ea"/>
              </a:rPr>
              <a:t>the unknown parameters are required. </a:t>
            </a:r>
            <a:endParaRPr lang="zh-CN" altLang="en-US" dirty="0">
              <a:latin typeface="Times New Roman" panose="02020603050405020304" pitchFamily="18" charset="0"/>
              <a:cs typeface="Times New Roman" panose="02020603050405020304" pitchFamily="18" charset="0"/>
              <a:sym typeface="+mn-ea"/>
            </a:endParaRPr>
          </a:p>
        </p:txBody>
      </p:sp>
      <p:graphicFrame>
        <p:nvGraphicFramePr>
          <p:cNvPr id="5" name="对象 -2147482602"/>
          <p:cNvGraphicFramePr>
            <a:graphicFrameLocks noChangeAspect="1"/>
          </p:cNvGraphicFramePr>
          <p:nvPr>
            <p:extLst>
              <p:ext uri="{D42A27DB-BD31-4B8C-83A1-F6EECF244321}">
                <p14:modId xmlns:p14="http://schemas.microsoft.com/office/powerpoint/2010/main" val="3802836321"/>
              </p:ext>
            </p:extLst>
          </p:nvPr>
        </p:nvGraphicFramePr>
        <p:xfrm>
          <a:off x="1499394" y="4200307"/>
          <a:ext cx="6145212" cy="628650"/>
        </p:xfrm>
        <a:graphic>
          <a:graphicData uri="http://schemas.openxmlformats.org/presentationml/2006/ole">
            <mc:AlternateContent xmlns:mc="http://schemas.openxmlformats.org/markup-compatibility/2006">
              <mc:Choice xmlns:v="urn:schemas-microsoft-com:vml" Requires="v">
                <p:oleObj spid="_x0000_s6477" name="Equation" r:id="rId4" imgW="4216320" imgH="431640" progId="Equation.DSMT4">
                  <p:embed/>
                </p:oleObj>
              </mc:Choice>
              <mc:Fallback>
                <p:oleObj name="Equation" r:id="rId4" imgW="4216320" imgH="431640" progId="Equation.DSMT4">
                  <p:embed/>
                  <p:pic>
                    <p:nvPicPr>
                      <p:cNvPr id="0" name="图片 4"/>
                      <p:cNvPicPr/>
                      <p:nvPr/>
                    </p:nvPicPr>
                    <p:blipFill>
                      <a:blip r:embed="rId5"/>
                      <a:stretch>
                        <a:fillRect/>
                      </a:stretch>
                    </p:blipFill>
                    <p:spPr>
                      <a:xfrm>
                        <a:off x="1499394" y="4200307"/>
                        <a:ext cx="6145212" cy="628650"/>
                      </a:xfrm>
                      <a:prstGeom prst="rect">
                        <a:avLst/>
                      </a:prstGeom>
                      <a:noFill/>
                      <a:ln w="38100">
                        <a:noFill/>
                        <a:miter/>
                      </a:ln>
                    </p:spPr>
                  </p:pic>
                </p:oleObj>
              </mc:Fallback>
            </mc:AlternateContent>
          </a:graphicData>
        </a:graphic>
      </p:graphicFrame>
      <p:graphicFrame>
        <p:nvGraphicFramePr>
          <p:cNvPr id="3" name="对象 -2147482608"/>
          <p:cNvGraphicFramePr>
            <a:graphicFrameLocks noChangeAspect="1"/>
          </p:cNvGraphicFramePr>
          <p:nvPr>
            <p:extLst>
              <p:ext uri="{D42A27DB-BD31-4B8C-83A1-F6EECF244321}">
                <p14:modId xmlns:p14="http://schemas.microsoft.com/office/powerpoint/2010/main" val="3713560507"/>
              </p:ext>
            </p:extLst>
          </p:nvPr>
        </p:nvGraphicFramePr>
        <p:xfrm>
          <a:off x="252095" y="1923019"/>
          <a:ext cx="8639810" cy="651510"/>
        </p:xfrm>
        <a:graphic>
          <a:graphicData uri="http://schemas.openxmlformats.org/presentationml/2006/ole">
            <mc:AlternateContent xmlns:mc="http://schemas.openxmlformats.org/markup-compatibility/2006">
              <mc:Choice xmlns:v="urn:schemas-microsoft-com:vml" Requires="v">
                <p:oleObj spid="_x0000_s6478" r:id="rId6" imgW="5727700" imgH="431800" progId="Equation.DSMT4">
                  <p:embed/>
                </p:oleObj>
              </mc:Choice>
              <mc:Fallback>
                <p:oleObj r:id="rId6" imgW="5727700" imgH="431800" progId="Equation.DSMT4">
                  <p:embed/>
                  <p:pic>
                    <p:nvPicPr>
                      <p:cNvPr id="0" name="图片 3075"/>
                      <p:cNvPicPr/>
                      <p:nvPr/>
                    </p:nvPicPr>
                    <p:blipFill>
                      <a:blip r:embed="rId7"/>
                      <a:stretch>
                        <a:fillRect/>
                      </a:stretch>
                    </p:blipFill>
                    <p:spPr>
                      <a:xfrm>
                        <a:off x="252095" y="1923019"/>
                        <a:ext cx="8639810" cy="651510"/>
                      </a:xfrm>
                      <a:prstGeom prst="rect">
                        <a:avLst/>
                      </a:prstGeom>
                      <a:noFill/>
                      <a:ln w="38100">
                        <a:noFill/>
                        <a:miter/>
                      </a:ln>
                    </p:spPr>
                  </p:pic>
                </p:oleObj>
              </mc:Fallback>
            </mc:AlternateContent>
          </a:graphicData>
        </a:graphic>
      </p:graphicFrame>
      <p:graphicFrame>
        <p:nvGraphicFramePr>
          <p:cNvPr id="6" name="对象 -2147482607"/>
          <p:cNvGraphicFramePr>
            <a:graphicFrameLocks noChangeAspect="1"/>
          </p:cNvGraphicFramePr>
          <p:nvPr>
            <p:extLst>
              <p:ext uri="{D42A27DB-BD31-4B8C-83A1-F6EECF244321}">
                <p14:modId xmlns:p14="http://schemas.microsoft.com/office/powerpoint/2010/main" val="3288890454"/>
              </p:ext>
            </p:extLst>
          </p:nvPr>
        </p:nvGraphicFramePr>
        <p:xfrm>
          <a:off x="478155" y="2431057"/>
          <a:ext cx="8187690" cy="660400"/>
        </p:xfrm>
        <a:graphic>
          <a:graphicData uri="http://schemas.openxmlformats.org/presentationml/2006/ole">
            <mc:AlternateContent xmlns:mc="http://schemas.openxmlformats.org/markup-compatibility/2006">
              <mc:Choice xmlns:v="urn:schemas-microsoft-com:vml" Requires="v">
                <p:oleObj spid="_x0000_s6479" r:id="rId8" imgW="5207000" imgH="431800" progId="Equation.DSMT4">
                  <p:embed/>
                </p:oleObj>
              </mc:Choice>
              <mc:Fallback>
                <p:oleObj r:id="rId8" imgW="5207000" imgH="431800" progId="Equation.DSMT4">
                  <p:embed/>
                  <p:pic>
                    <p:nvPicPr>
                      <p:cNvPr id="0" name="图片 5"/>
                      <p:cNvPicPr/>
                      <p:nvPr/>
                    </p:nvPicPr>
                    <p:blipFill>
                      <a:blip r:embed="rId9"/>
                      <a:stretch>
                        <a:fillRect/>
                      </a:stretch>
                    </p:blipFill>
                    <p:spPr>
                      <a:xfrm>
                        <a:off x="478155" y="2431057"/>
                        <a:ext cx="8187690" cy="660400"/>
                      </a:xfrm>
                      <a:prstGeom prst="rect">
                        <a:avLst/>
                      </a:prstGeom>
                      <a:noFill/>
                      <a:ln w="38100">
                        <a:noFill/>
                        <a:miter/>
                      </a:ln>
                    </p:spPr>
                  </p:pic>
                </p:oleObj>
              </mc:Fallback>
            </mc:AlternateContent>
          </a:graphicData>
        </a:graphic>
      </p:graphicFrame>
      <p:sp>
        <p:nvSpPr>
          <p:cNvPr id="7" name="TextBox 10"/>
          <p:cNvSpPr txBox="1"/>
          <p:nvPr/>
        </p:nvSpPr>
        <p:spPr>
          <a:xfrm>
            <a:off x="748015" y="3141800"/>
            <a:ext cx="1029970" cy="506730"/>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dirty="0" smtClean="0">
                <a:latin typeface="Times New Roman" panose="02020603050405020304" pitchFamily="18" charset="0"/>
                <a:cs typeface="Times New Roman" panose="02020603050405020304" pitchFamily="18" charset="0"/>
                <a:sym typeface="+mn-ea"/>
              </a:rPr>
              <a:t>where:</a:t>
            </a:r>
            <a:endParaRPr lang="en-US" dirty="0">
              <a:latin typeface="Times New Roman" panose="02020603050405020304" pitchFamily="18" charset="0"/>
              <a:cs typeface="Times New Roman" panose="02020603050405020304" pitchFamily="18" charset="0"/>
              <a:sym typeface="+mn-ea"/>
            </a:endParaRPr>
          </a:p>
        </p:txBody>
      </p:sp>
      <p:graphicFrame>
        <p:nvGraphicFramePr>
          <p:cNvPr id="8" name="对象 -2147482606"/>
          <p:cNvGraphicFramePr>
            <a:graphicFrameLocks noChangeAspect="1"/>
          </p:cNvGraphicFramePr>
          <p:nvPr>
            <p:extLst>
              <p:ext uri="{D42A27DB-BD31-4B8C-83A1-F6EECF244321}">
                <p14:modId xmlns:p14="http://schemas.microsoft.com/office/powerpoint/2010/main" val="3127333339"/>
              </p:ext>
            </p:extLst>
          </p:nvPr>
        </p:nvGraphicFramePr>
        <p:xfrm>
          <a:off x="1675243" y="3112639"/>
          <a:ext cx="993140" cy="695960"/>
        </p:xfrm>
        <a:graphic>
          <a:graphicData uri="http://schemas.openxmlformats.org/presentationml/2006/ole">
            <mc:AlternateContent xmlns:mc="http://schemas.openxmlformats.org/markup-compatibility/2006">
              <mc:Choice xmlns:v="urn:schemas-microsoft-com:vml" Requires="v">
                <p:oleObj spid="_x0000_s6480" r:id="rId10" imgW="609600" imgH="431800" progId="Equation.DSMT4">
                  <p:embed/>
                </p:oleObj>
              </mc:Choice>
              <mc:Fallback>
                <p:oleObj r:id="rId10" imgW="609600" imgH="431800" progId="Equation.DSMT4">
                  <p:embed/>
                  <p:pic>
                    <p:nvPicPr>
                      <p:cNvPr id="0" name="图片 7"/>
                      <p:cNvPicPr/>
                      <p:nvPr/>
                    </p:nvPicPr>
                    <p:blipFill>
                      <a:blip r:embed="rId11"/>
                      <a:stretch>
                        <a:fillRect/>
                      </a:stretch>
                    </p:blipFill>
                    <p:spPr>
                      <a:xfrm>
                        <a:off x="1675243" y="3112639"/>
                        <a:ext cx="993140" cy="695960"/>
                      </a:xfrm>
                      <a:prstGeom prst="rect">
                        <a:avLst/>
                      </a:prstGeom>
                      <a:noFill/>
                      <a:ln w="38100">
                        <a:noFill/>
                        <a:miter/>
                      </a:ln>
                    </p:spPr>
                  </p:pic>
                </p:oleObj>
              </mc:Fallback>
            </mc:AlternateContent>
          </a:graphicData>
        </a:graphic>
      </p:graphicFrame>
      <p:sp>
        <p:nvSpPr>
          <p:cNvPr id="10" name="TextBox 9"/>
          <p:cNvSpPr txBox="1"/>
          <p:nvPr/>
        </p:nvSpPr>
        <p:spPr>
          <a:xfrm>
            <a:off x="263946" y="5014676"/>
            <a:ext cx="8362183" cy="1384995"/>
          </a:xfrm>
          <a:prstGeom prst="rect">
            <a:avLst/>
          </a:prstGeom>
          <a:noFill/>
        </p:spPr>
        <p:txBody>
          <a:bodyPr wrap="square" rtlCol="0">
            <a:spAutoFit/>
          </a:bodyPr>
          <a:lstStyle/>
          <a:p>
            <a:pPr algn="just"/>
            <a:r>
              <a:rPr lang="en-US" altLang="zh-CN" sz="1200" i="1" dirty="0" smtClean="0">
                <a:latin typeface="Times New Roman" panose="02020603050405020304" pitchFamily="18" charset="0"/>
                <a:cs typeface="Times New Roman" panose="02020603050405020304" pitchFamily="18" charset="0"/>
              </a:rPr>
              <a:t>Source:  China's Power </a:t>
            </a:r>
            <a:r>
              <a:rPr lang="en-US" altLang="zh-CN" sz="1200" i="1" dirty="0">
                <a:latin typeface="Times New Roman" panose="02020603050405020304" pitchFamily="18" charset="0"/>
                <a:cs typeface="Times New Roman" panose="02020603050405020304" pitchFamily="18" charset="0"/>
              </a:rPr>
              <a:t>Yearbook </a:t>
            </a:r>
            <a:r>
              <a:rPr lang="en-US" altLang="zh-CN" sz="1200" i="1" dirty="0" smtClean="0">
                <a:latin typeface="Times New Roman" panose="02020603050405020304" pitchFamily="18" charset="0"/>
                <a:cs typeface="Times New Roman" panose="02020603050405020304" pitchFamily="18" charset="0"/>
              </a:rPr>
              <a:t>1999-2015;                           China’s </a:t>
            </a:r>
            <a:r>
              <a:rPr lang="en-US" altLang="zh-CN" sz="1200" i="1" dirty="0">
                <a:latin typeface="Times New Roman" panose="02020603050405020304" pitchFamily="18" charset="0"/>
                <a:cs typeface="Times New Roman" panose="02020603050405020304" pitchFamily="18" charset="0"/>
              </a:rPr>
              <a:t>Electric Power Industry Statistics Compiled </a:t>
            </a:r>
            <a:r>
              <a:rPr lang="en-US" altLang="zh-CN" sz="1200" i="1" dirty="0" smtClean="0">
                <a:latin typeface="Times New Roman" panose="02020603050405020304" pitchFamily="18" charset="0"/>
                <a:cs typeface="Times New Roman" panose="02020603050405020304" pitchFamily="18" charset="0"/>
              </a:rPr>
              <a:t>1999-2015 </a:t>
            </a:r>
          </a:p>
          <a:p>
            <a:pPr algn="just"/>
            <a:r>
              <a:rPr lang="en-US" altLang="zh-CN" sz="1200" i="1" dirty="0" smtClean="0">
                <a:latin typeface="Times New Roman" panose="02020603050405020304" pitchFamily="18" charset="0"/>
                <a:cs typeface="Times New Roman" panose="02020603050405020304" pitchFamily="18" charset="0"/>
              </a:rPr>
              <a:t>               China's Demographic Yearbook 1999-2015;               China's Land and Resources Statistical Yearbook 1999-2015</a:t>
            </a:r>
          </a:p>
          <a:p>
            <a:pPr algn="just"/>
            <a:r>
              <a:rPr lang="en-US" altLang="zh-CN" sz="1200" i="1" dirty="0" smtClean="0">
                <a:latin typeface="Times New Roman" panose="02020603050405020304" pitchFamily="18" charset="0"/>
                <a:cs typeface="Times New Roman" panose="02020603050405020304" pitchFamily="18" charset="0"/>
              </a:rPr>
              <a:t>               China's Meteorological Yearbook 1999-2015;            China's Energy Statistics Yearbook - regional energy balance sheet </a:t>
            </a:r>
          </a:p>
          <a:p>
            <a:pPr algn="just"/>
            <a:r>
              <a:rPr lang="en-US" altLang="zh-CN" sz="1200" i="1" dirty="0" smtClean="0">
                <a:latin typeface="Times New Roman" panose="02020603050405020304" pitchFamily="18" charset="0"/>
                <a:cs typeface="Times New Roman" panose="02020603050405020304" pitchFamily="18" charset="0"/>
              </a:rPr>
              <a:t>               China’s State Power Grid Corporation Yearbook 1999-2015</a:t>
            </a:r>
          </a:p>
          <a:p>
            <a:pPr algn="just"/>
            <a:r>
              <a:rPr lang="en-US" altLang="zh-CN" sz="1200" i="1" dirty="0" smtClean="0">
                <a:latin typeface="Times New Roman" panose="02020603050405020304" pitchFamily="18" charset="0"/>
                <a:cs typeface="Times New Roman" panose="02020603050405020304" pitchFamily="18" charset="0"/>
              </a:rPr>
              <a:t>               China’s Southern Power Grid Corporation Yearbook 1999-2015</a:t>
            </a:r>
          </a:p>
          <a:p>
            <a:pPr algn="just"/>
            <a:r>
              <a:rPr lang="en-US" altLang="zh-CN" sz="1200" i="1" dirty="0" smtClean="0">
                <a:latin typeface="Times New Roman" panose="02020603050405020304" pitchFamily="18" charset="0"/>
                <a:cs typeface="Times New Roman" panose="02020603050405020304" pitchFamily="18" charset="0"/>
              </a:rPr>
              <a:t>               China’s Industry and Commerce Statistical Yearbook 1999-2015</a:t>
            </a:r>
          </a:p>
          <a:p>
            <a:pPr algn="just"/>
            <a:r>
              <a:rPr lang="en-US" altLang="zh-CN" sz="1200" i="1" dirty="0" smtClean="0">
                <a:latin typeface="Times New Roman" panose="02020603050405020304" pitchFamily="18" charset="0"/>
                <a:cs typeface="Times New Roman" panose="02020603050405020304" pitchFamily="18" charset="0"/>
              </a:rPr>
              <a:t>               Some Meteorological Data Website details will be added in in a more official way   </a:t>
            </a:r>
            <a:r>
              <a:rPr lang="en-US" altLang="zh-CN" sz="1200" i="1" dirty="0" smtClean="0"/>
              <a:t>                          </a:t>
            </a:r>
            <a:endParaRPr lang="en-US" altLang="zh-CN" sz="1200" i="1" dirty="0"/>
          </a:p>
        </p:txBody>
      </p:sp>
      <p:sp>
        <p:nvSpPr>
          <p:cNvPr id="12" name="矩形 11"/>
          <p:cNvSpPr/>
          <p:nvPr/>
        </p:nvSpPr>
        <p:spPr>
          <a:xfrm>
            <a:off x="120642" y="1188173"/>
            <a:ext cx="8137132" cy="646331"/>
          </a:xfrm>
          <a:prstGeom prst="rect">
            <a:avLst/>
          </a:prstGeom>
        </p:spPr>
        <p:txBody>
          <a:bodyPr wrap="square">
            <a:spAutoFit/>
          </a:bodyPr>
          <a:lstStyle/>
          <a:p>
            <a:r>
              <a:rPr lang="en-US" altLang="zh-CN" dirty="0">
                <a:solidFill>
                  <a:srgbClr val="0070C0"/>
                </a:solidFill>
                <a:latin typeface="Times New Roman" panose="02020603050405020304" pitchFamily="18" charset="0"/>
                <a:cs typeface="Times New Roman" panose="02020603050405020304" pitchFamily="18" charset="0"/>
              </a:rPr>
              <a:t>W</a:t>
            </a:r>
            <a:r>
              <a:rPr lang="en-US" altLang="zh-CN" dirty="0" smtClean="0">
                <a:solidFill>
                  <a:srgbClr val="0070C0"/>
                </a:solidFill>
                <a:latin typeface="Times New Roman" panose="02020603050405020304" pitchFamily="18" charset="0"/>
                <a:cs typeface="Times New Roman" panose="02020603050405020304" pitchFamily="18" charset="0"/>
              </a:rPr>
              <a:t>e </a:t>
            </a:r>
            <a:r>
              <a:rPr lang="en-US" altLang="zh-CN" dirty="0">
                <a:solidFill>
                  <a:srgbClr val="0070C0"/>
                </a:solidFill>
                <a:latin typeface="Times New Roman" panose="02020603050405020304" pitchFamily="18" charset="0"/>
                <a:cs typeface="Times New Roman" panose="02020603050405020304" pitchFamily="18" charset="0"/>
              </a:rPr>
              <a:t>introduce a dummy variable called </a:t>
            </a:r>
            <a:r>
              <a:rPr lang="en-US" altLang="zh-CN" b="1" i="1" dirty="0">
                <a:solidFill>
                  <a:srgbClr val="0070C0"/>
                </a:solidFill>
                <a:latin typeface="Times New Roman" panose="02020603050405020304" pitchFamily="18" charset="0"/>
                <a:cs typeface="Times New Roman" panose="02020603050405020304" pitchFamily="18" charset="0"/>
              </a:rPr>
              <a:t>unbundling</a:t>
            </a:r>
            <a:r>
              <a:rPr lang="en-US" altLang="zh-CN" dirty="0">
                <a:solidFill>
                  <a:srgbClr val="0070C0"/>
                </a:solidFill>
                <a:latin typeface="Times New Roman" panose="02020603050405020304" pitchFamily="18" charset="0"/>
                <a:cs typeface="Times New Roman" panose="02020603050405020304" pitchFamily="18" charset="0"/>
              </a:rPr>
              <a:t>. </a:t>
            </a:r>
          </a:p>
          <a:p>
            <a:r>
              <a:rPr lang="en-US" altLang="zh-CN" dirty="0" smtClean="0">
                <a:solidFill>
                  <a:srgbClr val="0070C0"/>
                </a:solidFill>
                <a:latin typeface="Times New Roman" panose="02020603050405020304" pitchFamily="18" charset="0"/>
                <a:cs typeface="Times New Roman" panose="02020603050405020304" pitchFamily="18" charset="0"/>
              </a:rPr>
              <a:t>The value </a:t>
            </a:r>
            <a:r>
              <a:rPr lang="en-US" altLang="zh-CN" dirty="0">
                <a:solidFill>
                  <a:srgbClr val="0070C0"/>
                </a:solidFill>
                <a:latin typeface="Times New Roman" panose="02020603050405020304" pitchFamily="18" charset="0"/>
                <a:cs typeface="Times New Roman" panose="02020603050405020304" pitchFamily="18" charset="0"/>
              </a:rPr>
              <a:t>of </a:t>
            </a:r>
            <a:r>
              <a:rPr lang="en-US" altLang="zh-CN" b="1" i="1" dirty="0">
                <a:solidFill>
                  <a:srgbClr val="0070C0"/>
                </a:solidFill>
                <a:latin typeface="Times New Roman" panose="02020603050405020304" pitchFamily="18" charset="0"/>
                <a:cs typeface="Times New Roman" panose="02020603050405020304" pitchFamily="18" charset="0"/>
              </a:rPr>
              <a:t>unbundling</a:t>
            </a:r>
            <a:r>
              <a:rPr lang="en-US" altLang="zh-CN" i="1" dirty="0">
                <a:solidFill>
                  <a:srgbClr val="0070C0"/>
                </a:solidFill>
                <a:latin typeface="Times New Roman" panose="02020603050405020304" pitchFamily="18" charset="0"/>
                <a:cs typeface="Times New Roman" panose="02020603050405020304" pitchFamily="18" charset="0"/>
              </a:rPr>
              <a:t> </a:t>
            </a:r>
            <a:r>
              <a:rPr lang="en-US" altLang="zh-CN" dirty="0">
                <a:solidFill>
                  <a:srgbClr val="0070C0"/>
                </a:solidFill>
                <a:latin typeface="Times New Roman" panose="02020603050405020304" pitchFamily="18" charset="0"/>
                <a:cs typeface="Times New Roman" panose="02020603050405020304" pitchFamily="18" charset="0"/>
              </a:rPr>
              <a:t>is 0 before year 2003 </a:t>
            </a:r>
            <a:r>
              <a:rPr lang="en-US" altLang="zh-CN" b="1" dirty="0">
                <a:solidFill>
                  <a:srgbClr val="0070C0"/>
                </a:solidFill>
                <a:latin typeface="Times New Roman" panose="02020603050405020304" pitchFamily="18" charset="0"/>
                <a:cs typeface="Times New Roman" panose="02020603050405020304" pitchFamily="18" charset="0"/>
              </a:rPr>
              <a:t>including the year 2003</a:t>
            </a:r>
            <a:r>
              <a:rPr lang="en-US" altLang="zh-CN" dirty="0">
                <a:solidFill>
                  <a:srgbClr val="0070C0"/>
                </a:solidFill>
                <a:latin typeface="Times New Roman" panose="02020603050405020304" pitchFamily="18" charset="0"/>
                <a:cs typeface="Times New Roman" panose="02020603050405020304" pitchFamily="18" charset="0"/>
              </a:rPr>
              <a:t>.</a:t>
            </a:r>
            <a:endParaRPr lang="zh-CN" altLang="zh-CN"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Empirical</a:t>
            </a:r>
            <a:r>
              <a:rPr lang="en-US" altLang="zh-CN" dirty="0">
                <a:latin typeface="Times New Roman" panose="02020603050405020304" pitchFamily="18" charset="0"/>
                <a:cs typeface="Times New Roman" panose="02020603050405020304" pitchFamily="18" charset="0"/>
                <a:sym typeface="+mn-ea"/>
              </a:rPr>
              <a:t> </a:t>
            </a:r>
            <a:r>
              <a:rPr lang="en-US" altLang="zh-CN" sz="4000" dirty="0">
                <a:solidFill>
                  <a:srgbClr val="0070C0"/>
                </a:solidFill>
                <a:latin typeface="Times New Roman" panose="02020603050405020304" pitchFamily="18" charset="0"/>
                <a:cs typeface="Times New Roman" panose="02020603050405020304" pitchFamily="18" charset="0"/>
                <a:sym typeface="+mn-ea"/>
              </a:rPr>
              <a:t>Study</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632012" y="1153459"/>
            <a:ext cx="7758953" cy="458074"/>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altLang="zh-CN" b="1" dirty="0" smtClean="0">
                <a:solidFill>
                  <a:srgbClr val="C00000"/>
                </a:solidFill>
                <a:latin typeface="Times New Roman" panose="02020603050405020304" pitchFamily="18" charset="0"/>
                <a:cs typeface="Times New Roman" panose="02020603050405020304" pitchFamily="18" charset="0"/>
              </a:rPr>
              <a:t>Data </a:t>
            </a:r>
          </a:p>
        </p:txBody>
      </p:sp>
      <p:sp>
        <p:nvSpPr>
          <p:cNvPr id="11" name="TextBox 10"/>
          <p:cNvSpPr txBox="1"/>
          <p:nvPr/>
        </p:nvSpPr>
        <p:spPr>
          <a:xfrm>
            <a:off x="779929" y="1474995"/>
            <a:ext cx="7490014" cy="737235"/>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ü"/>
            </a:pPr>
            <a:r>
              <a:rPr lang="en-US" altLang="zh-CN" sz="1400" dirty="0">
                <a:solidFill>
                  <a:srgbClr val="0070C0"/>
                </a:solidFill>
                <a:latin typeface="Times New Roman" panose="02020603050405020304" pitchFamily="18" charset="0"/>
                <a:cs typeface="Times New Roman" panose="02020603050405020304" pitchFamily="18" charset="0"/>
              </a:rPr>
              <a:t>Table 1. Summary statistics of inputs and outputs for the 30 provincial power gid firms studied, 1999-2016</a:t>
            </a:r>
            <a:endParaRPr lang="en-US" altLang="zh-CN" sz="1400" dirty="0" smtClean="0">
              <a:solidFill>
                <a:srgbClr val="0070C0"/>
              </a:solidFill>
              <a:latin typeface="Times New Roman" panose="02020603050405020304" pitchFamily="18" charset="0"/>
              <a:cs typeface="Times New Roman" panose="02020603050405020304" pitchFamily="18" charset="0"/>
            </a:endParaRPr>
          </a:p>
        </p:txBody>
      </p:sp>
      <p:graphicFrame>
        <p:nvGraphicFramePr>
          <p:cNvPr id="5" name="表格 4"/>
          <p:cNvGraphicFramePr/>
          <p:nvPr>
            <p:extLst>
              <p:ext uri="{D42A27DB-BD31-4B8C-83A1-F6EECF244321}">
                <p14:modId xmlns:p14="http://schemas.microsoft.com/office/powerpoint/2010/main" val="3875869120"/>
              </p:ext>
            </p:extLst>
          </p:nvPr>
        </p:nvGraphicFramePr>
        <p:xfrm>
          <a:off x="1131570" y="2212340"/>
          <a:ext cx="7068185" cy="4051935"/>
        </p:xfrm>
        <a:graphic>
          <a:graphicData uri="http://schemas.openxmlformats.org/drawingml/2006/table">
            <a:tbl>
              <a:tblPr firstRow="1" bandRow="1">
                <a:tableStyleId>{5940675A-B579-460E-94D1-54222C63F5DA}</a:tableStyleId>
              </a:tblPr>
              <a:tblGrid>
                <a:gridCol w="1336675">
                  <a:extLst>
                    <a:ext uri="{9D8B030D-6E8A-4147-A177-3AD203B41FA5}">
                      <a16:colId xmlns:a16="http://schemas.microsoft.com/office/drawing/2014/main" val="20000"/>
                    </a:ext>
                  </a:extLst>
                </a:gridCol>
                <a:gridCol w="1862455">
                  <a:extLst>
                    <a:ext uri="{9D8B030D-6E8A-4147-A177-3AD203B41FA5}">
                      <a16:colId xmlns:a16="http://schemas.microsoft.com/office/drawing/2014/main" val="20001"/>
                    </a:ext>
                  </a:extLst>
                </a:gridCol>
                <a:gridCol w="935990">
                  <a:extLst>
                    <a:ext uri="{9D8B030D-6E8A-4147-A177-3AD203B41FA5}">
                      <a16:colId xmlns:a16="http://schemas.microsoft.com/office/drawing/2014/main" val="20002"/>
                    </a:ext>
                  </a:extLst>
                </a:gridCol>
                <a:gridCol w="975360">
                  <a:extLst>
                    <a:ext uri="{9D8B030D-6E8A-4147-A177-3AD203B41FA5}">
                      <a16:colId xmlns:a16="http://schemas.microsoft.com/office/drawing/2014/main" val="20003"/>
                    </a:ext>
                  </a:extLst>
                </a:gridCol>
                <a:gridCol w="974090">
                  <a:extLst>
                    <a:ext uri="{9D8B030D-6E8A-4147-A177-3AD203B41FA5}">
                      <a16:colId xmlns:a16="http://schemas.microsoft.com/office/drawing/2014/main" val="20004"/>
                    </a:ext>
                  </a:extLst>
                </a:gridCol>
                <a:gridCol w="983615">
                  <a:extLst>
                    <a:ext uri="{9D8B030D-6E8A-4147-A177-3AD203B41FA5}">
                      <a16:colId xmlns:a16="http://schemas.microsoft.com/office/drawing/2014/main" val="20005"/>
                    </a:ext>
                  </a:extLst>
                </a:gridCol>
              </a:tblGrid>
              <a:tr h="430530">
                <a:tc>
                  <a:txBody>
                    <a:bodyPr/>
                    <a:lstStyle/>
                    <a:p>
                      <a:pPr indent="0">
                        <a:buNone/>
                      </a:pPr>
                      <a:r>
                        <a:rPr lang="en-US" sz="1200" b="0" i="1" dirty="0">
                          <a:latin typeface="Times New Roman" panose="02020603050405020304" pitchFamily="18" charset="0"/>
                          <a:ea typeface="宋体" panose="02010600030101010101" pitchFamily="2" charset="-122"/>
                          <a:cs typeface="Times New Roman" panose="02020603050405020304" pitchFamily="18" charset="0"/>
                        </a:rPr>
                        <a:t>Variables</a:t>
                      </a:r>
                      <a:endParaRPr lang="en-US" altLang="en-US" sz="1200" b="0" i="1" dirty="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Times New Roman" panose="02020603050405020304" pitchFamily="18" charset="0"/>
                          <a:cs typeface="Times New Roman" panose="02020603050405020304" pitchFamily="18" charset="0"/>
                        </a:rPr>
                        <a:t>Name</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Times New Roman" panose="02020603050405020304" pitchFamily="18" charset="0"/>
                          <a:cs typeface="Times New Roman" panose="02020603050405020304" pitchFamily="18" charset="0"/>
                        </a:rPr>
                        <a:t>Unit</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buNone/>
                      </a:pPr>
                      <a:r>
                        <a:rPr lang="en-US" sz="1200" b="0">
                          <a:latin typeface="Times New Roman" panose="02020603050405020304" pitchFamily="18" charset="0"/>
                          <a:cs typeface="Times New Roman" panose="02020603050405020304" pitchFamily="18" charset="0"/>
                        </a:rPr>
                        <a:t>Mean</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buNone/>
                      </a:pPr>
                      <a:r>
                        <a:rPr lang="en-US" sz="1200" b="0">
                          <a:latin typeface="Times New Roman" panose="02020603050405020304" pitchFamily="18" charset="0"/>
                          <a:cs typeface="Times New Roman" panose="02020603050405020304" pitchFamily="18" charset="0"/>
                        </a:rPr>
                        <a:t>Min</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buNone/>
                      </a:pPr>
                      <a:r>
                        <a:rPr lang="en-US" sz="1200" b="0">
                          <a:latin typeface="Times New Roman" panose="02020603050405020304" pitchFamily="18" charset="0"/>
                          <a:cs typeface="Times New Roman" panose="02020603050405020304" pitchFamily="18" charset="0"/>
                        </a:rPr>
                        <a:t>Max</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7680">
                <a:tc>
                  <a:txBody>
                    <a:bodyPr/>
                    <a:lstStyle/>
                    <a:p>
                      <a:pPr indent="0">
                        <a:buNone/>
                      </a:pPr>
                      <a:r>
                        <a:rPr lang="en-US" sz="1200" b="0">
                          <a:latin typeface="Times New Roman" panose="02020603050405020304" pitchFamily="18" charset="0"/>
                          <a:cs typeface="Times New Roman" panose="02020603050405020304" pitchFamily="18" charset="0"/>
                        </a:rPr>
                        <a:t>Energy</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buNone/>
                      </a:pPr>
                      <a:r>
                        <a:rPr lang="en-US" sz="1200" b="0">
                          <a:latin typeface="Times New Roman" panose="02020603050405020304" pitchFamily="18" charset="0"/>
                          <a:cs typeface="Times New Roman" panose="02020603050405020304" pitchFamily="18" charset="0"/>
                        </a:rPr>
                        <a:t>Energy Delivered</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buNone/>
                      </a:pPr>
                      <a:r>
                        <a:rPr lang="en-US" sz="1200" b="0" dirty="0" err="1">
                          <a:latin typeface="Times New Roman" panose="02020603050405020304" pitchFamily="18" charset="0"/>
                          <a:cs typeface="Times New Roman" panose="02020603050405020304" pitchFamily="18" charset="0"/>
                        </a:rPr>
                        <a:t>T</a:t>
                      </a:r>
                      <a:r>
                        <a:rPr lang="en-US" sz="1200" b="0" dirty="0" err="1" smtClean="0">
                          <a:latin typeface="Times New Roman" panose="02020603050405020304" pitchFamily="18" charset="0"/>
                          <a:cs typeface="Times New Roman" panose="02020603050405020304" pitchFamily="18" charset="0"/>
                        </a:rPr>
                        <a:t>Wh</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959.35</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33.93</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5235.00</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w="12700" cap="flat" cmpd="sng">
                      <a:solidFill>
                        <a:srgbClr val="080000"/>
                      </a:solidFill>
                      <a:prstDash val="soli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r h="431165">
                <a:tc>
                  <a:txBody>
                    <a:bodyPr/>
                    <a:lstStyle/>
                    <a:p>
                      <a:pPr indent="0">
                        <a:buNone/>
                      </a:pPr>
                      <a:r>
                        <a:rPr lang="en-US" sz="1200" b="0">
                          <a:latin typeface="Times New Roman" panose="02020603050405020304" pitchFamily="18" charset="0"/>
                          <a:cs typeface="Times New Roman" panose="02020603050405020304" pitchFamily="18" charset="0"/>
                        </a:rPr>
                        <a:t>Customer</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cs typeface="Times New Roman" panose="02020603050405020304" pitchFamily="18" charset="0"/>
                        </a:rPr>
                        <a:t>Number of customers</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dirty="0" smtClean="0">
                          <a:latin typeface="Times New Roman" panose="02020603050405020304" pitchFamily="18" charset="0"/>
                          <a:cs typeface="Times New Roman" panose="02020603050405020304" pitchFamily="18" charset="0"/>
                        </a:rPr>
                        <a:t>Million</a:t>
                      </a:r>
                      <a:endParaRPr lang="en-US" altLang="en-US" sz="1200" b="0" dirty="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12.83</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1.005</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35.744</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429895">
                <a:tc>
                  <a:txBody>
                    <a:bodyPr/>
                    <a:lstStyle/>
                    <a:p>
                      <a:pPr indent="0">
                        <a:buNone/>
                      </a:pPr>
                      <a:r>
                        <a:rPr lang="en-US" sz="1200" b="0">
                          <a:latin typeface="Times New Roman" panose="02020603050405020304" pitchFamily="18" charset="0"/>
                          <a:cs typeface="Times New Roman" panose="02020603050405020304" pitchFamily="18" charset="0"/>
                        </a:rPr>
                        <a:t>Length</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Network Length</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km</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37654.00</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3216.00</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155320.00</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550545">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Capital</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Capital increment</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dirty="0" smtClean="0">
                          <a:latin typeface="Times New Roman" panose="02020603050405020304" pitchFamily="18" charset="0"/>
                          <a:ea typeface="宋体" panose="02010600030101010101" pitchFamily="2" charset="-122"/>
                          <a:cs typeface="Times New Roman" panose="02020603050405020304" pitchFamily="18" charset="0"/>
                        </a:rPr>
                        <a:t>Trillion </a:t>
                      </a:r>
                      <a:r>
                        <a:rPr lang="en-US" sz="1200" b="0" dirty="0" err="1">
                          <a:latin typeface="Times New Roman" panose="02020603050405020304" pitchFamily="18" charset="0"/>
                          <a:ea typeface="宋体" panose="02010600030101010101" pitchFamily="2" charset="-122"/>
                          <a:cs typeface="Times New Roman" panose="02020603050405020304" pitchFamily="18" charset="0"/>
                        </a:rPr>
                        <a:t>yuan</a:t>
                      </a:r>
                      <a:endParaRPr lang="en-US" altLang="en-US" sz="1200" b="0" dirty="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30.06</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18.87</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201.18</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431165">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Labor </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Number of workers</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thousand</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30.33</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4.43</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dirty="0" smtClean="0">
                          <a:latin typeface="Times New Roman" panose="02020603050405020304" pitchFamily="18" charset="0"/>
                          <a:cs typeface="Times New Roman" panose="02020603050405020304" pitchFamily="18" charset="0"/>
                        </a:rPr>
                        <a:t>117.337</a:t>
                      </a:r>
                      <a:endParaRPr lang="en-US" altLang="en-US" sz="1200" b="0" dirty="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430530">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CHL</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Customer hour lost</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hour</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10.26</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0.54</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223.64</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r h="429895">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TD</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900" b="0" dirty="0">
                          <a:latin typeface="Times New Roman" panose="02020603050405020304" pitchFamily="18" charset="0"/>
                          <a:ea typeface="宋体" panose="02010600030101010101" pitchFamily="2" charset="-122"/>
                          <a:cs typeface="Times New Roman" panose="02020603050405020304" pitchFamily="18" charset="0"/>
                        </a:rPr>
                        <a:t>Maximum Temperature Difference</a:t>
                      </a:r>
                      <a:endParaRPr lang="en-US" altLang="en-US" sz="900" b="0" dirty="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degree</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46.74</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17.38</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a:noFill/>
                    </a:lnR>
                    <a:lnT cap="flat">
                      <a:noFill/>
                    </a:lnT>
                    <a:lnB cap="flat">
                      <a:noFill/>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cs typeface="Times New Roman" panose="02020603050405020304" pitchFamily="18" charset="0"/>
                        </a:rPr>
                        <a:t>84.50</a:t>
                      </a:r>
                      <a:endParaRPr lang="en-US" altLang="en-US" sz="1200" b="0">
                        <a:latin typeface="Times New Roman" panose="02020603050405020304" pitchFamily="18" charset="0"/>
                        <a:ea typeface="Calibri" panose="020F0502020204030204" charset="0"/>
                        <a:cs typeface="Times New Roman" panose="02020603050405020304" pitchFamily="18" charset="0"/>
                      </a:endParaRPr>
                    </a:p>
                  </a:txBody>
                  <a:tcPr marL="68580" marR="68580" marT="0" marB="0" anchor="ctr">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7"/>
                  </a:ext>
                </a:extLst>
              </a:tr>
              <a:tr h="430530">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Unbundling</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900" b="0">
                          <a:latin typeface="Times New Roman" panose="02020603050405020304" pitchFamily="18" charset="0"/>
                          <a:ea typeface="宋体" panose="02010600030101010101" pitchFamily="2" charset="-122"/>
                          <a:cs typeface="Times New Roman" panose="02020603050405020304" pitchFamily="18" charset="0"/>
                        </a:rPr>
                        <a:t>The dummy variable</a:t>
                      </a:r>
                      <a:endParaRPr lang="en-US" altLang="en-US" sz="9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Times New Roman" panose="02020603050405020304" pitchFamily="18" charset="0"/>
                          <a:ea typeface="宋体" panose="02010600030101010101" pitchFamily="2" charset="-122"/>
                          <a:cs typeface="Times New Roman" panose="02020603050405020304" pitchFamily="18" charset="0"/>
                        </a:rPr>
                        <a:t>\</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ea typeface="宋体" panose="02010600030101010101" pitchFamily="2" charset="-122"/>
                          <a:cs typeface="Times New Roman" panose="02020603050405020304" pitchFamily="18" charset="0"/>
                        </a:rPr>
                        <a:t>0.47</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lnSpc>
                          <a:spcPct val="110000"/>
                        </a:lnSpc>
                        <a:buNone/>
                      </a:pPr>
                      <a:r>
                        <a:rPr lang="en-US" sz="1200" b="0">
                          <a:latin typeface="Times New Roman" panose="02020603050405020304" pitchFamily="18" charset="0"/>
                          <a:ea typeface="宋体" panose="02010600030101010101" pitchFamily="2" charset="-122"/>
                          <a:cs typeface="Times New Roman" panose="02020603050405020304" pitchFamily="18" charset="0"/>
                        </a:rPr>
                        <a:t>1.00</a:t>
                      </a:r>
                      <a:endParaRPr lang="en-US" altLang="en-US" sz="1200" b="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lnSpc>
                          <a:spcPct val="110000"/>
                        </a:lnSpc>
                        <a:buNone/>
                      </a:pPr>
                      <a:r>
                        <a:rPr lang="en-US" sz="1200" b="0" dirty="0">
                          <a:latin typeface="Times New Roman" panose="02020603050405020304" pitchFamily="18" charset="0"/>
                          <a:ea typeface="宋体" panose="02010600030101010101" pitchFamily="2" charset="-122"/>
                          <a:cs typeface="Times New Roman" panose="02020603050405020304" pitchFamily="18" charset="0"/>
                        </a:rPr>
                        <a:t>0.00</a:t>
                      </a:r>
                      <a:endParaRPr lang="en-US" altLang="en-US" sz="1200" b="0" dirty="0">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a:noFill/>
                    </a:lnL>
                    <a:lnR cap="flat">
                      <a:noFill/>
                    </a:lnR>
                    <a:lnT cap="flat">
                      <a:noFill/>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rPr>
              <a:t>Variables</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5" name="Rectangle 1"/>
          <p:cNvSpPr>
            <a:spLocks noChangeArrowheads="1"/>
          </p:cNvSpPr>
          <p:nvPr/>
        </p:nvSpPr>
        <p:spPr bwMode="auto">
          <a:xfrm>
            <a:off x="737509" y="1313560"/>
            <a:ext cx="63675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Table 2. The </a:t>
            </a:r>
            <a:r>
              <a:rPr kumimoji="0" lang="en-US" altLang="zh-CN" sz="2400" b="1" i="0" u="none" strike="noStrike" cap="none" normalizeH="0" baseline="0" dirty="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specification of models</a:t>
            </a:r>
            <a:r>
              <a:rPr kumimoji="0" lang="en-US" altLang="zh-CN" sz="2400" b="0" i="0" u="none" strike="noStrike" cap="none" normalizeH="0" baseline="0" dirty="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a:t>
            </a:r>
            <a:endParaRPr kumimoji="0" lang="en-US" altLang="zh-CN" sz="24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1140793480"/>
              </p:ext>
            </p:extLst>
          </p:nvPr>
        </p:nvGraphicFramePr>
        <p:xfrm>
          <a:off x="573437" y="1775224"/>
          <a:ext cx="7826643" cy="4625577"/>
        </p:xfrm>
        <a:graphic>
          <a:graphicData uri="http://schemas.openxmlformats.org/drawingml/2006/table">
            <a:tbl>
              <a:tblPr firstRow="1" firstCol="1" bandRow="1">
                <a:tableStyleId>{5C22544A-7EE6-4342-B048-85BDC9FD1C3A}</a:tableStyleId>
              </a:tblPr>
              <a:tblGrid>
                <a:gridCol w="3112314">
                  <a:extLst>
                    <a:ext uri="{9D8B030D-6E8A-4147-A177-3AD203B41FA5}">
                      <a16:colId xmlns:a16="http://schemas.microsoft.com/office/drawing/2014/main" val="2542582158"/>
                    </a:ext>
                  </a:extLst>
                </a:gridCol>
                <a:gridCol w="1571443">
                  <a:extLst>
                    <a:ext uri="{9D8B030D-6E8A-4147-A177-3AD203B41FA5}">
                      <a16:colId xmlns:a16="http://schemas.microsoft.com/office/drawing/2014/main" val="1867128282"/>
                    </a:ext>
                  </a:extLst>
                </a:gridCol>
                <a:gridCol w="1571443">
                  <a:extLst>
                    <a:ext uri="{9D8B030D-6E8A-4147-A177-3AD203B41FA5}">
                      <a16:colId xmlns:a16="http://schemas.microsoft.com/office/drawing/2014/main" val="2804997756"/>
                    </a:ext>
                  </a:extLst>
                </a:gridCol>
                <a:gridCol w="1571443">
                  <a:extLst>
                    <a:ext uri="{9D8B030D-6E8A-4147-A177-3AD203B41FA5}">
                      <a16:colId xmlns:a16="http://schemas.microsoft.com/office/drawing/2014/main" val="3083394526"/>
                    </a:ext>
                  </a:extLst>
                </a:gridCol>
              </a:tblGrid>
              <a:tr h="385994">
                <a:tc>
                  <a:txBody>
                    <a:bodyPr/>
                    <a:lstStyle/>
                    <a:p>
                      <a:pPr algn="just">
                        <a:spcAft>
                          <a:spcPts val="0"/>
                        </a:spcAft>
                      </a:pPr>
                      <a:r>
                        <a:rPr lang="en-US" sz="1800" kern="100">
                          <a:effectLst/>
                        </a:rPr>
                        <a:t>Variables</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Model1</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Model2</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Model3</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3527183309"/>
                  </a:ext>
                </a:extLst>
              </a:tr>
              <a:tr h="385994">
                <a:tc>
                  <a:txBody>
                    <a:bodyPr/>
                    <a:lstStyle/>
                    <a:p>
                      <a:pPr algn="just">
                        <a:spcAft>
                          <a:spcPts val="0"/>
                        </a:spcAft>
                      </a:pPr>
                      <a:r>
                        <a:rPr lang="en-US" sz="1800" kern="100">
                          <a:effectLst/>
                        </a:rPr>
                        <a:t>Inputs</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63328208"/>
                  </a:ext>
                </a:extLst>
              </a:tr>
              <a:tr h="426217">
                <a:tc>
                  <a:txBody>
                    <a:bodyPr/>
                    <a:lstStyle/>
                    <a:p>
                      <a:pPr marR="54610" algn="just">
                        <a:spcAft>
                          <a:spcPts val="0"/>
                        </a:spcAft>
                      </a:pPr>
                      <a:r>
                        <a:rPr lang="en-US" sz="1800" kern="100">
                          <a:effectLst/>
                        </a:rPr>
                        <a:t>Energy</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extLst>
                  <a:ext uri="{0D108BD9-81ED-4DB2-BD59-A6C34878D82A}">
                    <a16:rowId xmlns:a16="http://schemas.microsoft.com/office/drawing/2014/main" val="3043786167"/>
                  </a:ext>
                </a:extLst>
              </a:tr>
              <a:tr h="385994">
                <a:tc>
                  <a:txBody>
                    <a:bodyPr/>
                    <a:lstStyle/>
                    <a:p>
                      <a:pPr marR="201295" algn="just">
                        <a:spcAft>
                          <a:spcPts val="0"/>
                        </a:spcAft>
                      </a:pPr>
                      <a:r>
                        <a:rPr lang="en-US" sz="1800" kern="100">
                          <a:effectLst/>
                        </a:rPr>
                        <a:t>Customer</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2765651946"/>
                  </a:ext>
                </a:extLst>
              </a:tr>
              <a:tr h="385994">
                <a:tc>
                  <a:txBody>
                    <a:bodyPr/>
                    <a:lstStyle/>
                    <a:p>
                      <a:pPr marR="201295" algn="just">
                        <a:spcAft>
                          <a:spcPts val="0"/>
                        </a:spcAft>
                      </a:pPr>
                      <a:r>
                        <a:rPr lang="en-US" sz="1800" b="1" kern="100" dirty="0">
                          <a:solidFill>
                            <a:srgbClr val="FF0000"/>
                          </a:solidFill>
                          <a:effectLst/>
                        </a:rPr>
                        <a:t>Capital</a:t>
                      </a:r>
                      <a:endParaRPr lang="zh-CN" sz="105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b="1" kern="100" dirty="0">
                          <a:solidFill>
                            <a:srgbClr val="FF0000"/>
                          </a:solidFill>
                          <a:effectLst/>
                        </a:rPr>
                        <a:t>√</a:t>
                      </a:r>
                      <a:endParaRPr lang="zh-CN" sz="105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b="1" kern="100">
                          <a:solidFill>
                            <a:srgbClr val="FF0000"/>
                          </a:solidFill>
                          <a:effectLst/>
                        </a:rPr>
                        <a:t> </a:t>
                      </a:r>
                      <a:endParaRPr lang="zh-CN" sz="1050" b="1" kern="10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b="1" kern="100">
                          <a:solidFill>
                            <a:srgbClr val="FF0000"/>
                          </a:solidFill>
                          <a:effectLst/>
                        </a:rPr>
                        <a:t>√</a:t>
                      </a:r>
                      <a:endParaRPr lang="zh-CN" sz="1050" b="1" kern="10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694980985"/>
                  </a:ext>
                </a:extLst>
              </a:tr>
              <a:tr h="385994">
                <a:tc>
                  <a:txBody>
                    <a:bodyPr/>
                    <a:lstStyle/>
                    <a:p>
                      <a:pPr marR="201295" algn="just">
                        <a:spcAft>
                          <a:spcPts val="0"/>
                        </a:spcAft>
                      </a:pPr>
                      <a:r>
                        <a:rPr lang="en-US" sz="1800" b="1" kern="100">
                          <a:solidFill>
                            <a:srgbClr val="FF0000"/>
                          </a:solidFill>
                          <a:effectLst/>
                        </a:rPr>
                        <a:t>Labor </a:t>
                      </a:r>
                      <a:endParaRPr lang="zh-CN" sz="1050" b="1" kern="10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b="1" kern="100" dirty="0">
                          <a:solidFill>
                            <a:srgbClr val="FF0000"/>
                          </a:solidFill>
                          <a:effectLst/>
                        </a:rPr>
                        <a:t>√</a:t>
                      </a:r>
                      <a:endParaRPr lang="zh-CN" sz="105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b="1" kern="100" dirty="0">
                          <a:solidFill>
                            <a:srgbClr val="FF0000"/>
                          </a:solidFill>
                          <a:effectLst/>
                        </a:rPr>
                        <a:t>√</a:t>
                      </a:r>
                      <a:endParaRPr lang="zh-CN" sz="105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b="1" kern="100" dirty="0">
                          <a:solidFill>
                            <a:srgbClr val="FF0000"/>
                          </a:solidFill>
                          <a:effectLst/>
                        </a:rPr>
                        <a:t> </a:t>
                      </a:r>
                      <a:endParaRPr lang="zh-CN" sz="105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1946892819"/>
                  </a:ext>
                </a:extLst>
              </a:tr>
              <a:tr h="315428">
                <a:tc>
                  <a:txBody>
                    <a:bodyPr/>
                    <a:lstStyle/>
                    <a:p>
                      <a:pPr marR="201295" algn="just">
                        <a:spcAft>
                          <a:spcPts val="0"/>
                        </a:spcAft>
                      </a:pPr>
                      <a:r>
                        <a:rPr lang="en-US" sz="1800" kern="100">
                          <a:effectLst/>
                        </a:rPr>
                        <a:t>Outputs</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extLst>
                  <a:ext uri="{0D108BD9-81ED-4DB2-BD59-A6C34878D82A}">
                    <a16:rowId xmlns:a16="http://schemas.microsoft.com/office/drawing/2014/main" val="898989754"/>
                  </a:ext>
                </a:extLst>
              </a:tr>
              <a:tr h="409986">
                <a:tc>
                  <a:txBody>
                    <a:bodyPr/>
                    <a:lstStyle/>
                    <a:p>
                      <a:pPr marR="201295" algn="just">
                        <a:spcAft>
                          <a:spcPts val="0"/>
                        </a:spcAft>
                      </a:pPr>
                      <a:r>
                        <a:rPr lang="en-US" sz="1800" kern="100">
                          <a:effectLst/>
                        </a:rPr>
                        <a:t>Length</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tc>
                <a:extLst>
                  <a:ext uri="{0D108BD9-81ED-4DB2-BD59-A6C34878D82A}">
                    <a16:rowId xmlns:a16="http://schemas.microsoft.com/office/drawing/2014/main" val="2052063280"/>
                  </a:ext>
                </a:extLst>
              </a:tr>
              <a:tr h="385994">
                <a:tc>
                  <a:txBody>
                    <a:bodyPr/>
                    <a:lstStyle/>
                    <a:p>
                      <a:pPr marR="201295" algn="just">
                        <a:spcAft>
                          <a:spcPts val="0"/>
                        </a:spcAft>
                      </a:pPr>
                      <a:r>
                        <a:rPr lang="en-US" sz="1800" kern="100">
                          <a:effectLst/>
                        </a:rPr>
                        <a:t>CHL</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1727339026"/>
                  </a:ext>
                </a:extLst>
              </a:tr>
              <a:tr h="385994">
                <a:tc>
                  <a:txBody>
                    <a:bodyPr/>
                    <a:lstStyle/>
                    <a:p>
                      <a:pPr marR="201295" algn="just">
                        <a:spcAft>
                          <a:spcPts val="0"/>
                        </a:spcAft>
                      </a:pPr>
                      <a:r>
                        <a:rPr lang="en-US" sz="1800" kern="100">
                          <a:effectLst/>
                        </a:rPr>
                        <a:t>Environmental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140450080"/>
                  </a:ext>
                </a:extLst>
              </a:tr>
              <a:tr h="385994">
                <a:tc>
                  <a:txBody>
                    <a:bodyPr/>
                    <a:lstStyle/>
                    <a:p>
                      <a:pPr marR="201295" algn="just">
                        <a:spcAft>
                          <a:spcPts val="0"/>
                        </a:spcAft>
                      </a:pPr>
                      <a:r>
                        <a:rPr lang="en-US" sz="1800" kern="100">
                          <a:effectLst/>
                        </a:rPr>
                        <a:t>TD</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2428243129"/>
                  </a:ext>
                </a:extLst>
              </a:tr>
              <a:tr h="385994">
                <a:tc>
                  <a:txBody>
                    <a:bodyPr/>
                    <a:lstStyle/>
                    <a:p>
                      <a:pPr marR="201295" algn="just">
                        <a:spcAft>
                          <a:spcPts val="0"/>
                        </a:spcAft>
                      </a:pPr>
                      <a:r>
                        <a:rPr lang="en-US" sz="1800" kern="100">
                          <a:effectLst/>
                        </a:rPr>
                        <a:t>Unbundling</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a:effectLst/>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a:spcAft>
                          <a:spcPts val="0"/>
                        </a:spcAft>
                      </a:pPr>
                      <a:r>
                        <a:rPr lang="en-US" sz="1800" kern="100" dirty="0">
                          <a:effectLst/>
                        </a:rPr>
                        <a:t>√</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val="1794797272"/>
                  </a:ext>
                </a:extLst>
              </a:tr>
            </a:tbl>
          </a:graphicData>
        </a:graphic>
      </p:graphicFrame>
    </p:spTree>
    <p:extLst>
      <p:ext uri="{BB962C8B-B14F-4D97-AF65-F5344CB8AC3E}">
        <p14:creationId xmlns:p14="http://schemas.microsoft.com/office/powerpoint/2010/main" val="1472208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Results</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632012" y="1210236"/>
            <a:ext cx="7758953" cy="50673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altLang="zh-CN" b="1" dirty="0">
                <a:solidFill>
                  <a:srgbClr val="C00000"/>
                </a:solidFill>
                <a:latin typeface="Times New Roman" panose="02020603050405020304" pitchFamily="18" charset="0"/>
                <a:cs typeface="Times New Roman" panose="02020603050405020304" pitchFamily="18" charset="0"/>
              </a:rPr>
              <a:t>Analysis of overall service</a:t>
            </a:r>
            <a:r>
              <a:rPr lang="en-US" altLang="zh-CN" b="1" dirty="0" smtClean="0">
                <a:solidFill>
                  <a:srgbClr val="C00000"/>
                </a:solidFill>
                <a:latin typeface="Times New Roman" panose="02020603050405020304" pitchFamily="18" charset="0"/>
                <a:cs typeface="Times New Roman" panose="02020603050405020304" pitchFamily="18" charset="0"/>
              </a:rPr>
              <a:t> efficiency of provincial power grid firms.</a:t>
            </a:r>
          </a:p>
        </p:txBody>
      </p:sp>
      <p:sp>
        <p:nvSpPr>
          <p:cNvPr id="6" name="文本框 3"/>
          <p:cNvSpPr txBox="1"/>
          <p:nvPr/>
        </p:nvSpPr>
        <p:spPr>
          <a:xfrm>
            <a:off x="1459230" y="5999297"/>
            <a:ext cx="6104255" cy="275590"/>
          </a:xfrm>
          <a:prstGeom prst="rect">
            <a:avLst/>
          </a:prstGeom>
          <a:noFill/>
        </p:spPr>
        <p:txBody>
          <a:bodyPr wrap="square" rtlCol="0">
            <a:spAutoFit/>
          </a:bodyPr>
          <a:lstStyle/>
          <a:p>
            <a:r>
              <a:rPr lang="en-US" altLang="zh-CN" sz="1200" dirty="0" smtClean="0"/>
              <a:t>Fig1. The overall service efficiency of power grid firms at national level during 1999- 2015</a:t>
            </a:r>
            <a:endParaRPr lang="zh-CN" altLang="en-US" dirty="0"/>
          </a:p>
        </p:txBody>
      </p:sp>
      <p:graphicFrame>
        <p:nvGraphicFramePr>
          <p:cNvPr id="2" name="图表 1"/>
          <p:cNvGraphicFramePr/>
          <p:nvPr/>
        </p:nvGraphicFramePr>
        <p:xfrm>
          <a:off x="875030" y="1717040"/>
          <a:ext cx="7334250" cy="410273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781242" y="328157"/>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rPr>
              <a:t>Outline</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6" name="内容占位符 2"/>
          <p:cNvSpPr>
            <a:spLocks noGrp="1"/>
          </p:cNvSpPr>
          <p:nvPr>
            <p:ph idx="1"/>
          </p:nvPr>
        </p:nvSpPr>
        <p:spPr>
          <a:xfrm>
            <a:off x="597826" y="1334409"/>
            <a:ext cx="7886700" cy="6014085"/>
          </a:xfrm>
        </p:spPr>
        <p:txBody>
          <a:bodyPr>
            <a:noAutofit/>
          </a:bodyPr>
          <a:lstStyle/>
          <a:p>
            <a:pPr>
              <a:lnSpc>
                <a:spcPct val="200000"/>
              </a:lnSpc>
              <a:buClr>
                <a:srgbClr val="0070C0"/>
              </a:buClr>
              <a:buFont typeface="Wingdings" panose="05000000000000000000" pitchFamily="2" charset="2"/>
              <a:buChar char="Ø"/>
            </a:pPr>
            <a:r>
              <a:rPr lang="en-US" altLang="zh-CN" sz="2400" dirty="0" smtClean="0">
                <a:latin typeface="Times New Roman" panose="02020603050405020304" pitchFamily="18" charset="0"/>
                <a:cs typeface="Times New Roman" panose="02020603050405020304" pitchFamily="18" charset="0"/>
                <a:sym typeface="+mn-ea"/>
              </a:rPr>
              <a:t>Introduction</a:t>
            </a:r>
            <a:endParaRPr lang="en-US" altLang="zh-CN" sz="2400" dirty="0" smtClean="0">
              <a:latin typeface="Times New Roman" panose="02020603050405020304" pitchFamily="18" charset="0"/>
              <a:cs typeface="Times New Roman" panose="02020603050405020304" pitchFamily="18" charset="0"/>
            </a:endParaRPr>
          </a:p>
          <a:p>
            <a:pPr>
              <a:lnSpc>
                <a:spcPct val="200000"/>
              </a:lnSpc>
              <a:buClr>
                <a:srgbClr val="0070C0"/>
              </a:buClr>
              <a:buFont typeface="Wingdings" panose="05000000000000000000" pitchFamily="2" charset="2"/>
              <a:buChar char="Ø"/>
            </a:pPr>
            <a:r>
              <a:rPr lang="en-US" altLang="zh-CN" sz="2400" dirty="0" smtClean="0">
                <a:latin typeface="Times New Roman" panose="02020603050405020304" pitchFamily="18" charset="0"/>
                <a:cs typeface="Times New Roman" panose="02020603050405020304" pitchFamily="18" charset="0"/>
                <a:sym typeface="+mn-ea"/>
              </a:rPr>
              <a:t>Literature </a:t>
            </a:r>
            <a:r>
              <a:rPr lang="en-US" altLang="zh-CN" sz="2400" dirty="0">
                <a:latin typeface="Times New Roman" panose="02020603050405020304" pitchFamily="18" charset="0"/>
                <a:cs typeface="Times New Roman" panose="02020603050405020304" pitchFamily="18" charset="0"/>
                <a:sym typeface="+mn-ea"/>
              </a:rPr>
              <a:t>Review</a:t>
            </a:r>
            <a:endParaRPr lang="en-US" altLang="zh-CN" sz="2400" dirty="0">
              <a:latin typeface="Times New Roman" panose="02020603050405020304" pitchFamily="18" charset="0"/>
              <a:cs typeface="Times New Roman" panose="02020603050405020304" pitchFamily="18" charset="0"/>
            </a:endParaRPr>
          </a:p>
          <a:p>
            <a:pPr>
              <a:lnSpc>
                <a:spcPct val="200000"/>
              </a:lnSpc>
              <a:buClr>
                <a:srgbClr val="0070C0"/>
              </a:buClr>
              <a:buFont typeface="Wingdings" panose="05000000000000000000" pitchFamily="2" charset="2"/>
              <a:buChar char="Ø"/>
            </a:pPr>
            <a:r>
              <a:rPr lang="en-US" altLang="zh-CN" sz="2400" dirty="0" smtClean="0">
                <a:latin typeface="Times New Roman" panose="02020603050405020304" pitchFamily="18" charset="0"/>
                <a:cs typeface="Times New Roman" panose="02020603050405020304" pitchFamily="18" charset="0"/>
              </a:rPr>
              <a:t>Methodology</a:t>
            </a:r>
            <a:endParaRPr lang="en-US" altLang="zh-CN" sz="2400" dirty="0">
              <a:latin typeface="Times New Roman" panose="02020603050405020304" pitchFamily="18" charset="0"/>
              <a:cs typeface="Times New Roman" panose="02020603050405020304" pitchFamily="18" charset="0"/>
            </a:endParaRPr>
          </a:p>
          <a:p>
            <a:pPr>
              <a:lnSpc>
                <a:spcPct val="200000"/>
              </a:lnSpc>
              <a:buClr>
                <a:srgbClr val="0070C0"/>
              </a:buClr>
              <a:buFont typeface="Wingdings" panose="05000000000000000000" pitchFamily="2" charset="2"/>
              <a:buChar char="Ø"/>
            </a:pPr>
            <a:r>
              <a:rPr lang="en-GB" altLang="zh-CN" sz="2400" dirty="0">
                <a:latin typeface="Times New Roman" panose="02020603050405020304" pitchFamily="18" charset="0"/>
                <a:cs typeface="Times New Roman" panose="02020603050405020304" pitchFamily="18" charset="0"/>
              </a:rPr>
              <a:t>Empirical </a:t>
            </a:r>
            <a:r>
              <a:rPr lang="en-GB" altLang="zh-CN" sz="2400" dirty="0" smtClean="0">
                <a:latin typeface="Times New Roman" panose="02020603050405020304" pitchFamily="18" charset="0"/>
                <a:cs typeface="Times New Roman" panose="02020603050405020304" pitchFamily="18" charset="0"/>
              </a:rPr>
              <a:t>Study</a:t>
            </a:r>
            <a:endParaRPr lang="en-GB" altLang="zh-CN" sz="2400" dirty="0">
              <a:latin typeface="Times New Roman" panose="02020603050405020304" pitchFamily="18" charset="0"/>
              <a:cs typeface="Times New Roman" panose="02020603050405020304" pitchFamily="18" charset="0"/>
            </a:endParaRPr>
          </a:p>
          <a:p>
            <a:pPr>
              <a:lnSpc>
                <a:spcPct val="200000"/>
              </a:lnSpc>
              <a:buClr>
                <a:srgbClr val="0070C0"/>
              </a:buClr>
              <a:buFont typeface="Wingdings" panose="05000000000000000000" pitchFamily="2" charset="2"/>
              <a:buChar char="Ø"/>
            </a:pPr>
            <a:r>
              <a:rPr lang="en-US" altLang="en-GB" sz="2400" dirty="0">
                <a:latin typeface="Times New Roman" panose="02020603050405020304" pitchFamily="18" charset="0"/>
                <a:cs typeface="Times New Roman" panose="02020603050405020304" pitchFamily="18" charset="0"/>
              </a:rPr>
              <a:t>Results and </a:t>
            </a:r>
            <a:r>
              <a:rPr lang="en-GB" altLang="zh-CN" sz="2400" dirty="0" smtClean="0">
                <a:latin typeface="Times New Roman" panose="02020603050405020304" pitchFamily="18" charset="0"/>
                <a:cs typeface="Times New Roman" panose="02020603050405020304" pitchFamily="18" charset="0"/>
              </a:rPr>
              <a:t>Conclusions</a:t>
            </a:r>
            <a:endParaRPr lang="zh-CN" alt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32012" y="1166421"/>
            <a:ext cx="7758953" cy="50673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altLang="zh-CN" b="1" dirty="0">
                <a:solidFill>
                  <a:srgbClr val="C00000"/>
                </a:solidFill>
                <a:latin typeface="Times New Roman" panose="02020603050405020304" pitchFamily="18" charset="0"/>
                <a:cs typeface="Times New Roman" panose="02020603050405020304" pitchFamily="18" charset="0"/>
              </a:rPr>
              <a:t>Provincial comparision of overall service efficiency.</a:t>
            </a:r>
            <a:endParaRPr lang="en-US" altLang="zh-CN" b="1" dirty="0" smtClean="0">
              <a:solidFill>
                <a:srgbClr val="C00000"/>
              </a:solidFill>
              <a:latin typeface="Times New Roman" panose="02020603050405020304" pitchFamily="18" charset="0"/>
              <a:cs typeface="Times New Roman" panose="02020603050405020304" pitchFamily="18" charset="0"/>
            </a:endParaRPr>
          </a:p>
        </p:txBody>
      </p:sp>
      <p:sp>
        <p:nvSpPr>
          <p:cNvPr id="6" name="文本框 3"/>
          <p:cNvSpPr txBox="1"/>
          <p:nvPr/>
        </p:nvSpPr>
        <p:spPr>
          <a:xfrm>
            <a:off x="1459360" y="6083300"/>
            <a:ext cx="6104255" cy="275590"/>
          </a:xfrm>
          <a:prstGeom prst="rect">
            <a:avLst/>
          </a:prstGeom>
          <a:noFill/>
        </p:spPr>
        <p:txBody>
          <a:bodyPr wrap="square" rtlCol="0">
            <a:spAutoFit/>
          </a:bodyPr>
          <a:lstStyle/>
          <a:p>
            <a:r>
              <a:rPr lang="en-US" altLang="zh-CN" sz="1200" dirty="0" smtClean="0"/>
              <a:t>Fig2. The comparison of service efficiency of power grid firms at provincial level.</a:t>
            </a:r>
            <a:endParaRPr lang="zh-CN" altLang="en-US" dirty="0"/>
          </a:p>
        </p:txBody>
      </p:sp>
      <p:sp>
        <p:nvSpPr>
          <p:cNvPr id="8" name="标题 4"/>
          <p:cNvSpPr>
            <a:spLocks noGrp="1"/>
          </p:cNvSpPr>
          <p:nvPr>
            <p:ph type="title"/>
          </p:nvPr>
        </p:nvSpPr>
        <p:spPr>
          <a:xfrm>
            <a:off x="1017142" y="254000"/>
            <a:ext cx="7498208"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Results</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graphicFrame>
        <p:nvGraphicFramePr>
          <p:cNvPr id="3" name="图表 2"/>
          <p:cNvGraphicFramePr/>
          <p:nvPr/>
        </p:nvGraphicFramePr>
        <p:xfrm>
          <a:off x="1554480" y="1570990"/>
          <a:ext cx="6338570" cy="4411345"/>
        </p:xfrm>
        <a:graphic>
          <a:graphicData uri="http://schemas.openxmlformats.org/drawingml/2006/chart">
            <c:chart xmlns:c="http://schemas.openxmlformats.org/drawingml/2006/chart" xmlns:r="http://schemas.openxmlformats.org/officeDocument/2006/relationships" r:id="rId3"/>
          </a:graphicData>
        </a:graphic>
      </p:graphicFrame>
      <p:sp>
        <p:nvSpPr>
          <p:cNvPr id="5" name="文本框 4"/>
          <p:cNvSpPr txBox="1"/>
          <p:nvPr/>
        </p:nvSpPr>
        <p:spPr>
          <a:xfrm>
            <a:off x="6459415" y="1673151"/>
            <a:ext cx="2450123" cy="646331"/>
          </a:xfrm>
          <a:prstGeom prst="rect">
            <a:avLst/>
          </a:prstGeom>
          <a:noFill/>
        </p:spPr>
        <p:txBody>
          <a:bodyPr wrap="square" rtlCol="0">
            <a:spAutoFit/>
          </a:bodyPr>
          <a:lstStyle/>
          <a:p>
            <a:r>
              <a:rPr lang="en-US" altLang="zh-CN" b="1" dirty="0" smtClean="0">
                <a:solidFill>
                  <a:srgbClr val="FF0000"/>
                </a:solidFill>
              </a:rPr>
              <a:t>SH </a:t>
            </a:r>
          </a:p>
          <a:p>
            <a:r>
              <a:rPr lang="en-US" altLang="zh-CN" b="1" dirty="0" smtClean="0">
                <a:solidFill>
                  <a:srgbClr val="FF0000"/>
                </a:solidFill>
              </a:rPr>
              <a:t>IM, GS</a:t>
            </a:r>
            <a:endParaRPr lang="zh-CN" altLang="en-US" b="1"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en-US" altLang="zh-CN" sz="2400" dirty="0" smtClean="0">
                <a:solidFill>
                  <a:srgbClr val="0070C0"/>
                </a:solidFill>
                <a:latin typeface="Times New Roman" panose="02020603050405020304" pitchFamily="18" charset="0"/>
                <a:cs typeface="Times New Roman" panose="02020603050405020304" pitchFamily="18" charset="0"/>
              </a:rPr>
              <a:t>Regional division of China's power grid</a:t>
            </a:r>
          </a:p>
          <a:p>
            <a:endParaRPr lang="en-US" altLang="zh-CN" sz="2400" dirty="0" smtClean="0">
              <a:solidFill>
                <a:srgbClr val="0070C0"/>
              </a:solidFill>
              <a:latin typeface="Times New Roman" panose="02020603050405020304" pitchFamily="18" charset="0"/>
              <a:cs typeface="Times New Roman" panose="02020603050405020304" pitchFamily="18" charset="0"/>
            </a:endParaRPr>
          </a:p>
          <a:p>
            <a:pPr lvl="1">
              <a:lnSpc>
                <a:spcPct val="150000"/>
              </a:lnSpc>
            </a:pPr>
            <a:r>
              <a:rPr lang="en-US" altLang="zh-CN" sz="2000" dirty="0">
                <a:latin typeface="Times New Roman" panose="02020603050405020304" pitchFamily="18" charset="0"/>
                <a:cs typeface="Times New Roman" panose="02020603050405020304" pitchFamily="18" charset="0"/>
              </a:rPr>
              <a:t>Northeast China(NE): Heilongjiang, Jilin, Liaoning, Inner Mongolia</a:t>
            </a:r>
            <a:endParaRPr lang="zh-CN" altLang="en-US" sz="2000" dirty="0">
              <a:latin typeface="Times New Roman" panose="02020603050405020304" pitchFamily="18" charset="0"/>
              <a:cs typeface="Times New Roman" panose="02020603050405020304" pitchFamily="18" charset="0"/>
            </a:endParaRPr>
          </a:p>
          <a:p>
            <a:pPr lvl="1">
              <a:lnSpc>
                <a:spcPct val="150000"/>
              </a:lnSpc>
            </a:pPr>
            <a:r>
              <a:rPr lang="en-US" altLang="zh-CN" sz="2000" dirty="0">
                <a:latin typeface="Times New Roman" panose="02020603050405020304" pitchFamily="18" charset="0"/>
                <a:cs typeface="Times New Roman" panose="02020603050405020304" pitchFamily="18" charset="0"/>
              </a:rPr>
              <a:t>North China(North): Beijing, Tianjing, Heibei, Shanxi, Shandong</a:t>
            </a:r>
            <a:endParaRPr lang="zh-CN" altLang="en-US" sz="2000" dirty="0">
              <a:latin typeface="Times New Roman" panose="02020603050405020304" pitchFamily="18" charset="0"/>
              <a:cs typeface="Times New Roman" panose="02020603050405020304" pitchFamily="18" charset="0"/>
            </a:endParaRPr>
          </a:p>
          <a:p>
            <a:pPr lvl="1">
              <a:lnSpc>
                <a:spcPct val="150000"/>
              </a:lnSpc>
            </a:pPr>
            <a:r>
              <a:rPr lang="en-US" sz="2000" dirty="0">
                <a:latin typeface="Times New Roman" panose="02020603050405020304" pitchFamily="18" charset="0"/>
                <a:cs typeface="Times New Roman" panose="02020603050405020304" pitchFamily="18" charset="0"/>
              </a:rPr>
              <a:t>Central China(Cent): Heinan, Hubei, Hunan, Jiangxi</a:t>
            </a:r>
            <a:endParaRPr lang="zh-CN" altLang="en-US" sz="2000" dirty="0">
              <a:latin typeface="Times New Roman" panose="02020603050405020304" pitchFamily="18" charset="0"/>
              <a:cs typeface="Times New Roman" panose="02020603050405020304" pitchFamily="18" charset="0"/>
            </a:endParaRPr>
          </a:p>
          <a:p>
            <a:pPr lvl="1">
              <a:lnSpc>
                <a:spcPct val="150000"/>
              </a:lnSpc>
            </a:pPr>
            <a:r>
              <a:rPr lang="en-US" sz="2000" dirty="0">
                <a:latin typeface="Times New Roman" panose="02020603050405020304" pitchFamily="18" charset="0"/>
                <a:cs typeface="Times New Roman" panose="02020603050405020304" pitchFamily="18" charset="0"/>
              </a:rPr>
              <a:t>East China(East</a:t>
            </a:r>
            <a:r>
              <a:rPr lang="en-US" sz="2000" dirty="0" smtClean="0">
                <a:latin typeface="Times New Roman" panose="02020603050405020304" pitchFamily="18" charset="0"/>
                <a:cs typeface="Times New Roman" panose="02020603050405020304" pitchFamily="18" charset="0"/>
              </a:rPr>
              <a:t>): Jiangsu</a:t>
            </a:r>
            <a:r>
              <a:rPr lang="en-US" sz="2000" dirty="0">
                <a:latin typeface="Times New Roman" panose="02020603050405020304" pitchFamily="18" charset="0"/>
                <a:cs typeface="Times New Roman" panose="02020603050405020304" pitchFamily="18" charset="0"/>
              </a:rPr>
              <a:t>, Anhui, Shanghai, Zhejiang, Fujian</a:t>
            </a:r>
          </a:p>
          <a:p>
            <a:pPr lvl="1">
              <a:lnSpc>
                <a:spcPct val="150000"/>
              </a:lnSpc>
            </a:pPr>
            <a:r>
              <a:rPr lang="en-US" sz="2000" dirty="0">
                <a:latin typeface="Times New Roman" panose="02020603050405020304" pitchFamily="18" charset="0"/>
                <a:cs typeface="Times New Roman" panose="02020603050405020304" pitchFamily="18" charset="0"/>
                <a:sym typeface="+mn-ea"/>
              </a:rPr>
              <a:t>South China(South): Guangdong, Guangxi, Hainan, Sichuan, Guizhou, Yunnan, Chongqing</a:t>
            </a:r>
            <a:endParaRPr lang="zh-CN" altLang="en-US" sz="2000" dirty="0">
              <a:latin typeface="Times New Roman" panose="02020603050405020304" pitchFamily="18" charset="0"/>
              <a:cs typeface="Times New Roman" panose="02020603050405020304" pitchFamily="18" charset="0"/>
            </a:endParaRPr>
          </a:p>
          <a:p>
            <a:pPr lvl="1" algn="l">
              <a:lnSpc>
                <a:spcPct val="150000"/>
              </a:lnSpc>
            </a:pPr>
            <a:r>
              <a:rPr lang="en-US" sz="2000" dirty="0">
                <a:latin typeface="Times New Roman" panose="02020603050405020304" pitchFamily="18" charset="0"/>
                <a:cs typeface="Times New Roman" panose="02020603050405020304" pitchFamily="18" charset="0"/>
              </a:rPr>
              <a:t>Northwest China(NW): Shannxi, Gansu, Ningxia, Qinghai, Xinjiang</a:t>
            </a:r>
          </a:p>
        </p:txBody>
      </p:sp>
      <p:sp>
        <p:nvSpPr>
          <p:cNvPr id="5" name="标题 4"/>
          <p:cNvSpPr>
            <a:spLocks noGrp="1"/>
          </p:cNvSpPr>
          <p:nvPr>
            <p:ph type="title"/>
          </p:nvPr>
        </p:nvSpPr>
        <p:spPr>
          <a:xfrm>
            <a:off x="1058238" y="254000"/>
            <a:ext cx="7457112"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Results</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32012" y="1166421"/>
            <a:ext cx="7758953" cy="50673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altLang="zh-CN" b="1" dirty="0">
                <a:solidFill>
                  <a:srgbClr val="C00000"/>
                </a:solidFill>
                <a:latin typeface="Times New Roman" panose="02020603050405020304" pitchFamily="18" charset="0"/>
                <a:cs typeface="Times New Roman" panose="02020603050405020304" pitchFamily="18" charset="0"/>
              </a:rPr>
              <a:t>Regional comparision of overall service efficiency.</a:t>
            </a:r>
            <a:endParaRPr lang="en-US" altLang="zh-CN" b="1" dirty="0" smtClean="0">
              <a:solidFill>
                <a:srgbClr val="C00000"/>
              </a:solidFill>
              <a:latin typeface="Times New Roman" panose="02020603050405020304" pitchFamily="18" charset="0"/>
              <a:cs typeface="Times New Roman" panose="02020603050405020304" pitchFamily="18" charset="0"/>
            </a:endParaRPr>
          </a:p>
        </p:txBody>
      </p:sp>
      <p:sp>
        <p:nvSpPr>
          <p:cNvPr id="6" name="标题 4"/>
          <p:cNvSpPr>
            <a:spLocks noGrp="1"/>
          </p:cNvSpPr>
          <p:nvPr>
            <p:ph type="title"/>
          </p:nvPr>
        </p:nvSpPr>
        <p:spPr>
          <a:xfrm>
            <a:off x="935354" y="254000"/>
            <a:ext cx="7579995"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Results</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graphicFrame>
        <p:nvGraphicFramePr>
          <p:cNvPr id="2" name="图表 1"/>
          <p:cNvGraphicFramePr/>
          <p:nvPr/>
        </p:nvGraphicFramePr>
        <p:xfrm>
          <a:off x="935355" y="2019300"/>
          <a:ext cx="7580630" cy="3816985"/>
        </p:xfrm>
        <a:graphic>
          <a:graphicData uri="http://schemas.openxmlformats.org/drawingml/2006/chart">
            <c:chart xmlns:c="http://schemas.openxmlformats.org/drawingml/2006/chart" xmlns:r="http://schemas.openxmlformats.org/officeDocument/2006/relationships" r:id="rId3"/>
          </a:graphicData>
        </a:graphic>
      </p:graphicFrame>
      <p:sp>
        <p:nvSpPr>
          <p:cNvPr id="5" name="文本框 3"/>
          <p:cNvSpPr txBox="1"/>
          <p:nvPr/>
        </p:nvSpPr>
        <p:spPr>
          <a:xfrm>
            <a:off x="1459360" y="6083300"/>
            <a:ext cx="6104255" cy="275590"/>
          </a:xfrm>
          <a:prstGeom prst="rect">
            <a:avLst/>
          </a:prstGeom>
          <a:noFill/>
        </p:spPr>
        <p:txBody>
          <a:bodyPr wrap="square" rtlCol="0">
            <a:spAutoFit/>
          </a:bodyPr>
          <a:lstStyle/>
          <a:p>
            <a:r>
              <a:rPr lang="en-US" altLang="zh-CN" sz="1200" dirty="0" smtClean="0"/>
              <a:t>Fig3. Regional comparison of service efficiency  </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8"/>
          <p:cNvSpPr txBox="1"/>
          <p:nvPr/>
        </p:nvSpPr>
        <p:spPr>
          <a:xfrm>
            <a:off x="632012" y="1210236"/>
            <a:ext cx="7758953" cy="50673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altLang="zh-CN" b="1" dirty="0" smtClean="0">
                <a:solidFill>
                  <a:srgbClr val="C00000"/>
                </a:solidFill>
                <a:latin typeface="Times New Roman" panose="02020603050405020304" pitchFamily="18" charset="0"/>
                <a:cs typeface="Times New Roman" panose="02020603050405020304" pitchFamily="18" charset="0"/>
              </a:rPr>
              <a:t>Determinant analysis of service efficiency of power grid firms</a:t>
            </a:r>
          </a:p>
        </p:txBody>
      </p:sp>
      <p:sp>
        <p:nvSpPr>
          <p:cNvPr id="10" name="矩形 9"/>
          <p:cNvSpPr/>
          <p:nvPr/>
        </p:nvSpPr>
        <p:spPr>
          <a:xfrm>
            <a:off x="899409" y="5776636"/>
            <a:ext cx="4572000" cy="738664"/>
          </a:xfrm>
          <a:prstGeom prst="rect">
            <a:avLst/>
          </a:prstGeom>
        </p:spPr>
        <p:txBody>
          <a:bodyPr>
            <a:spAutoFit/>
          </a:bodyPr>
          <a:lstStyle/>
          <a:p>
            <a:pPr algn="just">
              <a:spcAft>
                <a:spcPts val="0"/>
              </a:spcAft>
            </a:pPr>
            <a:r>
              <a:rPr lang="en-US" altLang="zh-CN" sz="1400" kern="100" dirty="0">
                <a:latin typeface="Calibri" panose="020F0502020204030204" charset="0"/>
                <a:cs typeface="Times New Roman" panose="02020603050405020304" pitchFamily="18" charset="0"/>
              </a:rPr>
              <a:t>Note: *** Denotes statistical significance at the 1% level</a:t>
            </a:r>
            <a:endParaRPr lang="zh-CN" altLang="zh-CN" sz="1400" kern="100" dirty="0">
              <a:latin typeface="Calibri" panose="020F0502020204030204" charset="0"/>
              <a:cs typeface="Times New Roman" panose="02020603050405020304" pitchFamily="18" charset="0"/>
            </a:endParaRPr>
          </a:p>
          <a:p>
            <a:pPr algn="just">
              <a:spcAft>
                <a:spcPts val="0"/>
              </a:spcAft>
            </a:pPr>
            <a:r>
              <a:rPr lang="en-US" altLang="zh-CN" sz="1400" kern="100" dirty="0">
                <a:latin typeface="Calibri" panose="020F0502020204030204" charset="0"/>
                <a:cs typeface="Times New Roman" panose="02020603050405020304" pitchFamily="18" charset="0"/>
              </a:rPr>
              <a:t>    </a:t>
            </a:r>
            <a:r>
              <a:rPr lang="en-US" altLang="zh-CN" sz="1400" kern="100" dirty="0" smtClean="0">
                <a:latin typeface="Calibri" panose="020F0502020204030204" charset="0"/>
                <a:cs typeface="Times New Roman" panose="02020603050405020304" pitchFamily="18" charset="0"/>
              </a:rPr>
              <a:t>       </a:t>
            </a:r>
            <a:r>
              <a:rPr lang="en-US" altLang="zh-CN" sz="1400" kern="100" dirty="0">
                <a:latin typeface="Calibri" panose="020F0502020204030204" charset="0"/>
                <a:cs typeface="Times New Roman" panose="02020603050405020304" pitchFamily="18" charset="0"/>
              </a:rPr>
              <a:t>** </a:t>
            </a:r>
            <a:r>
              <a:rPr lang="en-US" altLang="zh-CN" sz="1400" kern="100" dirty="0" smtClean="0">
                <a:latin typeface="Calibri" panose="020F0502020204030204" charset="0"/>
                <a:cs typeface="Times New Roman" panose="02020603050405020304" pitchFamily="18" charset="0"/>
              </a:rPr>
              <a:t>  Denotes </a:t>
            </a:r>
            <a:r>
              <a:rPr lang="en-US" altLang="zh-CN" sz="1400" kern="100" dirty="0">
                <a:latin typeface="Calibri" panose="020F0502020204030204" charset="0"/>
                <a:cs typeface="Times New Roman" panose="02020603050405020304" pitchFamily="18" charset="0"/>
              </a:rPr>
              <a:t>statistical significance at the 5% level</a:t>
            </a:r>
            <a:endParaRPr lang="zh-CN" altLang="zh-CN" sz="1400" kern="100" dirty="0">
              <a:latin typeface="Calibri" panose="020F0502020204030204" charset="0"/>
              <a:cs typeface="Times New Roman" panose="02020603050405020304" pitchFamily="18" charset="0"/>
            </a:endParaRPr>
          </a:p>
          <a:p>
            <a:pPr algn="just">
              <a:spcAft>
                <a:spcPts val="0"/>
              </a:spcAft>
            </a:pPr>
            <a:r>
              <a:rPr lang="en-US" altLang="zh-CN" sz="1400" kern="100" dirty="0">
                <a:latin typeface="Calibri" panose="020F0502020204030204" charset="0"/>
                <a:cs typeface="Times New Roman" panose="02020603050405020304" pitchFamily="18" charset="0"/>
              </a:rPr>
              <a:t>     </a:t>
            </a:r>
            <a:r>
              <a:rPr lang="en-US" altLang="zh-CN" sz="1400" kern="100" dirty="0" smtClean="0">
                <a:latin typeface="Calibri" panose="020F0502020204030204" charset="0"/>
                <a:cs typeface="Times New Roman" panose="02020603050405020304" pitchFamily="18" charset="0"/>
              </a:rPr>
              <a:t>      *     Denotes </a:t>
            </a:r>
            <a:r>
              <a:rPr lang="en-US" altLang="zh-CN" sz="1400" kern="100" dirty="0">
                <a:latin typeface="Calibri" panose="020F0502020204030204" charset="0"/>
                <a:cs typeface="Times New Roman" panose="02020603050405020304" pitchFamily="18" charset="0"/>
              </a:rPr>
              <a:t>statistical significance at the 10% level</a:t>
            </a:r>
            <a:endParaRPr lang="zh-CN" altLang="zh-CN" sz="1400" kern="100" dirty="0">
              <a:latin typeface="Calibri" panose="020F0502020204030204" charset="0"/>
              <a:cs typeface="Times New Roman" panose="02020603050405020304" pitchFamily="18" charset="0"/>
            </a:endParaRPr>
          </a:p>
        </p:txBody>
      </p:sp>
      <p:sp>
        <p:nvSpPr>
          <p:cNvPr id="7" name="标题 4"/>
          <p:cNvSpPr>
            <a:spLocks noGrp="1"/>
          </p:cNvSpPr>
          <p:nvPr>
            <p:ph type="title"/>
          </p:nvPr>
        </p:nvSpPr>
        <p:spPr>
          <a:xfrm>
            <a:off x="1058238" y="254000"/>
            <a:ext cx="7457112"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Results</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3402855430"/>
              </p:ext>
            </p:extLst>
          </p:nvPr>
        </p:nvGraphicFramePr>
        <p:xfrm>
          <a:off x="526505" y="1716966"/>
          <a:ext cx="8547157" cy="3803820"/>
        </p:xfrm>
        <a:graphic>
          <a:graphicData uri="http://schemas.openxmlformats.org/drawingml/2006/table">
            <a:tbl>
              <a:tblPr firstRow="1" firstCol="1" bandRow="1">
                <a:tableStyleId>{5C22544A-7EE6-4342-B048-85BDC9FD1C3A}</a:tableStyleId>
              </a:tblPr>
              <a:tblGrid>
                <a:gridCol w="692695">
                  <a:extLst>
                    <a:ext uri="{9D8B030D-6E8A-4147-A177-3AD203B41FA5}">
                      <a16:colId xmlns:a16="http://schemas.microsoft.com/office/drawing/2014/main" val="2007947190"/>
                    </a:ext>
                  </a:extLst>
                </a:gridCol>
                <a:gridCol w="1461352">
                  <a:extLst>
                    <a:ext uri="{9D8B030D-6E8A-4147-A177-3AD203B41FA5}">
                      <a16:colId xmlns:a16="http://schemas.microsoft.com/office/drawing/2014/main" val="2344136174"/>
                    </a:ext>
                  </a:extLst>
                </a:gridCol>
                <a:gridCol w="1117726">
                  <a:extLst>
                    <a:ext uri="{9D8B030D-6E8A-4147-A177-3AD203B41FA5}">
                      <a16:colId xmlns:a16="http://schemas.microsoft.com/office/drawing/2014/main" val="2443919834"/>
                    </a:ext>
                  </a:extLst>
                </a:gridCol>
                <a:gridCol w="1038814">
                  <a:extLst>
                    <a:ext uri="{9D8B030D-6E8A-4147-A177-3AD203B41FA5}">
                      <a16:colId xmlns:a16="http://schemas.microsoft.com/office/drawing/2014/main" val="950792161"/>
                    </a:ext>
                  </a:extLst>
                </a:gridCol>
                <a:gridCol w="1266011">
                  <a:extLst>
                    <a:ext uri="{9D8B030D-6E8A-4147-A177-3AD203B41FA5}">
                      <a16:colId xmlns:a16="http://schemas.microsoft.com/office/drawing/2014/main" val="2207652939"/>
                    </a:ext>
                  </a:extLst>
                </a:gridCol>
                <a:gridCol w="965912">
                  <a:extLst>
                    <a:ext uri="{9D8B030D-6E8A-4147-A177-3AD203B41FA5}">
                      <a16:colId xmlns:a16="http://schemas.microsoft.com/office/drawing/2014/main" val="881338132"/>
                    </a:ext>
                  </a:extLst>
                </a:gridCol>
                <a:gridCol w="1160585">
                  <a:extLst>
                    <a:ext uri="{9D8B030D-6E8A-4147-A177-3AD203B41FA5}">
                      <a16:colId xmlns:a16="http://schemas.microsoft.com/office/drawing/2014/main" val="4052335425"/>
                    </a:ext>
                  </a:extLst>
                </a:gridCol>
                <a:gridCol w="844062">
                  <a:extLst>
                    <a:ext uri="{9D8B030D-6E8A-4147-A177-3AD203B41FA5}">
                      <a16:colId xmlns:a16="http://schemas.microsoft.com/office/drawing/2014/main" val="587292777"/>
                    </a:ext>
                  </a:extLst>
                </a:gridCol>
              </a:tblGrid>
              <a:tr h="321480">
                <a:tc>
                  <a:txBody>
                    <a:bodyPr/>
                    <a:lstStyle/>
                    <a:p>
                      <a:pPr marR="203200" algn="just">
                        <a:spcAft>
                          <a:spcPts val="0"/>
                        </a:spcAft>
                      </a:pPr>
                      <a:r>
                        <a:rPr lang="en-US" sz="1800" kern="10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kern="10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gridSpan="2">
                  <a:txBody>
                    <a:bodyPr/>
                    <a:lstStyle/>
                    <a:p>
                      <a:pPr marR="203200" algn="ctr">
                        <a:spcAft>
                          <a:spcPts val="0"/>
                        </a:spcAft>
                      </a:pPr>
                      <a:r>
                        <a:rPr lang="en-US" sz="1800" kern="100">
                          <a:effectLst/>
                        </a:rPr>
                        <a:t>Model 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hMerge="1">
                  <a:txBody>
                    <a:bodyPr/>
                    <a:lstStyle/>
                    <a:p>
                      <a:endParaRPr lang="zh-CN" altLang="en-US"/>
                    </a:p>
                  </a:txBody>
                  <a:tcPr/>
                </a:tc>
                <a:tc gridSpan="2">
                  <a:txBody>
                    <a:bodyPr/>
                    <a:lstStyle/>
                    <a:p>
                      <a:pPr marR="203200" algn="ctr">
                        <a:spcAft>
                          <a:spcPts val="0"/>
                        </a:spcAft>
                      </a:pPr>
                      <a:r>
                        <a:rPr lang="en-US" sz="1800" kern="100">
                          <a:effectLst/>
                        </a:rPr>
                        <a:t>Model 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hMerge="1">
                  <a:txBody>
                    <a:bodyPr/>
                    <a:lstStyle/>
                    <a:p>
                      <a:endParaRPr lang="zh-CN" altLang="en-US"/>
                    </a:p>
                  </a:txBody>
                  <a:tcPr/>
                </a:tc>
                <a:tc gridSpan="2">
                  <a:txBody>
                    <a:bodyPr/>
                    <a:lstStyle/>
                    <a:p>
                      <a:pPr marR="203200" algn="ctr">
                        <a:spcAft>
                          <a:spcPts val="0"/>
                        </a:spcAft>
                      </a:pPr>
                      <a:r>
                        <a:rPr lang="en-US" sz="1800" kern="100">
                          <a:effectLst/>
                        </a:rPr>
                        <a:t>Model 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hMerge="1">
                  <a:txBody>
                    <a:bodyPr/>
                    <a:lstStyle/>
                    <a:p>
                      <a:endParaRPr lang="zh-CN" altLang="en-US"/>
                    </a:p>
                  </a:txBody>
                  <a:tcPr/>
                </a:tc>
                <a:extLst>
                  <a:ext uri="{0D108BD9-81ED-4DB2-BD59-A6C34878D82A}">
                    <a16:rowId xmlns:a16="http://schemas.microsoft.com/office/drawing/2014/main" val="1859325766"/>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kern="10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ctr">
                        <a:spcAft>
                          <a:spcPts val="0"/>
                        </a:spcAft>
                      </a:pPr>
                      <a:r>
                        <a:rPr lang="en-US" sz="1800" kern="100" dirty="0" err="1">
                          <a:effectLst/>
                        </a:rPr>
                        <a:t>Coef</a:t>
                      </a:r>
                      <a:r>
                        <a:rPr lang="en-US" sz="1800" kern="10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ctr">
                        <a:spcAft>
                          <a:spcPts val="0"/>
                        </a:spcAft>
                      </a:pPr>
                      <a:r>
                        <a:rPr lang="en-US" sz="1800" kern="100">
                          <a:effectLst/>
                        </a:rPr>
                        <a:t>Std. Err.</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ctr">
                        <a:spcAft>
                          <a:spcPts val="0"/>
                        </a:spcAft>
                      </a:pPr>
                      <a:r>
                        <a:rPr lang="en-US" sz="1800" kern="100">
                          <a:effectLst/>
                        </a:rPr>
                        <a:t>Coef.</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ctr">
                        <a:spcAft>
                          <a:spcPts val="0"/>
                        </a:spcAft>
                      </a:pPr>
                      <a:r>
                        <a:rPr lang="en-US" sz="1800" kern="100">
                          <a:effectLst/>
                        </a:rPr>
                        <a:t>Std. Err.</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ctr">
                        <a:spcAft>
                          <a:spcPts val="0"/>
                        </a:spcAft>
                      </a:pPr>
                      <a:r>
                        <a:rPr lang="en-US" sz="1800" kern="100">
                          <a:effectLst/>
                        </a:rPr>
                        <a:t>Coef.</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ctr">
                        <a:spcAft>
                          <a:spcPts val="0"/>
                        </a:spcAft>
                      </a:pPr>
                      <a:r>
                        <a:rPr lang="en-US" sz="1800" kern="100">
                          <a:effectLst/>
                        </a:rPr>
                        <a:t>Std. Err.</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2378286073"/>
                  </a:ext>
                </a:extLst>
              </a:tr>
              <a:tr h="276937">
                <a:tc>
                  <a:txBody>
                    <a:bodyPr/>
                    <a:lstStyle/>
                    <a:p>
                      <a:pPr marR="203200" algn="just">
                        <a:spcAft>
                          <a:spcPts val="0"/>
                        </a:spcAft>
                      </a:pPr>
                      <a:r>
                        <a:rPr lang="en-US" sz="1800" kern="100">
                          <a:effectLst/>
                        </a:rPr>
                        <a:t>SE</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b="1" kern="100" dirty="0">
                          <a:solidFill>
                            <a:srgbClr val="FF0000"/>
                          </a:solidFill>
                          <a:effectLst/>
                        </a:rPr>
                        <a:t>Length</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-0.066*</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0.0116</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-0.014***</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0.0081</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-0.472***</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0.009</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739548488"/>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b="1" kern="100" dirty="0">
                          <a:solidFill>
                            <a:schemeClr val="accent5">
                              <a:lumMod val="50000"/>
                            </a:schemeClr>
                          </a:solidFill>
                          <a:effectLst/>
                        </a:rPr>
                        <a:t>Electricity</a:t>
                      </a:r>
                      <a:endParaRPr lang="zh-CN" sz="1800" b="1" kern="100" dirty="0">
                        <a:solidFill>
                          <a:schemeClr val="accent5">
                            <a:lumMod val="50000"/>
                          </a:schemeClr>
                        </a:solidFill>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0.068**</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0.0088</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0.074***</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a:solidFill>
                            <a:schemeClr val="accent5">
                              <a:lumMod val="50000"/>
                            </a:schemeClr>
                          </a:solidFill>
                          <a:effectLst/>
                          <a:latin typeface="Times New Roman" panose="02020603050405020304" pitchFamily="18" charset="0"/>
                          <a:cs typeface="Times New Roman" panose="02020603050405020304" pitchFamily="18" charset="0"/>
                        </a:rPr>
                        <a:t>0.0121</a:t>
                      </a:r>
                      <a:endParaRPr lang="zh-CN" sz="1800" b="1" kern="10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a:solidFill>
                            <a:schemeClr val="accent5">
                              <a:lumMod val="50000"/>
                            </a:schemeClr>
                          </a:solidFill>
                          <a:effectLst/>
                          <a:latin typeface="Times New Roman" panose="02020603050405020304" pitchFamily="18" charset="0"/>
                          <a:cs typeface="Times New Roman" panose="02020603050405020304" pitchFamily="18" charset="0"/>
                        </a:rPr>
                        <a:t>0.042***</a:t>
                      </a:r>
                      <a:endParaRPr lang="zh-CN" sz="1800" b="1" kern="10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a:solidFill>
                            <a:schemeClr val="accent5">
                              <a:lumMod val="50000"/>
                            </a:schemeClr>
                          </a:solidFill>
                          <a:effectLst/>
                          <a:latin typeface="Times New Roman" panose="02020603050405020304" pitchFamily="18" charset="0"/>
                          <a:cs typeface="Times New Roman" panose="02020603050405020304" pitchFamily="18" charset="0"/>
                        </a:rPr>
                        <a:t>0.006</a:t>
                      </a:r>
                      <a:endParaRPr lang="zh-CN" sz="1800" b="1" kern="10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4060727069"/>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b="1" kern="100" dirty="0">
                          <a:solidFill>
                            <a:schemeClr val="accent5">
                              <a:lumMod val="50000"/>
                            </a:schemeClr>
                          </a:solidFill>
                          <a:effectLst/>
                        </a:rPr>
                        <a:t>Customer</a:t>
                      </a:r>
                      <a:endParaRPr lang="zh-CN" sz="1800" b="1" kern="100" dirty="0">
                        <a:solidFill>
                          <a:schemeClr val="accent5">
                            <a:lumMod val="50000"/>
                          </a:schemeClr>
                        </a:solidFill>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0.021***</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0.0043</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0.018***</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0.0046</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0.019***</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chemeClr val="accent5">
                              <a:lumMod val="50000"/>
                            </a:schemeClr>
                          </a:solidFill>
                          <a:effectLst/>
                          <a:latin typeface="Times New Roman" panose="02020603050405020304" pitchFamily="18" charset="0"/>
                          <a:cs typeface="Times New Roman" panose="02020603050405020304" pitchFamily="18" charset="0"/>
                        </a:rPr>
                        <a:t>0.004</a:t>
                      </a:r>
                      <a:endParaRPr lang="zh-CN" sz="1800" b="1" kern="100" dirty="0">
                        <a:solidFill>
                          <a:schemeClr val="accent5">
                            <a:lumMod val="50000"/>
                          </a:schemeClr>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138810660"/>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b="1" kern="100" dirty="0">
                          <a:solidFill>
                            <a:srgbClr val="FF0000"/>
                          </a:solidFill>
                          <a:effectLst/>
                        </a:rPr>
                        <a:t>CHL</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-0.017**</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0.0056</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-0.011**</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0.0051</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-0.024*</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0.056</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782445655"/>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kern="100" dirty="0">
                          <a:effectLst/>
                        </a:rPr>
                        <a:t>Capital</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-0.034*</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0.0086</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0.009**</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0.006</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83446534"/>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rPr>
                        <a:t>Labor</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-0.011</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0.0147</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-0.032**</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0.0151</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a:effectLst/>
                          <a:latin typeface="Times New Roman" panose="02020603050405020304" pitchFamily="18" charset="0"/>
                          <a:cs typeface="Times New Roman" panose="02020603050405020304" pitchFamily="18" charset="0"/>
                        </a:rPr>
                        <a:t>\</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2551210184"/>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b="1" kern="100" dirty="0">
                          <a:solidFill>
                            <a:srgbClr val="FF0000"/>
                          </a:solidFill>
                          <a:effectLst/>
                        </a:rPr>
                        <a:t>Unbundling</a:t>
                      </a:r>
                      <a:endParaRPr lang="zh-CN" sz="1800" b="1"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-0.008*</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0.0123</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-0.006**</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0.0128</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b="1" kern="100" dirty="0">
                          <a:solidFill>
                            <a:srgbClr val="FF0000"/>
                          </a:solidFill>
                          <a:effectLst/>
                          <a:latin typeface="Times New Roman" panose="02020603050405020304" pitchFamily="18" charset="0"/>
                          <a:cs typeface="Times New Roman" panose="02020603050405020304" pitchFamily="18" charset="0"/>
                        </a:rPr>
                        <a:t>-0.045*</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b="1" kern="100" dirty="0">
                          <a:solidFill>
                            <a:srgbClr val="FF0000"/>
                          </a:solidFill>
                          <a:effectLst/>
                          <a:latin typeface="Times New Roman" panose="02020603050405020304" pitchFamily="18" charset="0"/>
                          <a:cs typeface="Times New Roman" panose="02020603050405020304" pitchFamily="18" charset="0"/>
                        </a:rPr>
                        <a:t>0.016</a:t>
                      </a:r>
                      <a:endParaRPr lang="zh-CN" sz="1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855145491"/>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kern="100">
                          <a:effectLst/>
                        </a:rPr>
                        <a:t>TD</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  -0.184***</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0.0079</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a:effectLst/>
                          <a:latin typeface="Times New Roman" panose="02020603050405020304" pitchFamily="18" charset="0"/>
                          <a:cs typeface="Times New Roman" panose="02020603050405020304" pitchFamily="18" charset="0"/>
                        </a:rPr>
                        <a:t>-0.167***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a:effectLst/>
                          <a:latin typeface="Times New Roman" panose="02020603050405020304" pitchFamily="18" charset="0"/>
                          <a:cs typeface="Times New Roman" panose="02020603050405020304" pitchFamily="18" charset="0"/>
                        </a:rPr>
                        <a:t>0.0102</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dirty="0">
                          <a:effectLst/>
                          <a:latin typeface="Times New Roman" panose="02020603050405020304" pitchFamily="18" charset="0"/>
                          <a:cs typeface="Times New Roman" panose="02020603050405020304" pitchFamily="18" charset="0"/>
                        </a:rPr>
                        <a:t>-0.131**</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0.007</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2585440158"/>
                  </a:ext>
                </a:extLst>
              </a:tr>
              <a:tr h="276937">
                <a:tc>
                  <a:txBody>
                    <a:bodyPr/>
                    <a:lstStyle/>
                    <a:p>
                      <a:pPr marR="203200" algn="just">
                        <a:spcAft>
                          <a:spcPts val="0"/>
                        </a:spcAft>
                      </a:pPr>
                      <a:r>
                        <a:rPr lang="en-US" sz="1800" kern="10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3200" algn="just">
                        <a:spcAft>
                          <a:spcPts val="0"/>
                        </a:spcAft>
                      </a:pPr>
                      <a:r>
                        <a:rPr lang="en-US" sz="1800" kern="100">
                          <a:effectLst/>
                        </a:rPr>
                        <a:t>cons</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a:effectLst/>
                          <a:latin typeface="Times New Roman" panose="02020603050405020304" pitchFamily="18" charset="0"/>
                          <a:cs typeface="Times New Roman" panose="02020603050405020304" pitchFamily="18" charset="0"/>
                        </a:rPr>
                        <a:t>1.097***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a:effectLst/>
                          <a:latin typeface="Times New Roman" panose="02020603050405020304" pitchFamily="18" charset="0"/>
                          <a:cs typeface="Times New Roman" panose="02020603050405020304" pitchFamily="18" charset="0"/>
                        </a:rPr>
                        <a:t>0.1469</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a:effectLst/>
                          <a:latin typeface="Times New Roman" panose="02020603050405020304" pitchFamily="18" charset="0"/>
                          <a:cs typeface="Times New Roman" panose="02020603050405020304" pitchFamily="18" charset="0"/>
                        </a:rPr>
                        <a:t>0.35***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a:effectLst/>
                          <a:latin typeface="Times New Roman" panose="02020603050405020304" pitchFamily="18" charset="0"/>
                          <a:cs typeface="Times New Roman" panose="02020603050405020304" pitchFamily="18" charset="0"/>
                        </a:rPr>
                        <a:t>0.1151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just">
                        <a:spcAft>
                          <a:spcPts val="0"/>
                        </a:spcAft>
                        <a:tabLst>
                          <a:tab pos="266700" algn="dec"/>
                        </a:tabLst>
                      </a:pPr>
                      <a:r>
                        <a:rPr lang="en-US" sz="1800" kern="100">
                          <a:effectLst/>
                          <a:latin typeface="Times New Roman" panose="02020603050405020304" pitchFamily="18" charset="0"/>
                          <a:cs typeface="Times New Roman" panose="02020603050405020304" pitchFamily="18" charset="0"/>
                        </a:rPr>
                        <a:t>-0.540**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tc>
                  <a:txBody>
                    <a:bodyPr/>
                    <a:lstStyle/>
                    <a:p>
                      <a:pPr marR="201295" algn="ctr">
                        <a:spcAft>
                          <a:spcPts val="0"/>
                        </a:spcAft>
                        <a:tabLst>
                          <a:tab pos="279400" algn="l"/>
                        </a:tabLst>
                      </a:pPr>
                      <a:r>
                        <a:rPr lang="en-US" sz="1800" kern="100" dirty="0">
                          <a:effectLst/>
                          <a:latin typeface="Times New Roman" panose="02020603050405020304" pitchFamily="18" charset="0"/>
                          <a:cs typeface="Times New Roman" panose="02020603050405020304" pitchFamily="18" charset="0"/>
                        </a:rPr>
                        <a:t>0.242</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4100062664"/>
                  </a:ext>
                </a:extLst>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0000"/>
          </a:bodyPr>
          <a:lstStyle/>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sym typeface="+mn-ea"/>
              </a:rPr>
              <a:t>The </a:t>
            </a:r>
            <a:r>
              <a:rPr lang="en-US" altLang="zh-CN" dirty="0">
                <a:latin typeface="Times New Roman" panose="02020603050405020304" pitchFamily="18" charset="0"/>
                <a:cs typeface="Times New Roman" panose="02020603050405020304" pitchFamily="18" charset="0"/>
                <a:sym typeface="+mn-ea"/>
              </a:rPr>
              <a:t>unbundling reform taken place </a:t>
            </a:r>
            <a:r>
              <a:rPr lang="en-US" altLang="zh-CN" dirty="0" smtClean="0">
                <a:latin typeface="Times New Roman" panose="02020603050405020304" pitchFamily="18" charset="0"/>
                <a:cs typeface="Times New Roman" panose="02020603050405020304" pitchFamily="18" charset="0"/>
                <a:sym typeface="+mn-ea"/>
              </a:rPr>
              <a:t>in 2003 </a:t>
            </a:r>
            <a:r>
              <a:rPr lang="en-US" altLang="zh-CN" dirty="0">
                <a:latin typeface="Times New Roman" panose="02020603050405020304" pitchFamily="18" charset="0"/>
                <a:cs typeface="Times New Roman" panose="02020603050405020304" pitchFamily="18" charset="0"/>
                <a:sym typeface="+mn-ea"/>
              </a:rPr>
              <a:t>has not played a key role in promoting the service efficiency of regional power grid firms. </a:t>
            </a: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sym typeface="+mn-ea"/>
              </a:rPr>
              <a:t>The impact </a:t>
            </a:r>
            <a:r>
              <a:rPr lang="en-US" altLang="zh-CN" dirty="0">
                <a:latin typeface="Times New Roman" panose="02020603050405020304" pitchFamily="18" charset="0"/>
                <a:cs typeface="Times New Roman" panose="02020603050405020304" pitchFamily="18" charset="0"/>
                <a:sym typeface="+mn-ea"/>
              </a:rPr>
              <a:t>of cost variables on service efficiency can not be ignored. </a:t>
            </a: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Regions with higher economic level or larger scale often achieve higher service efficiency.</a:t>
            </a:r>
          </a:p>
        </p:txBody>
      </p:sp>
      <p:sp>
        <p:nvSpPr>
          <p:cNvPr id="7" name="标题 4"/>
          <p:cNvSpPr>
            <a:spLocks noGrp="1"/>
          </p:cNvSpPr>
          <p:nvPr>
            <p:ph type="title"/>
          </p:nvPr>
        </p:nvSpPr>
        <p:spPr>
          <a:xfrm>
            <a:off x="883578" y="254000"/>
            <a:ext cx="7631772" cy="749301"/>
          </a:xfrm>
        </p:spPr>
        <p:txBody>
          <a:bodyPr>
            <a:normAutofit/>
          </a:bodyPr>
          <a:lstStyle/>
          <a:p>
            <a:r>
              <a:rPr lang="en-US" sz="4000" dirty="0">
                <a:solidFill>
                  <a:srgbClr val="0070C0"/>
                </a:solidFill>
                <a:latin typeface="Times New Roman" panose="02020603050405020304" pitchFamily="18" charset="0"/>
                <a:cs typeface="Times New Roman" panose="02020603050405020304" pitchFamily="18" charset="0"/>
                <a:sym typeface="+mn-ea"/>
              </a:rPr>
              <a:t>Conclusion</a:t>
            </a:r>
            <a:endParaRPr lang="en-US" sz="4000"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30014" y="4097580"/>
            <a:ext cx="3883976" cy="749301"/>
          </a:xfrm>
        </p:spPr>
        <p:txBody>
          <a:bodyPr>
            <a:normAutofit/>
          </a:bodyPr>
          <a:lstStyle/>
          <a:p>
            <a:r>
              <a:rPr lang="en-US" altLang="zh-CN" sz="2800" dirty="0" smtClean="0"/>
              <a:t>xiebaichen@tju.edu.cn</a:t>
            </a:r>
            <a:endParaRPr lang="zh-CN" altLang="en-US" sz="2800" dirty="0"/>
          </a:p>
        </p:txBody>
      </p:sp>
      <p:sp>
        <p:nvSpPr>
          <p:cNvPr id="4" name="矩形 3"/>
          <p:cNvSpPr/>
          <p:nvPr/>
        </p:nvSpPr>
        <p:spPr>
          <a:xfrm>
            <a:off x="2414039" y="2967335"/>
            <a:ext cx="4315926" cy="923330"/>
          </a:xfrm>
          <a:prstGeom prst="rect">
            <a:avLst/>
          </a:prstGeom>
          <a:noFill/>
        </p:spPr>
        <p:txBody>
          <a:bodyPr wrap="none" lIns="91440" tIns="45720" rIns="91440" bIns="45720">
            <a:spAutoFit/>
          </a:bodyPr>
          <a:lstStyle/>
          <a:p>
            <a:pPr algn="ctr"/>
            <a:r>
              <a:rPr lang="en-US" altLang="zh-CN" sz="5400" b="1" cap="none" spc="0" dirty="0" smtClean="0">
                <a:ln w="22225">
                  <a:solidFill>
                    <a:schemeClr val="accent2"/>
                  </a:solidFill>
                  <a:prstDash val="solid"/>
                </a:ln>
                <a:solidFill>
                  <a:schemeClr val="accent2">
                    <a:lumMod val="40000"/>
                    <a:lumOff val="60000"/>
                  </a:schemeClr>
                </a:solidFill>
                <a:effectLst/>
              </a:rPr>
              <a:t>Thank    You</a:t>
            </a:r>
            <a:r>
              <a:rPr lang="zh-CN" altLang="en-US" sz="5400" b="1" cap="none" spc="0" dirty="0" smtClean="0">
                <a:ln w="22225">
                  <a:solidFill>
                    <a:schemeClr val="accent2"/>
                  </a:solidFill>
                  <a:prstDash val="solid"/>
                </a:ln>
                <a:solidFill>
                  <a:schemeClr val="accent2">
                    <a:lumMod val="40000"/>
                    <a:lumOff val="60000"/>
                  </a:schemeClr>
                </a:solidFill>
                <a:effectLst/>
              </a:rPr>
              <a:t>！</a:t>
            </a:r>
            <a:endParaRPr lang="zh-CN" alt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795217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0952" y="238983"/>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Introduction</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5" name="文本框 3"/>
          <p:cNvSpPr txBox="1"/>
          <p:nvPr/>
        </p:nvSpPr>
        <p:spPr>
          <a:xfrm>
            <a:off x="900952" y="6141302"/>
            <a:ext cx="7940305" cy="275590"/>
          </a:xfrm>
          <a:prstGeom prst="rect">
            <a:avLst/>
          </a:prstGeom>
          <a:noFill/>
        </p:spPr>
        <p:txBody>
          <a:bodyPr wrap="square" rtlCol="0">
            <a:spAutoFit/>
          </a:bodyPr>
          <a:lstStyle/>
          <a:p>
            <a:r>
              <a:rPr lang="en-US" altLang="zh-CN" sz="1200" i="1" dirty="0" smtClean="0"/>
              <a:t>Source:  </a:t>
            </a:r>
            <a:r>
              <a:rPr lang="en-US" altLang="zh-CN" sz="1200" i="1" dirty="0"/>
              <a:t>Agency I E. Electricity market reform: An IEA handbook[J]. 1999.</a:t>
            </a:r>
            <a:r>
              <a:rPr lang="en-US" altLang="zh-CN" sz="1200" i="1" dirty="0" smtClean="0"/>
              <a:t> </a:t>
            </a:r>
            <a:endParaRPr lang="zh-CN" altLang="en-US" dirty="0"/>
          </a:p>
        </p:txBody>
      </p:sp>
      <p:sp>
        <p:nvSpPr>
          <p:cNvPr id="3" name="TextBox 9"/>
          <p:cNvSpPr txBox="1"/>
          <p:nvPr/>
        </p:nvSpPr>
        <p:spPr>
          <a:xfrm>
            <a:off x="500564" y="1470052"/>
            <a:ext cx="7758953" cy="4524315"/>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Since the 1970s, the electricity sector has witnessed considerable liberalization activities in many countries around the world.</a:t>
            </a:r>
          </a:p>
          <a:p>
            <a:pPr marL="285750" indent="-285750" algn="just">
              <a:lnSpc>
                <a:spcPct val="150000"/>
              </a:lnSpc>
              <a:buFont typeface="Arial" panose="020B0604020202020204" pitchFamily="34" charset="0"/>
              <a:buChar char="•"/>
            </a:pPr>
            <a:r>
              <a:rPr lang="en-US" altLang="zh-CN" sz="2400" b="1" dirty="0" smtClean="0">
                <a:solidFill>
                  <a:srgbClr val="0070C0"/>
                </a:solidFill>
                <a:latin typeface="Times New Roman" panose="02020603050405020304" pitchFamily="18" charset="0"/>
                <a:cs typeface="Times New Roman" panose="02020603050405020304" pitchFamily="18" charset="0"/>
              </a:rPr>
              <a:t>The </a:t>
            </a:r>
            <a:r>
              <a:rPr lang="en-US" altLang="zh-CN" sz="2400" b="1" dirty="0">
                <a:solidFill>
                  <a:srgbClr val="0070C0"/>
                </a:solidFill>
                <a:latin typeface="Times New Roman" panose="02020603050405020304" pitchFamily="18" charset="0"/>
                <a:cs typeface="Times New Roman" panose="02020603050405020304" pitchFamily="18" charset="0"/>
              </a:rPr>
              <a:t>main principles of power sector liberalization are restructuring, regulation </a:t>
            </a:r>
            <a:r>
              <a:rPr lang="en-US" altLang="zh-CN" sz="2400" b="1" dirty="0" smtClean="0">
                <a:solidFill>
                  <a:srgbClr val="0070C0"/>
                </a:solidFill>
                <a:latin typeface="Times New Roman" panose="02020603050405020304" pitchFamily="18" charset="0"/>
                <a:cs typeface="Times New Roman" panose="02020603050405020304" pitchFamily="18" charset="0"/>
              </a:rPr>
              <a:t>and privatization. </a:t>
            </a:r>
            <a:endParaRPr lang="en-US" altLang="zh-CN" sz="2400" b="1" dirty="0">
              <a:solidFill>
                <a:srgbClr val="0070C0"/>
              </a:solidFill>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400" dirty="0" smtClean="0">
                <a:latin typeface="Times New Roman" panose="02020603050405020304" pitchFamily="18" charset="0"/>
                <a:cs typeface="Times New Roman" panose="02020603050405020304" pitchFamily="18" charset="0"/>
              </a:rPr>
              <a:t>power generation sector and retail supply sector</a:t>
            </a:r>
          </a:p>
          <a:p>
            <a:pPr marL="285750" indent="-285750" algn="just">
              <a:lnSpc>
                <a:spcPct val="150000"/>
              </a:lnSpc>
              <a:buFont typeface="Arial" panose="020B0604020202020204" pitchFamily="34" charset="0"/>
              <a:buChar char="•"/>
            </a:pPr>
            <a:r>
              <a:rPr lang="en-US" altLang="zh-CN" sz="2400" dirty="0" smtClean="0">
                <a:latin typeface="Times New Roman" panose="02020603050405020304" pitchFamily="18" charset="0"/>
                <a:cs typeface="Times New Roman" panose="02020603050405020304" pitchFamily="18" charset="0"/>
              </a:rPr>
              <a:t>Promote</a:t>
            </a:r>
            <a:r>
              <a:rPr lang="en-US" altLang="zh-CN" sz="2400" dirty="0">
                <a:latin typeface="Times New Roman" panose="02020603050405020304" pitchFamily="18" charset="0"/>
                <a:cs typeface="Times New Roman" panose="02020603050405020304" pitchFamily="18" charset="0"/>
              </a:rPr>
              <a:t>: internal efficiency in the firms. </a:t>
            </a:r>
          </a:p>
          <a:p>
            <a:pPr marL="285750" indent="-285750" algn="just">
              <a:lnSpc>
                <a:spcPct val="150000"/>
              </a:lnSpc>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Ignore the improvement of customer service </a:t>
            </a:r>
            <a:r>
              <a:rPr lang="en-US" altLang="zh-CN" sz="2400" dirty="0" smtClean="0">
                <a:latin typeface="Times New Roman" panose="02020603050405020304" pitchFamily="18" charset="0"/>
                <a:cs typeface="Times New Roman" panose="02020603050405020304" pitchFamily="18" charset="0"/>
              </a:rPr>
              <a:t>quality</a:t>
            </a:r>
            <a:endParaRPr lang="en-US" altLang="zh-CN"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0952" y="302207"/>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Introduction</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5" name="文本框 3"/>
          <p:cNvSpPr txBox="1"/>
          <p:nvPr/>
        </p:nvSpPr>
        <p:spPr>
          <a:xfrm>
            <a:off x="541335" y="5767159"/>
            <a:ext cx="7940305" cy="460375"/>
          </a:xfrm>
          <a:prstGeom prst="rect">
            <a:avLst/>
          </a:prstGeom>
          <a:noFill/>
        </p:spPr>
        <p:txBody>
          <a:bodyPr wrap="square" rtlCol="0">
            <a:spAutoFit/>
          </a:bodyPr>
          <a:lstStyle/>
          <a:p>
            <a:r>
              <a:rPr lang="en-US" altLang="zh-CN" sz="1200" i="1" dirty="0" smtClean="0"/>
              <a:t>Source:  The No</a:t>
            </a:r>
            <a:r>
              <a:rPr lang="en-US" altLang="zh-CN" sz="1200" i="1" dirty="0"/>
              <a:t>. 5 document: “The plan of power system reform</a:t>
            </a:r>
            <a:r>
              <a:rPr lang="en-US" altLang="zh-CN" sz="1200" i="1" dirty="0" smtClean="0"/>
              <a:t>” </a:t>
            </a:r>
            <a:r>
              <a:rPr lang="en-US" altLang="zh-CN" sz="1200" i="1" dirty="0"/>
              <a:t>issued </a:t>
            </a:r>
            <a:r>
              <a:rPr lang="en-US" altLang="zh-CN" sz="1200" i="1" dirty="0" smtClean="0"/>
              <a:t>by the State Council in 2002 .</a:t>
            </a:r>
          </a:p>
          <a:p>
            <a:r>
              <a:rPr lang="en-US" altLang="zh-CN" sz="1200" i="1" dirty="0" smtClean="0"/>
              <a:t>               Electricity in China: the latest </a:t>
            </a:r>
            <a:endParaRPr lang="zh-CN" altLang="en-US" dirty="0"/>
          </a:p>
        </p:txBody>
      </p:sp>
      <p:sp>
        <p:nvSpPr>
          <p:cNvPr id="4" name="TextBox 9"/>
          <p:cNvSpPr txBox="1"/>
          <p:nvPr/>
        </p:nvSpPr>
        <p:spPr>
          <a:xfrm>
            <a:off x="426528" y="1517099"/>
            <a:ext cx="7758953" cy="286232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The unbundling reform in China:  2002,  2003. </a:t>
            </a:r>
          </a:p>
          <a:p>
            <a:pPr marL="285750" indent="-285750" algn="just">
              <a:lnSpc>
                <a:spcPct val="150000"/>
              </a:lnSpc>
              <a:buFont typeface="Arial" panose="020B0604020202020204" pitchFamily="34" charset="0"/>
              <a:buChar char="•"/>
            </a:pPr>
            <a:r>
              <a:rPr lang="en-US" altLang="zh-CN" sz="2400" b="1" dirty="0" smtClean="0">
                <a:solidFill>
                  <a:srgbClr val="0070C0"/>
                </a:solidFill>
                <a:latin typeface="Times New Roman" panose="02020603050405020304" pitchFamily="18" charset="0"/>
                <a:cs typeface="Times New Roman" panose="02020603050405020304" pitchFamily="18" charset="0"/>
              </a:rPr>
              <a:t>To </a:t>
            </a:r>
            <a:r>
              <a:rPr lang="en-US" altLang="zh-CN" sz="2400" b="1" dirty="0">
                <a:solidFill>
                  <a:srgbClr val="0070C0"/>
                </a:solidFill>
                <a:latin typeface="Times New Roman" panose="02020603050405020304" pitchFamily="18" charset="0"/>
                <a:cs typeface="Times New Roman" panose="02020603050405020304" pitchFamily="18" charset="0"/>
              </a:rPr>
              <a:t>break the vertical monopoly and increase the efficiency and competition on the transmission and distribution </a:t>
            </a:r>
            <a:r>
              <a:rPr lang="en-US" altLang="zh-CN" sz="2400" b="1" dirty="0" smtClean="0">
                <a:solidFill>
                  <a:srgbClr val="0070C0"/>
                </a:solidFill>
                <a:latin typeface="Times New Roman" panose="02020603050405020304" pitchFamily="18" charset="0"/>
                <a:cs typeface="Times New Roman" panose="02020603050405020304" pitchFamily="18" charset="0"/>
              </a:rPr>
              <a:t>division.</a:t>
            </a:r>
          </a:p>
          <a:p>
            <a:pPr marL="285750" indent="-285750" algn="just">
              <a:lnSpc>
                <a:spcPct val="150000"/>
              </a:lnSpc>
              <a:buFont typeface="Arial" panose="020B0604020202020204" pitchFamily="34" charset="0"/>
              <a:buChar char="•"/>
            </a:pPr>
            <a:endParaRPr lang="en-US" altLang="zh-CN" sz="2400" b="1" dirty="0">
              <a:solidFill>
                <a:srgbClr val="FF0000"/>
              </a:solidFill>
              <a:latin typeface="Times New Roman" panose="02020603050405020304" pitchFamily="18" charset="0"/>
              <a:cs typeface="Times New Roman" panose="02020603050405020304" pitchFamily="18" charset="0"/>
            </a:endParaRPr>
          </a:p>
        </p:txBody>
      </p:sp>
      <p:sp>
        <p:nvSpPr>
          <p:cNvPr id="5" name="TextBox 9"/>
          <p:cNvSpPr txBox="1"/>
          <p:nvPr/>
        </p:nvSpPr>
        <p:spPr>
          <a:xfrm>
            <a:off x="426527" y="3845697"/>
            <a:ext cx="7758953" cy="1687963"/>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400" dirty="0" smtClean="0">
                <a:latin typeface="Times New Roman" panose="02020603050405020304" pitchFamily="18" charset="0"/>
                <a:cs typeface="Times New Roman" panose="02020603050405020304" pitchFamily="18" charset="0"/>
              </a:rPr>
              <a:t>The </a:t>
            </a:r>
            <a:r>
              <a:rPr lang="en-US" altLang="zh-CN" sz="2400" dirty="0">
                <a:latin typeface="Times New Roman" panose="02020603050405020304" pitchFamily="18" charset="0"/>
                <a:cs typeface="Times New Roman" panose="02020603050405020304" pitchFamily="18" charset="0"/>
              </a:rPr>
              <a:t>State Power Corporation (SPC) -- , was dismantled into </a:t>
            </a:r>
            <a:r>
              <a:rPr lang="en-US" altLang="zh-CN" sz="2400" dirty="0" smtClean="0">
                <a:latin typeface="Times New Roman" panose="02020603050405020304" pitchFamily="18" charset="0"/>
                <a:cs typeface="Times New Roman" panose="02020603050405020304" pitchFamily="18" charset="0"/>
              </a:rPr>
              <a:t>two </a:t>
            </a:r>
            <a:r>
              <a:rPr lang="en-US" altLang="zh-CN" sz="2400" dirty="0">
                <a:latin typeface="Times New Roman" panose="02020603050405020304" pitchFamily="18" charset="0"/>
                <a:cs typeface="Times New Roman" panose="02020603050405020304" pitchFamily="18" charset="0"/>
              </a:rPr>
              <a:t>power grid firms, five generation groups and four auxiliary firms.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Introduction</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5" name="文本框 3"/>
          <p:cNvSpPr txBox="1"/>
          <p:nvPr/>
        </p:nvSpPr>
        <p:spPr>
          <a:xfrm>
            <a:off x="900952" y="5701882"/>
            <a:ext cx="7940305" cy="645160"/>
          </a:xfrm>
          <a:prstGeom prst="rect">
            <a:avLst/>
          </a:prstGeom>
          <a:noFill/>
        </p:spPr>
        <p:txBody>
          <a:bodyPr wrap="square" rtlCol="0">
            <a:spAutoFit/>
          </a:bodyPr>
          <a:lstStyle/>
          <a:p>
            <a:r>
              <a:rPr lang="en-US" altLang="zh-CN" sz="1200" i="1" dirty="0" smtClean="0"/>
              <a:t>Source:  </a:t>
            </a:r>
            <a:r>
              <a:rPr lang="en-US" sz="1200" i="1" dirty="0" smtClean="0"/>
              <a:t>Yeoh B S, Rajaraman R. Electricity in China: The Latest Reforms[J]. Electricity Journal, 2017, 17(3):60-69.</a:t>
            </a:r>
          </a:p>
          <a:p>
            <a:r>
              <a:rPr lang="en-US" sz="1200" i="1" dirty="0" smtClean="0"/>
              <a:t>               Hang G, Johannes V B. Effects of Deregulation and Vertical Unbundling on the Performance of China's Electricity</a:t>
            </a:r>
          </a:p>
          <a:p>
            <a:r>
              <a:rPr lang="en-US" sz="1200" i="1" dirty="0" smtClean="0"/>
              <a:t>               Generation Sector [J]. Journal of Industrial Economics, 2014, 62(1):41-76.</a:t>
            </a:r>
          </a:p>
        </p:txBody>
      </p:sp>
      <p:sp>
        <p:nvSpPr>
          <p:cNvPr id="10" name="TextBox 9"/>
          <p:cNvSpPr txBox="1"/>
          <p:nvPr/>
        </p:nvSpPr>
        <p:spPr>
          <a:xfrm>
            <a:off x="628837" y="1487843"/>
            <a:ext cx="7758953" cy="1754326"/>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rPr>
              <a:t>The transmission </a:t>
            </a:r>
            <a:r>
              <a:rPr lang="en-US" altLang="zh-CN" dirty="0">
                <a:latin typeface="Times New Roman" panose="02020603050405020304" pitchFamily="18" charset="0"/>
                <a:cs typeface="Times New Roman" panose="02020603050405020304" pitchFamily="18" charset="0"/>
              </a:rPr>
              <a:t>and distribution </a:t>
            </a:r>
            <a:r>
              <a:rPr lang="en-US" altLang="zh-CN" dirty="0" smtClean="0">
                <a:latin typeface="Times New Roman" panose="02020603050405020304" pitchFamily="18" charset="0"/>
                <a:cs typeface="Times New Roman" panose="02020603050405020304" pitchFamily="18" charset="0"/>
              </a:rPr>
              <a:t>industry, </a:t>
            </a:r>
            <a:r>
              <a:rPr lang="en-US" altLang="zh-CN" dirty="0">
                <a:latin typeface="Times New Roman" panose="02020603050405020304" pitchFamily="18" charset="0"/>
                <a:cs typeface="Times New Roman" panose="02020603050405020304" pitchFamily="18" charset="0"/>
              </a:rPr>
              <a:t>natural monopoly and cost sub </a:t>
            </a:r>
            <a:r>
              <a:rPr lang="en-US" altLang="zh-CN" dirty="0" err="1" smtClean="0">
                <a:latin typeface="Times New Roman" panose="02020603050405020304" pitchFamily="18" charset="0"/>
                <a:cs typeface="Times New Roman" panose="02020603050405020304" pitchFamily="18" charset="0"/>
              </a:rPr>
              <a:t>additivity</a:t>
            </a:r>
            <a:endParaRPr lang="en-US" altLang="zh-CN" dirty="0" smtClean="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rPr>
              <a:t>over-construction </a:t>
            </a:r>
            <a:r>
              <a:rPr lang="en-US" altLang="zh-CN" dirty="0">
                <a:latin typeface="Times New Roman" panose="02020603050405020304" pitchFamily="18" charset="0"/>
                <a:cs typeface="Times New Roman" panose="02020603050405020304" pitchFamily="18" charset="0"/>
              </a:rPr>
              <a:t>and lower efficiency</a:t>
            </a:r>
            <a:r>
              <a:rPr lang="en-US" altLang="zh-CN" dirty="0" smtClean="0">
                <a:latin typeface="Times New Roman" panose="02020603050405020304" pitchFamily="18" charset="0"/>
                <a:cs typeface="Times New Roman" panose="02020603050405020304" pitchFamily="18" charset="0"/>
              </a:rPr>
              <a:t>.</a:t>
            </a: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A high social service nature</a:t>
            </a:r>
            <a:r>
              <a:rPr lang="en-US" altLang="zh-CN" dirty="0" smtClean="0">
                <a:latin typeface="Times New Roman" panose="02020603050405020304" pitchFamily="18" charset="0"/>
                <a:cs typeface="Times New Roman" panose="02020603050405020304" pitchFamily="18" charset="0"/>
              </a:rPr>
              <a:t>.</a:t>
            </a:r>
            <a:endParaRPr lang="en-US" altLang="zh-CN" dirty="0">
              <a:latin typeface="Times New Roman" panose="02020603050405020304" pitchFamily="18" charset="0"/>
              <a:cs typeface="Times New Roman" panose="02020603050405020304" pitchFamily="18" charset="0"/>
            </a:endParaRPr>
          </a:p>
        </p:txBody>
      </p:sp>
      <p:sp>
        <p:nvSpPr>
          <p:cNvPr id="4" name="TextBox 9"/>
          <p:cNvSpPr txBox="1"/>
          <p:nvPr/>
        </p:nvSpPr>
        <p:spPr>
          <a:xfrm>
            <a:off x="443902" y="3242169"/>
            <a:ext cx="7758953" cy="2031325"/>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400" b="1" dirty="0">
                <a:solidFill>
                  <a:srgbClr val="0070C0"/>
                </a:solidFill>
                <a:latin typeface="Times New Roman" panose="02020603050405020304" pitchFamily="18" charset="0"/>
                <a:cs typeface="Times New Roman" panose="02020603050405020304" pitchFamily="18" charset="0"/>
              </a:rPr>
              <a:t>One of the main objectives of the 2003 reforms is to improve the service quality of electricity industry.</a:t>
            </a: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rPr>
              <a:t>If </a:t>
            </a:r>
            <a:r>
              <a:rPr lang="en-US" altLang="zh-CN" dirty="0">
                <a:latin typeface="Times New Roman" panose="02020603050405020304" pitchFamily="18" charset="0"/>
                <a:cs typeface="Times New Roman" panose="02020603050405020304" pitchFamily="18" charset="0"/>
              </a:rPr>
              <a:t>an enterprise wants to obtain better quality of service, it must sacrifice a certain amount of cost.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42950" y="264274"/>
            <a:ext cx="7610349"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sym typeface="+mn-ea"/>
              </a:rPr>
              <a:t>Introduction</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487973" y="1481601"/>
            <a:ext cx="7758953" cy="4939814"/>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400" b="1" dirty="0">
                <a:solidFill>
                  <a:srgbClr val="0070C0"/>
                </a:solidFill>
                <a:latin typeface="Times New Roman" panose="02020603050405020304" pitchFamily="18" charset="0"/>
                <a:cs typeface="Times New Roman" panose="02020603050405020304" pitchFamily="18" charset="0"/>
                <a:sym typeface="+mn-ea"/>
              </a:rPr>
              <a:t>This paper aim to estimate whether the unbundling reform </a:t>
            </a:r>
            <a:r>
              <a:rPr lang="en-US" altLang="zh-CN" sz="2400" b="1" dirty="0" smtClean="0">
                <a:solidFill>
                  <a:srgbClr val="0070C0"/>
                </a:solidFill>
                <a:latin typeface="Times New Roman" panose="02020603050405020304" pitchFamily="18" charset="0"/>
                <a:cs typeface="Times New Roman" panose="02020603050405020304" pitchFamily="18" charset="0"/>
                <a:sym typeface="+mn-ea"/>
              </a:rPr>
              <a:t>of 2003 </a:t>
            </a:r>
            <a:r>
              <a:rPr lang="en-US" altLang="zh-CN" sz="2400" b="1" dirty="0">
                <a:solidFill>
                  <a:srgbClr val="0070C0"/>
                </a:solidFill>
                <a:latin typeface="Times New Roman" panose="02020603050405020304" pitchFamily="18" charset="0"/>
                <a:cs typeface="Times New Roman" panose="02020603050405020304" pitchFamily="18" charset="0"/>
                <a:sym typeface="+mn-ea"/>
              </a:rPr>
              <a:t>played a key role in promoting the service efficiency of regional power grid firms by applying a panel data Stochastic Frontier Analysis (SFA) model. </a:t>
            </a:r>
            <a:endParaRPr lang="en-US" altLang="zh-CN" sz="2400" b="1" dirty="0" smtClean="0">
              <a:solidFill>
                <a:srgbClr val="0070C0"/>
              </a:solidFill>
              <a:latin typeface="Times New Roman" panose="02020603050405020304" pitchFamily="18" charset="0"/>
              <a:cs typeface="Times New Roman" panose="02020603050405020304" pitchFamily="18" charset="0"/>
              <a:sym typeface="+mn-ea"/>
            </a:endParaRP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sym typeface="+mn-ea"/>
              </a:rPr>
              <a:t>Introduced </a:t>
            </a:r>
            <a:r>
              <a:rPr lang="en-US" altLang="zh-CN" dirty="0">
                <a:latin typeface="Times New Roman" panose="02020603050405020304" pitchFamily="18" charset="0"/>
                <a:cs typeface="Times New Roman" panose="02020603050405020304" pitchFamily="18" charset="0"/>
                <a:sym typeface="+mn-ea"/>
              </a:rPr>
              <a:t>a dummy </a:t>
            </a:r>
            <a:r>
              <a:rPr lang="en-US" altLang="zh-CN" dirty="0" smtClean="0">
                <a:latin typeface="Times New Roman" panose="02020603050405020304" pitchFamily="18" charset="0"/>
                <a:cs typeface="Times New Roman" panose="02020603050405020304" pitchFamily="18" charset="0"/>
                <a:sym typeface="+mn-ea"/>
              </a:rPr>
              <a:t>variable</a:t>
            </a:r>
            <a:endParaRPr lang="en-US" altLang="zh-CN" dirty="0">
              <a:latin typeface="Times New Roman" panose="02020603050405020304" pitchFamily="18" charset="0"/>
              <a:cs typeface="Times New Roman" panose="02020603050405020304" pitchFamily="18" charset="0"/>
              <a:sym typeface="+mn-ea"/>
            </a:endParaRP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sym typeface="+mn-ea"/>
              </a:rPr>
              <a:t>How </a:t>
            </a:r>
            <a:r>
              <a:rPr lang="en-US" altLang="zh-CN" dirty="0">
                <a:latin typeface="Times New Roman" panose="02020603050405020304" pitchFamily="18" charset="0"/>
                <a:cs typeface="Times New Roman" panose="02020603050405020304" pitchFamily="18" charset="0"/>
                <a:sym typeface="+mn-ea"/>
              </a:rPr>
              <a:t>service efficiency change </a:t>
            </a:r>
            <a:r>
              <a:rPr lang="en-US" altLang="zh-CN" dirty="0" smtClean="0">
                <a:latin typeface="Times New Roman" panose="02020603050405020304" pitchFamily="18" charset="0"/>
                <a:cs typeface="Times New Roman" panose="02020603050405020304" pitchFamily="18" charset="0"/>
                <a:sym typeface="+mn-ea"/>
              </a:rPr>
              <a:t>facing the </a:t>
            </a:r>
            <a:r>
              <a:rPr lang="en-US" altLang="zh-CN" dirty="0">
                <a:latin typeface="Times New Roman" panose="02020603050405020304" pitchFamily="18" charset="0"/>
                <a:cs typeface="Times New Roman" panose="02020603050405020304" pitchFamily="18" charset="0"/>
                <a:sym typeface="+mn-ea"/>
              </a:rPr>
              <a:t>inclusion or non-inclusion of </a:t>
            </a:r>
            <a:r>
              <a:rPr lang="en-US" altLang="zh-CN" dirty="0" smtClean="0">
                <a:latin typeface="Times New Roman" panose="02020603050405020304" pitchFamily="18" charset="0"/>
                <a:cs typeface="Times New Roman" panose="02020603050405020304" pitchFamily="18" charset="0"/>
                <a:sym typeface="+mn-ea"/>
              </a:rPr>
              <a:t>cost?</a:t>
            </a:r>
            <a:endParaRPr lang="en-US" altLang="zh-CN" dirty="0">
              <a:latin typeface="Times New Roman" panose="02020603050405020304" pitchFamily="18" charset="0"/>
              <a:cs typeface="Times New Roman" panose="02020603050405020304" pitchFamily="18" charset="0"/>
              <a:sym typeface="+mn-ea"/>
            </a:endParaRPr>
          </a:p>
          <a:p>
            <a:pPr marL="285750" indent="-285750" algn="just">
              <a:lnSpc>
                <a:spcPct val="150000"/>
              </a:lnSpc>
              <a:buFont typeface="Arial" panose="020B0604020202020204" pitchFamily="34" charset="0"/>
              <a:buChar char="•"/>
            </a:pPr>
            <a:r>
              <a:rPr lang="en-US" altLang="zh-CN" dirty="0" smtClean="0">
                <a:latin typeface="Times New Roman" panose="02020603050405020304" pitchFamily="18" charset="0"/>
                <a:cs typeface="Times New Roman" panose="02020603050405020304" pitchFamily="18" charset="0"/>
              </a:rPr>
              <a:t>To analyze </a:t>
            </a:r>
            <a:r>
              <a:rPr lang="en-US" altLang="zh-CN" dirty="0">
                <a:latin typeface="Times New Roman" panose="02020603050405020304" pitchFamily="18" charset="0"/>
                <a:cs typeface="Times New Roman" panose="02020603050405020304" pitchFamily="18" charset="0"/>
              </a:rPr>
              <a:t>the service efficiency at the national level, regional level and provincial levels.</a:t>
            </a:r>
          </a:p>
          <a:p>
            <a:pPr marL="285750" indent="-285750" algn="just">
              <a:lnSpc>
                <a:spcPct val="150000"/>
              </a:lnSpc>
              <a:buFont typeface="Arial" panose="020B0604020202020204" pitchFamily="34" charset="0"/>
              <a:buChar char="•"/>
            </a:pPr>
            <a:endParaRPr lang="en-US" altLang="zh-C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1"/>
          <p:cNvSpPr>
            <a:spLocks noGrp="1"/>
          </p:cNvSpPr>
          <p:nvPr>
            <p:ph type="title"/>
          </p:nvPr>
        </p:nvSpPr>
        <p:spPr>
          <a:xfrm>
            <a:off x="781242" y="328157"/>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rPr>
              <a:t>Literature Review</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632012" y="1183342"/>
            <a:ext cx="7758953" cy="923330"/>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dirty="0" smtClean="0">
                <a:solidFill>
                  <a:srgbClr val="0070C0"/>
                </a:solidFill>
                <a:latin typeface="Times New Roman" panose="02020603050405020304" pitchFamily="18" charset="0"/>
                <a:cs typeface="Times New Roman" panose="02020603050405020304" pitchFamily="18" charset="0"/>
              </a:rPr>
              <a:t>The </a:t>
            </a:r>
            <a:r>
              <a:rPr lang="en-US" altLang="zh-CN" dirty="0">
                <a:solidFill>
                  <a:srgbClr val="0070C0"/>
                </a:solidFill>
                <a:latin typeface="Times New Roman" panose="02020603050405020304" pitchFamily="18" charset="0"/>
                <a:cs typeface="Times New Roman" panose="02020603050405020304" pitchFamily="18" charset="0"/>
              </a:rPr>
              <a:t>majority of the studies have found that increased competition and unbundling may work to improve the efﬁciency of power grid firms.</a:t>
            </a:r>
          </a:p>
        </p:txBody>
      </p:sp>
      <p:sp>
        <p:nvSpPr>
          <p:cNvPr id="11" name="TextBox 10"/>
          <p:cNvSpPr txBox="1"/>
          <p:nvPr/>
        </p:nvSpPr>
        <p:spPr>
          <a:xfrm>
            <a:off x="734175" y="2235545"/>
            <a:ext cx="7933767" cy="3000821"/>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rPr>
              <a:t>Three levels: national, regional, firm</a:t>
            </a:r>
          </a:p>
          <a:p>
            <a:pPr indent="0" algn="just">
              <a:lnSpc>
                <a:spcPct val="150000"/>
              </a:lnSpc>
              <a:buFont typeface="Wingdings" panose="05000000000000000000" pitchFamily="2" charset="2"/>
              <a:buNone/>
            </a:pPr>
            <a:r>
              <a:rPr lang="en-US" altLang="zh-CN" dirty="0" smtClean="0">
                <a:solidFill>
                  <a:srgbClr val="0070C0"/>
                </a:solidFill>
                <a:latin typeface="Times New Roman" panose="02020603050405020304" pitchFamily="18" charset="0"/>
                <a:cs typeface="Times New Roman" panose="02020603050405020304" pitchFamily="18" charset="0"/>
              </a:rPr>
              <a:t>---national level:mainly European countries, OECD countries, developing countries, developed countries</a:t>
            </a:r>
            <a:r>
              <a:rPr lang="en-US" altLang="zh-CN" i="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altLang="da-DK" i="1" dirty="0" smtClean="0">
                <a:solidFill>
                  <a:schemeClr val="accent1">
                    <a:lumMod val="50000"/>
                  </a:schemeClr>
                </a:solidFill>
                <a:latin typeface="Times New Roman" panose="02020603050405020304" pitchFamily="18" charset="0"/>
                <a:cs typeface="Times New Roman" panose="02020603050405020304" pitchFamily="18" charset="0"/>
                <a:sym typeface="+mn-ea"/>
              </a:rPr>
              <a:t> Hattori 2003, Pollitt 2008, </a:t>
            </a:r>
            <a:r>
              <a:rPr lang="en-US" altLang="zh-CN" i="1" dirty="0" smtClean="0">
                <a:solidFill>
                  <a:schemeClr val="accent1">
                    <a:lumMod val="50000"/>
                  </a:schemeClr>
                </a:solidFill>
                <a:latin typeface="Times New Roman" panose="02020603050405020304" pitchFamily="18" charset="0"/>
                <a:cs typeface="Times New Roman" panose="02020603050405020304" pitchFamily="18" charset="0"/>
              </a:rPr>
              <a:t>Growitsch et al. 2009 , </a:t>
            </a:r>
            <a:r>
              <a:rPr lang="en-US" altLang="da-DK" i="1" dirty="0">
                <a:solidFill>
                  <a:schemeClr val="accent1">
                    <a:lumMod val="50000"/>
                  </a:schemeClr>
                </a:solidFill>
                <a:latin typeface="Times New Roman" panose="02020603050405020304" pitchFamily="18" charset="0"/>
                <a:cs typeface="Times New Roman" panose="02020603050405020304" pitchFamily="18" charset="0"/>
                <a:sym typeface="+mn-ea"/>
              </a:rPr>
              <a:t>Cengiz</a:t>
            </a:r>
            <a:r>
              <a:rPr lang="da-DK" altLang="zh-CN" i="1" dirty="0">
                <a:solidFill>
                  <a:schemeClr val="accent1">
                    <a:lumMod val="50000"/>
                  </a:schemeClr>
                </a:solidFill>
                <a:latin typeface="Times New Roman" panose="02020603050405020304" pitchFamily="18" charset="0"/>
                <a:cs typeface="Times New Roman" panose="02020603050405020304" pitchFamily="18" charset="0"/>
                <a:sym typeface="+mn-ea"/>
              </a:rPr>
              <a:t> et al. </a:t>
            </a:r>
            <a:r>
              <a:rPr lang="da-DK" altLang="zh-CN" i="1" dirty="0" smtClean="0">
                <a:solidFill>
                  <a:schemeClr val="accent1">
                    <a:lumMod val="50000"/>
                  </a:schemeClr>
                </a:solidFill>
                <a:latin typeface="Times New Roman" panose="02020603050405020304" pitchFamily="18" charset="0"/>
                <a:cs typeface="Times New Roman" panose="02020603050405020304" pitchFamily="18" charset="0"/>
                <a:sym typeface="+mn-ea"/>
              </a:rPr>
              <a:t>201</a:t>
            </a:r>
            <a:r>
              <a:rPr lang="en-US" altLang="da-DK" i="1" dirty="0" smtClean="0">
                <a:solidFill>
                  <a:schemeClr val="accent1">
                    <a:lumMod val="50000"/>
                  </a:schemeClr>
                </a:solidFill>
                <a:latin typeface="Times New Roman" panose="02020603050405020304" pitchFamily="18" charset="0"/>
                <a:cs typeface="Times New Roman" panose="02020603050405020304" pitchFamily="18" charset="0"/>
                <a:sym typeface="+mn-ea"/>
              </a:rPr>
              <a:t>8</a:t>
            </a:r>
            <a:r>
              <a:rPr lang="en-US" altLang="zh-CN" i="1" dirty="0" smtClean="0">
                <a:solidFill>
                  <a:schemeClr val="accent1">
                    <a:lumMod val="50000"/>
                  </a:schemeClr>
                </a:solidFill>
                <a:latin typeface="Times New Roman" panose="02020603050405020304" pitchFamily="18" charset="0"/>
                <a:cs typeface="Times New Roman" panose="02020603050405020304" pitchFamily="18" charset="0"/>
              </a:rPr>
              <a:t>)</a:t>
            </a:r>
            <a:r>
              <a:rPr lang="en-US" altLang="zh-CN" i="1" dirty="0">
                <a:solidFill>
                  <a:schemeClr val="accent1">
                    <a:lumMod val="50000"/>
                  </a:schemeClr>
                </a:solidFill>
                <a:latin typeface="Times New Roman" panose="02020603050405020304" pitchFamily="18" charset="0"/>
                <a:cs typeface="Times New Roman" panose="02020603050405020304" pitchFamily="18" charset="0"/>
              </a:rPr>
              <a:t> </a:t>
            </a:r>
            <a:r>
              <a:rPr lang="en-US" altLang="zh-CN" i="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altLang="zh-CN"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altLang="zh-CN" dirty="0" smtClean="0">
                <a:solidFill>
                  <a:srgbClr val="0070C0"/>
                </a:solidFill>
                <a:latin typeface="Times New Roman" panose="02020603050405020304" pitchFamily="18" charset="0"/>
                <a:cs typeface="Times New Roman" panose="02020603050405020304" pitchFamily="18" charset="0"/>
              </a:rPr>
              <a:t>    </a:t>
            </a:r>
            <a:r>
              <a:rPr lang="en-US" altLang="zh-CN" dirty="0">
                <a:solidFill>
                  <a:srgbClr val="0070C0"/>
                </a:solidFill>
                <a:latin typeface="Times New Roman" panose="02020603050405020304" pitchFamily="18" charset="0"/>
                <a:cs typeface="Times New Roman" panose="02020603050405020304" pitchFamily="18" charset="0"/>
              </a:rPr>
              <a:t> </a:t>
            </a:r>
            <a:r>
              <a:rPr lang="en-US" altLang="zh-CN" dirty="0" smtClean="0">
                <a:solidFill>
                  <a:srgbClr val="0070C0"/>
                </a:solidFill>
                <a:latin typeface="Times New Roman" panose="02020603050405020304" pitchFamily="18" charset="0"/>
                <a:cs typeface="Times New Roman" panose="02020603050405020304" pitchFamily="18" charset="0"/>
              </a:rPr>
              <a:t>  </a:t>
            </a:r>
          </a:p>
          <a:p>
            <a:pPr algn="just">
              <a:lnSpc>
                <a:spcPct val="150000"/>
              </a:lnSpc>
            </a:pPr>
            <a:r>
              <a:rPr lang="en-US" altLang="zh-CN" dirty="0" smtClean="0">
                <a:solidFill>
                  <a:srgbClr val="0070C0"/>
                </a:solidFill>
                <a:latin typeface="Times New Roman" panose="02020603050405020304" pitchFamily="18" charset="0"/>
                <a:cs typeface="Times New Roman" panose="02020603050405020304" pitchFamily="18" charset="0"/>
              </a:rPr>
              <a:t>---firm </a:t>
            </a:r>
            <a:r>
              <a:rPr lang="en-US" altLang="zh-CN" dirty="0">
                <a:solidFill>
                  <a:srgbClr val="0070C0"/>
                </a:solidFill>
                <a:latin typeface="Times New Roman" panose="02020603050405020304" pitchFamily="18" charset="0"/>
                <a:cs typeface="Times New Roman" panose="02020603050405020304" pitchFamily="18" charset="0"/>
              </a:rPr>
              <a:t>level: most researches focus on the power industry in Europe , U.S. Japan et al. </a:t>
            </a:r>
            <a:r>
              <a:rPr lang="en-US" altLang="zh-CN" i="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altLang="zh-CN" i="1" dirty="0" err="1">
                <a:solidFill>
                  <a:schemeClr val="accent1">
                    <a:lumMod val="50000"/>
                  </a:schemeClr>
                </a:solidFill>
                <a:latin typeface="Times New Roman" panose="02020603050405020304" pitchFamily="18" charset="0"/>
                <a:cs typeface="Times New Roman" panose="02020603050405020304" pitchFamily="18" charset="0"/>
              </a:rPr>
              <a:t>Jamasb&amp; Pollitt.</a:t>
            </a:r>
            <a:r>
              <a:rPr lang="en-US" altLang="zh-CN" i="1" dirty="0">
                <a:solidFill>
                  <a:schemeClr val="accent1">
                    <a:lumMod val="50000"/>
                  </a:schemeClr>
                </a:solidFill>
                <a:latin typeface="Times New Roman" panose="02020603050405020304" pitchFamily="18" charset="0"/>
                <a:cs typeface="Times New Roman" panose="02020603050405020304" pitchFamily="18" charset="0"/>
              </a:rPr>
              <a:t> 2003; See,Coelli. 2013; Taniguchi. 2014)</a:t>
            </a:r>
            <a:endParaRPr lang="en-US" altLang="zh-CN" dirty="0" smtClean="0">
              <a:solidFill>
                <a:schemeClr val="accent1">
                  <a:lumMod val="50000"/>
                </a:schemeClr>
              </a:solidFill>
              <a:latin typeface="Times New Roman" panose="02020603050405020304" pitchFamily="18" charset="0"/>
              <a:cs typeface="Times New Roman" panose="02020603050405020304" pitchFamily="18" charset="0"/>
            </a:endParaRPr>
          </a:p>
          <a:p>
            <a:pPr algn="just">
              <a:lnSpc>
                <a:spcPct val="150000"/>
              </a:lnSpc>
            </a:pPr>
            <a:r>
              <a:rPr lang="en-US" altLang="zh-CN" dirty="0">
                <a:solidFill>
                  <a:srgbClr val="0070C0"/>
                </a:solidFill>
                <a:latin typeface="Times New Roman" panose="02020603050405020304" pitchFamily="18" charset="0"/>
                <a:cs typeface="Times New Roman" panose="02020603050405020304" pitchFamily="18" charset="0"/>
              </a:rPr>
              <a:t> </a:t>
            </a:r>
            <a:r>
              <a:rPr lang="en-US" altLang="zh-CN" dirty="0" smtClean="0">
                <a:solidFill>
                  <a:srgbClr val="0070C0"/>
                </a:solidFill>
                <a:latin typeface="Times New Roman" panose="02020603050405020304" pitchFamily="18" charset="0"/>
                <a:cs typeface="Times New Roman" panose="02020603050405020304" pitchFamily="18" charset="0"/>
              </a:rPr>
              <a:t>       </a:t>
            </a:r>
          </a:p>
        </p:txBody>
      </p:sp>
      <p:sp>
        <p:nvSpPr>
          <p:cNvPr id="2" name="矩形 1"/>
          <p:cNvSpPr/>
          <p:nvPr/>
        </p:nvSpPr>
        <p:spPr>
          <a:xfrm>
            <a:off x="328773" y="5123350"/>
            <a:ext cx="8768160" cy="1374735"/>
          </a:xfrm>
          <a:prstGeom prst="rect">
            <a:avLst/>
          </a:prstGeom>
        </p:spPr>
        <p:txBody>
          <a:bodyPr wrap="square">
            <a:spAutoFit/>
          </a:bodyPr>
          <a:lstStyle/>
          <a:p>
            <a:pPr algn="just">
              <a:lnSpc>
                <a:spcPts val="2000"/>
              </a:lnSpc>
              <a:spcAft>
                <a:spcPts val="0"/>
              </a:spcAft>
            </a:pPr>
            <a:r>
              <a:rPr lang="en-US" altLang="zh-CN" sz="1200" i="1" dirty="0">
                <a:latin typeface="Times New Roman" panose="02020603050405020304" pitchFamily="18" charset="0"/>
                <a:cs typeface="Times New Roman" panose="02020603050405020304" pitchFamily="18" charset="0"/>
              </a:rPr>
              <a:t>Hattori T., 2003. Relative performance of U.S. and Japanese electricity distribution: An application of stochastic frontier analysis. Journal of Productivity Analysis. 19, 115-119</a:t>
            </a:r>
            <a:r>
              <a:rPr lang="en-US" altLang="zh-CN" sz="1200" i="1" dirty="0" smtClean="0">
                <a:latin typeface="Times New Roman" panose="02020603050405020304" pitchFamily="18" charset="0"/>
                <a:cs typeface="Times New Roman" panose="02020603050405020304" pitchFamily="18" charset="0"/>
              </a:rPr>
              <a:t>.</a:t>
            </a:r>
          </a:p>
          <a:p>
            <a:pPr algn="just">
              <a:lnSpc>
                <a:spcPts val="2000"/>
              </a:lnSpc>
            </a:pPr>
            <a:r>
              <a:rPr lang="en-US" altLang="zh-CN" sz="1200" i="1" dirty="0"/>
              <a:t>Pollitt M., 2008. Electricity reform in Argentina: Lessons for developing </a:t>
            </a:r>
            <a:r>
              <a:rPr lang="en-US" altLang="zh-CN" sz="1200" i="1" dirty="0" smtClean="0"/>
              <a:t>countries. </a:t>
            </a:r>
            <a:r>
              <a:rPr lang="en-US" altLang="zh-CN" sz="1200" i="1" dirty="0"/>
              <a:t>Energy Economics. 30, 1536-1567</a:t>
            </a:r>
            <a:r>
              <a:rPr lang="en-US" altLang="zh-CN" sz="1200" i="1" dirty="0" smtClean="0"/>
              <a:t>.</a:t>
            </a:r>
          </a:p>
          <a:p>
            <a:pPr algn="just">
              <a:lnSpc>
                <a:spcPts val="2000"/>
              </a:lnSpc>
            </a:pPr>
            <a:r>
              <a:rPr lang="en-US" altLang="zh-CN" sz="1200" i="1" dirty="0"/>
              <a:t>Taniguchi M., 2014. The impact of liberalization on the production of electricity in Japan: Stochastic frontier analysis. Open Journal of Applied Sciences. 4, 155-167</a:t>
            </a:r>
            <a:r>
              <a:rPr lang="en-US" altLang="zh-CN" sz="1200" i="1" dirty="0" smtClean="0"/>
              <a:t>.</a:t>
            </a:r>
            <a:endParaRPr lang="zh-CN" altLang="zh-CN" sz="2000" dirty="0">
              <a:latin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69870" y="5689026"/>
            <a:ext cx="7947435" cy="829945"/>
          </a:xfrm>
          <a:prstGeom prst="rect">
            <a:avLst/>
          </a:prstGeom>
          <a:noFill/>
        </p:spPr>
        <p:txBody>
          <a:bodyPr wrap="square" rtlCol="0">
            <a:spAutoFit/>
          </a:bodyPr>
          <a:lstStyle/>
          <a:p>
            <a:pPr algn="just"/>
            <a:r>
              <a:rPr lang="en-US" altLang="zh-CN" sz="1200" i="1" dirty="0">
                <a:latin typeface="Times New Roman" panose="02020603050405020304" pitchFamily="18" charset="0"/>
                <a:cs typeface="Times New Roman" panose="02020603050405020304" pitchFamily="18" charset="0"/>
                <a:sym typeface="+mn-ea"/>
              </a:rPr>
              <a:t>Li H Z, Kopsakangas-Savolainen M, Xiao X Z, et al. Cost efficiency of electric grid utilities in China: A comparison of estimates from SFA–MLE, SFA–Bayes and StoNED–CNLS[J]. Energy Economics, 2016, 55:272-283.</a:t>
            </a:r>
          </a:p>
          <a:p>
            <a:pPr algn="just"/>
            <a:r>
              <a:rPr lang="en-US" altLang="zh-CN" sz="1200" i="1" dirty="0">
                <a:latin typeface="Times New Roman" panose="02020603050405020304" pitchFamily="18" charset="0"/>
                <a:cs typeface="Times New Roman" panose="02020603050405020304" pitchFamily="18" charset="0"/>
              </a:rPr>
              <a:t>Deng N Q, Liu L Q, Deng Y Z. Estimating the effects of restructuring on the technical and service-quality efficiency of electricity companies in China[J]. Utilities Policy, 2018, 50.:91-100</a:t>
            </a:r>
          </a:p>
        </p:txBody>
      </p:sp>
      <p:sp>
        <p:nvSpPr>
          <p:cNvPr id="7" name="标题 1"/>
          <p:cNvSpPr>
            <a:spLocks noGrp="1"/>
          </p:cNvSpPr>
          <p:nvPr>
            <p:ph type="title"/>
          </p:nvPr>
        </p:nvSpPr>
        <p:spPr>
          <a:xfrm>
            <a:off x="781242" y="328157"/>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rPr>
              <a:t>Literature</a:t>
            </a:r>
            <a:r>
              <a:rPr lang="en-US" altLang="zh-CN" sz="3600" dirty="0">
                <a:latin typeface="Times New Roman" panose="02020603050405020304" pitchFamily="18" charset="0"/>
                <a:cs typeface="Times New Roman" panose="02020603050405020304" pitchFamily="18" charset="0"/>
              </a:rPr>
              <a:t> </a:t>
            </a:r>
            <a:r>
              <a:rPr lang="en-US" altLang="zh-CN" sz="4000" dirty="0">
                <a:solidFill>
                  <a:srgbClr val="0070C0"/>
                </a:solidFill>
                <a:latin typeface="Times New Roman" panose="02020603050405020304" pitchFamily="18" charset="0"/>
                <a:cs typeface="Times New Roman" panose="02020603050405020304" pitchFamily="18" charset="0"/>
              </a:rPr>
              <a:t>Review</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575914" y="1593984"/>
            <a:ext cx="7933767" cy="3831818"/>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dirty="0" smtClean="0">
                <a:solidFill>
                  <a:srgbClr val="0070C0"/>
                </a:solidFill>
                <a:latin typeface="Times New Roman" panose="02020603050405020304" pitchFamily="18" charset="0"/>
                <a:cs typeface="Times New Roman" panose="02020603050405020304" pitchFamily="18" charset="0"/>
              </a:rPr>
              <a:t>----regional level</a:t>
            </a:r>
            <a:r>
              <a:rPr lang="en-US" altLang="zh-CN" dirty="0">
                <a:solidFill>
                  <a:srgbClr val="0070C0"/>
                </a:solidFill>
                <a:latin typeface="Times New Roman" panose="02020603050405020304" pitchFamily="18" charset="0"/>
                <a:cs typeface="Times New Roman" panose="02020603050405020304" pitchFamily="18" charset="0"/>
              </a:rPr>
              <a:t>: mainly focus on </a:t>
            </a:r>
            <a:r>
              <a:rPr lang="en-US" altLang="zh-CN" dirty="0" smtClean="0">
                <a:solidFill>
                  <a:srgbClr val="0070C0"/>
                </a:solidFill>
                <a:latin typeface="Times New Roman" panose="02020603050405020304" pitchFamily="18" charset="0"/>
                <a:cs typeface="Times New Roman" panose="02020603050405020304" pitchFamily="18" charset="0"/>
              </a:rPr>
              <a:t>comparison </a:t>
            </a:r>
            <a:r>
              <a:rPr lang="en-US" altLang="zh-CN" dirty="0">
                <a:solidFill>
                  <a:srgbClr val="0070C0"/>
                </a:solidFill>
                <a:latin typeface="Times New Roman" panose="02020603050405020304" pitchFamily="18" charset="0"/>
                <a:cs typeface="Times New Roman" panose="02020603050405020304" pitchFamily="18" charset="0"/>
              </a:rPr>
              <a:t>between Chinese provincial firms. </a:t>
            </a:r>
          </a:p>
          <a:p>
            <a:pPr indent="0" algn="just">
              <a:lnSpc>
                <a:spcPct val="150000"/>
              </a:lnSpc>
              <a:buFont typeface="Wingdings" panose="05000000000000000000" pitchFamily="2" charset="2"/>
              <a:buNone/>
            </a:pPr>
            <a:endParaRPr lang="en-US" altLang="zh-CN" dirty="0" smtClean="0">
              <a:solidFill>
                <a:srgbClr val="0070C0"/>
              </a:solidFill>
              <a:latin typeface="Times New Roman" panose="02020603050405020304" pitchFamily="18" charset="0"/>
              <a:cs typeface="Times New Roman" panose="02020603050405020304" pitchFamily="18" charset="0"/>
            </a:endParaRPr>
          </a:p>
          <a:p>
            <a:pPr indent="0" algn="just">
              <a:lnSpc>
                <a:spcPct val="150000"/>
              </a:lnSpc>
              <a:buFont typeface="Wingdings" panose="05000000000000000000" pitchFamily="2" charset="2"/>
              <a:buNone/>
            </a:pPr>
            <a:r>
              <a:rPr lang="en-US" altLang="zh-CN" dirty="0" smtClean="0">
                <a:solidFill>
                  <a:srgbClr val="0070C0"/>
                </a:solidFill>
                <a:latin typeface="Times New Roman" panose="02020603050405020304" pitchFamily="18" charset="0"/>
                <a:cs typeface="Times New Roman" panose="02020603050405020304" pitchFamily="18" charset="0"/>
              </a:rPr>
              <a:t>Li et al.(2016) : </a:t>
            </a:r>
            <a:r>
              <a:rPr lang="en-US" altLang="zh-CN" dirty="0" smtClean="0">
                <a:latin typeface="Times New Roman" panose="02020603050405020304" pitchFamily="18" charset="0"/>
                <a:cs typeface="Times New Roman" panose="02020603050405020304" pitchFamily="18" charset="0"/>
              </a:rPr>
              <a:t>State </a:t>
            </a:r>
            <a:r>
              <a:rPr lang="en-US" altLang="zh-CN" dirty="0">
                <a:latin typeface="Times New Roman" panose="02020603050405020304" pitchFamily="18" charset="0"/>
                <a:cs typeface="Times New Roman" panose="02020603050405020304" pitchFamily="18" charset="0"/>
              </a:rPr>
              <a:t>Grid Corporation of China </a:t>
            </a:r>
            <a:r>
              <a:rPr lang="en-US" altLang="zh-CN" dirty="0" smtClean="0">
                <a:latin typeface="Times New Roman" panose="02020603050405020304" pitchFamily="18" charset="0"/>
                <a:cs typeface="Times New Roman" panose="02020603050405020304" pitchFamily="18" charset="0"/>
              </a:rPr>
              <a:t>using data from 2005 to 2009 in 23 provinces  and </a:t>
            </a:r>
            <a:r>
              <a:rPr lang="en-US" altLang="zh-CN" dirty="0" smtClean="0">
                <a:solidFill>
                  <a:srgbClr val="0070C0"/>
                </a:solidFill>
                <a:latin typeface="Times New Roman" panose="02020603050405020304" pitchFamily="18" charset="0"/>
                <a:cs typeface="Times New Roman" panose="02020603050405020304" pitchFamily="18" charset="0"/>
              </a:rPr>
              <a:t>found that per capita GDP of the province is negatively related to the costs of the electric grid firm.</a:t>
            </a:r>
          </a:p>
          <a:p>
            <a:pPr indent="0" algn="just">
              <a:lnSpc>
                <a:spcPct val="150000"/>
              </a:lnSpc>
              <a:buFont typeface="Wingdings" panose="05000000000000000000" pitchFamily="2" charset="2"/>
              <a:buNone/>
            </a:pPr>
            <a:endParaRPr lang="zh-CN" altLang="en-US" dirty="0" smtClean="0">
              <a:solidFill>
                <a:srgbClr val="0070C0"/>
              </a:solidFill>
              <a:latin typeface="Times New Roman" panose="02020603050405020304" pitchFamily="18" charset="0"/>
              <a:cs typeface="Times New Roman" panose="02020603050405020304" pitchFamily="18" charset="0"/>
            </a:endParaRPr>
          </a:p>
          <a:p>
            <a:pPr indent="0" algn="just">
              <a:lnSpc>
                <a:spcPct val="150000"/>
              </a:lnSpc>
              <a:buFont typeface="Wingdings" panose="05000000000000000000" pitchFamily="2" charset="2"/>
              <a:buNone/>
            </a:pPr>
            <a:r>
              <a:rPr lang="en-US" altLang="zh-CN" dirty="0" smtClean="0">
                <a:solidFill>
                  <a:srgbClr val="0070C0"/>
                </a:solidFill>
                <a:latin typeface="Times New Roman" panose="02020603050405020304" pitchFamily="18" charset="0"/>
                <a:cs typeface="Times New Roman" panose="02020603050405020304" pitchFamily="18" charset="0"/>
              </a:rPr>
              <a:t>Deng et al.(2018) found that economic development has a comparatively greater influence on technical efficiency.</a:t>
            </a:r>
          </a:p>
          <a:p>
            <a:pPr algn="just">
              <a:lnSpc>
                <a:spcPct val="150000"/>
              </a:lnSpc>
            </a:pPr>
            <a:endParaRPr lang="en-US" altLang="zh-CN" dirty="0" smtClean="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1"/>
          <p:cNvSpPr>
            <a:spLocks noGrp="1"/>
          </p:cNvSpPr>
          <p:nvPr>
            <p:ph type="title"/>
          </p:nvPr>
        </p:nvSpPr>
        <p:spPr>
          <a:xfrm>
            <a:off x="781242" y="328157"/>
            <a:ext cx="7886700" cy="749301"/>
          </a:xfrm>
        </p:spPr>
        <p:txBody>
          <a:bodyPr>
            <a:normAutofit/>
          </a:bodyPr>
          <a:lstStyle/>
          <a:p>
            <a:r>
              <a:rPr lang="en-US" altLang="zh-CN" sz="4000" dirty="0">
                <a:solidFill>
                  <a:srgbClr val="0070C0"/>
                </a:solidFill>
                <a:latin typeface="Times New Roman" panose="02020603050405020304" pitchFamily="18" charset="0"/>
                <a:cs typeface="Times New Roman" panose="02020603050405020304" pitchFamily="18" charset="0"/>
              </a:rPr>
              <a:t>Literature</a:t>
            </a:r>
            <a:r>
              <a:rPr lang="en-US" altLang="zh-CN" sz="3600" dirty="0">
                <a:latin typeface="Times New Roman" panose="02020603050405020304" pitchFamily="18" charset="0"/>
                <a:cs typeface="Times New Roman" panose="02020603050405020304" pitchFamily="18" charset="0"/>
              </a:rPr>
              <a:t> </a:t>
            </a:r>
            <a:r>
              <a:rPr lang="en-US" altLang="zh-CN" sz="4000" dirty="0">
                <a:solidFill>
                  <a:srgbClr val="0070C0"/>
                </a:solidFill>
                <a:latin typeface="Times New Roman" panose="02020603050405020304" pitchFamily="18" charset="0"/>
                <a:cs typeface="Times New Roman" panose="02020603050405020304" pitchFamily="18" charset="0"/>
              </a:rPr>
              <a:t>Review</a:t>
            </a:r>
            <a:endParaRPr lang="zh-CN" altLang="en-US" sz="4000" dirty="0">
              <a:solidFill>
                <a:srgbClr val="0070C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81242" y="2212938"/>
            <a:ext cx="7933767" cy="3139321"/>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The importance </a:t>
            </a:r>
            <a:r>
              <a:rPr lang="en-US" altLang="zh-CN" dirty="0">
                <a:latin typeface="Times New Roman" panose="02020603050405020304" pitchFamily="18" charset="0"/>
                <a:cs typeface="Times New Roman" panose="02020603050405020304" pitchFamily="18" charset="0"/>
                <a:sym typeface="+mn-ea"/>
              </a:rPr>
              <a:t>they attached to the quality of service in the power industry during the reform process. </a:t>
            </a:r>
            <a:endParaRPr lang="en-US" altLang="zh-CN" dirty="0" smtClean="0">
              <a:latin typeface="Times New Roman" panose="02020603050405020304" pitchFamily="18" charset="0"/>
              <a:cs typeface="Times New Roman" panose="02020603050405020304" pitchFamily="18" charset="0"/>
              <a:sym typeface="+mn-ea"/>
            </a:endParaRPr>
          </a:p>
          <a:p>
            <a:pPr indent="0" algn="just">
              <a:lnSpc>
                <a:spcPct val="150000"/>
              </a:lnSpc>
              <a:buFont typeface="Wingdings" panose="05000000000000000000" pitchFamily="2" charset="2"/>
              <a:buNone/>
            </a:pPr>
            <a:r>
              <a:rPr lang="en-US" altLang="zh-CN" dirty="0" smtClean="0">
                <a:latin typeface="Times New Roman" panose="02020603050405020304" pitchFamily="18" charset="0"/>
                <a:cs typeface="Times New Roman" panose="02020603050405020304" pitchFamily="18" charset="0"/>
                <a:sym typeface="+mn-ea"/>
              </a:rPr>
              <a:t>There </a:t>
            </a:r>
            <a:r>
              <a:rPr lang="en-US" altLang="zh-CN" dirty="0">
                <a:latin typeface="Times New Roman" panose="02020603050405020304" pitchFamily="18" charset="0"/>
                <a:cs typeface="Times New Roman" panose="02020603050405020304" pitchFamily="18" charset="0"/>
                <a:sym typeface="+mn-ea"/>
              </a:rPr>
              <a:t>is only a limited body of literature has addressed the issue of quality of service</a:t>
            </a:r>
            <a:r>
              <a:rPr lang="en-US" altLang="zh-CN" dirty="0" smtClean="0">
                <a:latin typeface="Times New Roman" panose="02020603050405020304" pitchFamily="18" charset="0"/>
                <a:cs typeface="Times New Roman" panose="02020603050405020304" pitchFamily="18" charset="0"/>
                <a:sym typeface="+mn-ea"/>
              </a:rPr>
              <a:t>.</a:t>
            </a:r>
          </a:p>
          <a:p>
            <a:pPr indent="0" algn="just">
              <a:lnSpc>
                <a:spcPct val="150000"/>
              </a:lnSpc>
              <a:buFont typeface="Wingdings" panose="05000000000000000000" pitchFamily="2" charset="2"/>
              <a:buNone/>
            </a:pPr>
            <a:r>
              <a:rPr lang="en-US" altLang="zh-CN" sz="2000" dirty="0" smtClean="0">
                <a:solidFill>
                  <a:srgbClr val="0070C0"/>
                </a:solidFill>
                <a:latin typeface="Times New Roman" panose="02020603050405020304" pitchFamily="18" charset="0"/>
                <a:cs typeface="Times New Roman" panose="02020603050405020304" pitchFamily="18" charset="0"/>
                <a:sym typeface="+mn-ea"/>
              </a:rPr>
              <a:t>Service </a:t>
            </a:r>
            <a:r>
              <a:rPr lang="en-US" altLang="zh-CN" sz="2000" dirty="0">
                <a:solidFill>
                  <a:srgbClr val="0070C0"/>
                </a:solidFill>
                <a:latin typeface="Times New Roman" panose="02020603050405020304" pitchFamily="18" charset="0"/>
                <a:cs typeface="Times New Roman" panose="02020603050405020304" pitchFamily="18" charset="0"/>
                <a:sym typeface="+mn-ea"/>
              </a:rPr>
              <a:t>quality often plays a key role in the reform of power industry. Only a few researchers have taken quality of service into account when study power industry</a:t>
            </a:r>
            <a:r>
              <a:rPr lang="en-US" altLang="zh-CN" sz="2000" dirty="0" smtClean="0">
                <a:solidFill>
                  <a:srgbClr val="0070C0"/>
                </a:solidFill>
                <a:latin typeface="Times New Roman" panose="02020603050405020304" pitchFamily="18" charset="0"/>
                <a:cs typeface="Times New Roman" panose="02020603050405020304" pitchFamily="18" charset="0"/>
                <a:sym typeface="+mn-ea"/>
              </a:rPr>
              <a:t>.</a:t>
            </a:r>
            <a:endParaRPr lang="en-US" altLang="zh-CN" sz="2000" dirty="0">
              <a:solidFill>
                <a:srgbClr val="0070C0"/>
              </a:solidFill>
              <a:latin typeface="Times New Roman" panose="02020603050405020304" pitchFamily="18" charset="0"/>
              <a:cs typeface="Times New Roman" panose="02020603050405020304" pitchFamily="18" charset="0"/>
            </a:endParaRPr>
          </a:p>
        </p:txBody>
      </p:sp>
      <p:sp>
        <p:nvSpPr>
          <p:cNvPr id="4" name="TextBox 10"/>
          <p:cNvSpPr txBox="1"/>
          <p:nvPr/>
        </p:nvSpPr>
        <p:spPr>
          <a:xfrm>
            <a:off x="781242" y="1361291"/>
            <a:ext cx="7933767" cy="498663"/>
          </a:xfrm>
          <a:prstGeom prst="rect">
            <a:avLst/>
          </a:prstGeom>
          <a:noFill/>
        </p:spPr>
        <p:txBody>
          <a:bodyPr wrap="square" rtlCol="0">
            <a:spAutoFit/>
          </a:bodyPr>
          <a:lstStyle/>
          <a:p>
            <a:pPr indent="0" algn="just">
              <a:lnSpc>
                <a:spcPct val="150000"/>
              </a:lnSpc>
              <a:buFont typeface="Wingdings" panose="05000000000000000000" pitchFamily="2" charset="2"/>
              <a:buNone/>
            </a:pPr>
            <a:r>
              <a:rPr lang="en-US" altLang="zh-CN" sz="2000" dirty="0" smtClean="0">
                <a:solidFill>
                  <a:srgbClr val="FF0000"/>
                </a:solidFill>
                <a:latin typeface="Times New Roman" panose="02020603050405020304" pitchFamily="18" charset="0"/>
                <a:cs typeface="Times New Roman" panose="02020603050405020304" pitchFamily="18" charset="0"/>
                <a:sym typeface="+mn-ea"/>
              </a:rPr>
              <a:t>What else do researchers tend to ignore?</a:t>
            </a:r>
            <a:endParaRPr lang="en-US" altLang="zh-CN" sz="20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4553"/>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4553"/>
</p:tagLst>
</file>

<file path=ppt/tags/tag3.xml><?xml version="1.0" encoding="utf-8"?>
<p:tagLst xmlns:a="http://schemas.openxmlformats.org/drawingml/2006/main" xmlns:r="http://schemas.openxmlformats.org/officeDocument/2006/relationships"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实验室模板5">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3921</Words>
  <Application>Microsoft Office PowerPoint</Application>
  <PresentationFormat>全屏显示(4:3)</PresentationFormat>
  <Paragraphs>416</Paragraphs>
  <Slides>25</Slides>
  <Notes>23</Notes>
  <HiddenSlides>0</HiddenSlides>
  <MMClips>0</MMClips>
  <ScaleCrop>false</ScaleCrop>
  <HeadingPairs>
    <vt:vector size="8" baseType="variant">
      <vt:variant>
        <vt:lpstr>已用的字体</vt:lpstr>
      </vt:variant>
      <vt:variant>
        <vt:i4>9</vt:i4>
      </vt:variant>
      <vt:variant>
        <vt:lpstr>主题</vt:lpstr>
      </vt:variant>
      <vt:variant>
        <vt:i4>2</vt:i4>
      </vt:variant>
      <vt:variant>
        <vt:lpstr>嵌入 OLE 服务器</vt:lpstr>
      </vt:variant>
      <vt:variant>
        <vt:i4>3</vt:i4>
      </vt:variant>
      <vt:variant>
        <vt:lpstr>幻灯片标题</vt:lpstr>
      </vt:variant>
      <vt:variant>
        <vt:i4>25</vt:i4>
      </vt:variant>
    </vt:vector>
  </HeadingPairs>
  <TitlesOfParts>
    <vt:vector size="39" baseType="lpstr">
      <vt:lpstr>黑体</vt:lpstr>
      <vt:lpstr>宋体</vt:lpstr>
      <vt:lpstr>微软雅黑</vt:lpstr>
      <vt:lpstr>Arial</vt:lpstr>
      <vt:lpstr>Calibri</vt:lpstr>
      <vt:lpstr>Calibri Light</vt:lpstr>
      <vt:lpstr>Cambria</vt:lpstr>
      <vt:lpstr>Times New Roman</vt:lpstr>
      <vt:lpstr>Wingdings</vt:lpstr>
      <vt:lpstr>Office 主题</vt:lpstr>
      <vt:lpstr>实验室模板5</vt:lpstr>
      <vt:lpstr>Microsoft Equation 3.0</vt:lpstr>
      <vt:lpstr>Equation</vt:lpstr>
      <vt:lpstr>MathType 6.0 Equation</vt:lpstr>
      <vt:lpstr>Has the unbundling reform improved service efficiency of China’s power grid firms? </vt:lpstr>
      <vt:lpstr>Outline</vt:lpstr>
      <vt:lpstr>Introduction</vt:lpstr>
      <vt:lpstr>Introduction</vt:lpstr>
      <vt:lpstr>Introduction</vt:lpstr>
      <vt:lpstr>Introduction</vt:lpstr>
      <vt:lpstr>Literature Review</vt:lpstr>
      <vt:lpstr>Literature Review</vt:lpstr>
      <vt:lpstr>Literature Review</vt:lpstr>
      <vt:lpstr>Literature Review</vt:lpstr>
      <vt:lpstr>Methodology</vt:lpstr>
      <vt:lpstr>Methodology</vt:lpstr>
      <vt:lpstr>Methodology</vt:lpstr>
      <vt:lpstr>Methodology</vt:lpstr>
      <vt:lpstr>Methodology</vt:lpstr>
      <vt:lpstr>Methodology</vt:lpstr>
      <vt:lpstr>Empirical Study</vt:lpstr>
      <vt:lpstr>Variables</vt:lpstr>
      <vt:lpstr>Results</vt:lpstr>
      <vt:lpstr>Results</vt:lpstr>
      <vt:lpstr>Results</vt:lpstr>
      <vt:lpstr>Results</vt:lpstr>
      <vt:lpstr>Results</vt:lpstr>
      <vt:lpstr>Conclusion</vt:lpstr>
      <vt:lpstr>xiebaichen@tju.edu.cn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191</cp:revision>
  <dcterms:created xsi:type="dcterms:W3CDTF">2018-03-01T02:03:00Z</dcterms:created>
  <dcterms:modified xsi:type="dcterms:W3CDTF">2019-06-01T03:43:26Z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2052-11.1.0.8661</vt:lpwstr>
  </property>
</Properties>
</file>